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theme/theme9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4" r:id="rId2"/>
    <p:sldMasterId id="2147483668" r:id="rId3"/>
    <p:sldMasterId id="2147483688" r:id="rId4"/>
    <p:sldMasterId id="2147483692" r:id="rId5"/>
    <p:sldMasterId id="2147483696" r:id="rId6"/>
    <p:sldMasterId id="2147483700" r:id="rId7"/>
  </p:sldMasterIdLst>
  <p:notesMasterIdLst>
    <p:notesMasterId r:id="rId34"/>
  </p:notesMasterIdLst>
  <p:handoutMasterIdLst>
    <p:handoutMasterId r:id="rId35"/>
  </p:handoutMasterIdLst>
  <p:sldIdLst>
    <p:sldId id="258" r:id="rId8"/>
    <p:sldId id="464" r:id="rId9"/>
    <p:sldId id="460" r:id="rId10"/>
    <p:sldId id="473" r:id="rId11"/>
    <p:sldId id="465" r:id="rId12"/>
    <p:sldId id="463" r:id="rId13"/>
    <p:sldId id="446" r:id="rId14"/>
    <p:sldId id="448" r:id="rId15"/>
    <p:sldId id="430" r:id="rId16"/>
    <p:sldId id="474" r:id="rId17"/>
    <p:sldId id="434" r:id="rId18"/>
    <p:sldId id="452" r:id="rId19"/>
    <p:sldId id="445" r:id="rId20"/>
    <p:sldId id="458" r:id="rId21"/>
    <p:sldId id="449" r:id="rId22"/>
    <p:sldId id="462" r:id="rId23"/>
    <p:sldId id="456" r:id="rId24"/>
    <p:sldId id="457" r:id="rId25"/>
    <p:sldId id="475" r:id="rId26"/>
    <p:sldId id="451" r:id="rId27"/>
    <p:sldId id="453" r:id="rId28"/>
    <p:sldId id="467" r:id="rId29"/>
    <p:sldId id="459" r:id="rId30"/>
    <p:sldId id="477" r:id="rId31"/>
    <p:sldId id="468" r:id="rId32"/>
    <p:sldId id="472" r:id="rId33"/>
  </p:sldIdLst>
  <p:sldSz cx="9144000" cy="6858000" type="screen4x3"/>
  <p:notesSz cx="6735763" cy="9866313"/>
  <p:embeddedFontLst>
    <p:embeddedFont>
      <p:font typeface="맑은 고딕" pitchFamily="50" charset="-127"/>
      <p:regular r:id="rId36"/>
      <p:bold r:id="rId37"/>
    </p:embeddedFont>
    <p:embeddedFont>
      <p:font typeface="Impact" pitchFamily="34" charset="0"/>
      <p:regular r:id="rId38"/>
    </p:embeddedFont>
    <p:embeddedFont>
      <p:font typeface="HY견고딕" pitchFamily="18" charset="-127"/>
      <p:regular r:id="rId3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E43"/>
    <a:srgbClr val="7CBF33"/>
    <a:srgbClr val="73BBC3"/>
    <a:srgbClr val="3D878F"/>
    <a:srgbClr val="C7E4E7"/>
    <a:srgbClr val="80C535"/>
    <a:srgbClr val="548123"/>
    <a:srgbClr val="9ED1D6"/>
    <a:srgbClr val="334F15"/>
    <a:srgbClr val="A4D3D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9" autoAdjust="0"/>
    <p:restoredTop sz="95139" autoAdjust="0"/>
  </p:normalViewPr>
  <p:slideViewPr>
    <p:cSldViewPr>
      <p:cViewPr varScale="1">
        <p:scale>
          <a:sx n="116" d="100"/>
          <a:sy n="116" d="100"/>
        </p:scale>
        <p:origin x="-18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1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580" cy="492780"/>
          </a:xfrm>
          <a:prstGeom prst="rect">
            <a:avLst/>
          </a:prstGeom>
        </p:spPr>
        <p:txBody>
          <a:bodyPr vert="horz" lIns="87554" tIns="43777" rIns="87554" bIns="43777" rtlCol="0"/>
          <a:lstStyle>
            <a:lvl1pPr algn="l">
              <a:defRPr sz="11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15678" y="0"/>
            <a:ext cx="2918579" cy="492780"/>
          </a:xfrm>
          <a:prstGeom prst="rect">
            <a:avLst/>
          </a:prstGeom>
        </p:spPr>
        <p:txBody>
          <a:bodyPr vert="horz" lIns="87554" tIns="43777" rIns="87554" bIns="43777" rtlCol="0"/>
          <a:lstStyle>
            <a:lvl1pPr algn="r">
              <a:defRPr sz="1100"/>
            </a:lvl1pPr>
          </a:lstStyle>
          <a:p>
            <a:fld id="{903AA230-6268-4BC5-9E12-92A6821C22D1}" type="datetimeFigureOut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2003"/>
            <a:ext cx="2918580" cy="492780"/>
          </a:xfrm>
          <a:prstGeom prst="rect">
            <a:avLst/>
          </a:prstGeom>
        </p:spPr>
        <p:txBody>
          <a:bodyPr vert="horz" lIns="87554" tIns="43777" rIns="87554" bIns="43777" rtlCol="0" anchor="b"/>
          <a:lstStyle>
            <a:lvl1pPr algn="l">
              <a:defRPr sz="11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15678" y="9372003"/>
            <a:ext cx="2918579" cy="492780"/>
          </a:xfrm>
          <a:prstGeom prst="rect">
            <a:avLst/>
          </a:prstGeom>
        </p:spPr>
        <p:txBody>
          <a:bodyPr vert="horz" lIns="87554" tIns="43777" rIns="87554" bIns="43777" rtlCol="0" anchor="b"/>
          <a:lstStyle>
            <a:lvl1pPr algn="r">
              <a:defRPr sz="1100"/>
            </a:lvl1pPr>
          </a:lstStyle>
          <a:p>
            <a:fld id="{B1868EBD-18D3-48A6-8F98-CC36BA66AE3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2810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r">
              <a:defRPr sz="1200"/>
            </a:lvl1pPr>
          </a:lstStyle>
          <a:p>
            <a:fld id="{1CD1E5EE-6353-4111-8D81-BACDCF6ABE07}" type="datetimeFigureOut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64" tIns="47433" rIns="94864" bIns="47433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4864" tIns="47433" rIns="94864" bIns="47433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r">
              <a:defRPr sz="1200"/>
            </a:lvl1pPr>
          </a:lstStyle>
          <a:p>
            <a:fld id="{13AAB3D0-D6A2-4524-827C-8331E99A66C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14963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0822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FC1-7431-44D6-AFCB-3C981CE308B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F7C-1F66-4930-8407-2CB83DA15E3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108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3446-2596-4D30-B9D8-B040853EC91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162C-8937-4958-956B-B6D92B57282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835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89556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FC1-7431-44D6-AFCB-3C981CE308B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F7C-1F66-4930-8407-2CB83DA15E3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321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3446-2596-4D30-B9D8-B040853EC91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162C-8937-4958-956B-B6D92B57282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735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82408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FC1-7431-44D6-AFCB-3C981CE308B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F7C-1F66-4930-8407-2CB83DA15E3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241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3446-2596-4D30-B9D8-B040853EC91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162C-8937-4958-956B-B6D92B57282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596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8240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FC1-7431-44D6-AFCB-3C981CE308B4}" type="datetimeFigureOut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F7C-1F66-4930-8407-2CB83DA15E3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FC1-7431-44D6-AFCB-3C981CE308B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F7C-1F66-4930-8407-2CB83DA15E3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241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3446-2596-4D30-B9D8-B040853EC91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162C-8937-4958-956B-B6D92B57282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59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3446-2596-4D30-B9D8-B040853EC91D}" type="datetimeFigureOut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162C-8937-4958-956B-B6D92B57282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3790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4954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FC1-7431-44D6-AFCB-3C981CE308B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F7C-1F66-4930-8407-2CB83DA15E3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181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3446-2596-4D30-B9D8-B040853EC91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162C-8937-4958-956B-B6D92B57282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55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9813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7FC1-7431-44D6-AFCB-3C981CE308B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F7C-1F66-4930-8407-2CB83DA15E3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358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3446-2596-4D30-B9D8-B040853EC91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162C-8937-4958-956B-B6D92B57282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471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084868"/>
            </a:gs>
            <a:gs pos="100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A3A21-205B-434E-97C9-028AA68BCA4E}" type="datetimeFigureOut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8B518-4B2E-4FCE-B8FC-1027F60E14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1078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084868"/>
            </a:gs>
            <a:gs pos="100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A3A21-205B-434E-97C9-028AA68BCA4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8B518-4B2E-4FCE-B8FC-1027F60E141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880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084868"/>
            </a:gs>
            <a:gs pos="100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A3A21-205B-434E-97C9-028AA68BCA4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8B518-4B2E-4FCE-B8FC-1027F60E141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24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084868"/>
            </a:gs>
            <a:gs pos="100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A3A21-205B-434E-97C9-028AA68BCA4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8B518-4B2E-4FCE-B8FC-1027F60E141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24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084868"/>
            </a:gs>
            <a:gs pos="100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A3A21-205B-434E-97C9-028AA68BCA4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8B518-4B2E-4FCE-B8FC-1027F60E141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05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084868"/>
            </a:gs>
            <a:gs pos="100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A3A21-205B-434E-97C9-028AA68BCA4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8B518-4B2E-4FCE-B8FC-1027F60E141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03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084868"/>
            </a:gs>
            <a:gs pos="100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A3A21-205B-434E-97C9-028AA68BCA4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2019-09-17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8B518-4B2E-4FCE-B8FC-1027F60E141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03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3.jpeg"/><Relationship Id="rId5" Type="http://schemas.openxmlformats.org/officeDocument/2006/relationships/image" Target="../media/image58.jpeg"/><Relationship Id="rId10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.jpeg"/><Relationship Id="rId7" Type="http://schemas.openxmlformats.org/officeDocument/2006/relationships/image" Target="../media/image7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3.jpe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image" Target="../media/image29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29.png"/><Relationship Id="rId21" Type="http://schemas.microsoft.com/office/2007/relationships/hdphoto" Target="../media/hdphoto1.wdp"/><Relationship Id="rId7" Type="http://schemas.openxmlformats.org/officeDocument/2006/relationships/image" Target="../media/image78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3.jpeg"/><Relationship Id="rId16" Type="http://schemas.openxmlformats.org/officeDocument/2006/relationships/image" Target="../media/image88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3.png"/><Relationship Id="rId5" Type="http://schemas.openxmlformats.org/officeDocument/2006/relationships/image" Target="../media/image76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2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microsoft.com/office/2007/relationships/hdphoto" Target="../media/hdphoto8.wdp"/><Relationship Id="rId3" Type="http://schemas.openxmlformats.org/officeDocument/2006/relationships/image" Target="../media/image2.png"/><Relationship Id="rId21" Type="http://schemas.openxmlformats.org/officeDocument/2006/relationships/image" Target="../media/image101.png"/><Relationship Id="rId7" Type="http://schemas.openxmlformats.org/officeDocument/2006/relationships/image" Target="../media/image28.jpeg"/><Relationship Id="rId12" Type="http://schemas.microsoft.com/office/2007/relationships/hdphoto" Target="../media/hdphoto7.wdp"/><Relationship Id="rId17" Type="http://schemas.microsoft.com/office/2007/relationships/hdphoto" Target="../media/hdphoto2.wdp"/><Relationship Id="rId25" Type="http://schemas.openxmlformats.org/officeDocument/2006/relationships/image" Target="../media/image105.png"/><Relationship Id="rId2" Type="http://schemas.openxmlformats.org/officeDocument/2006/relationships/image" Target="../media/image3.jpeg"/><Relationship Id="rId16" Type="http://schemas.openxmlformats.org/officeDocument/2006/relationships/image" Target="../media/image98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97.png"/><Relationship Id="rId24" Type="http://schemas.openxmlformats.org/officeDocument/2006/relationships/image" Target="../media/image104.png"/><Relationship Id="rId5" Type="http://schemas.microsoft.com/office/2007/relationships/hdphoto" Target="../media/hdphoto6.wdp"/><Relationship Id="rId15" Type="http://schemas.openxmlformats.org/officeDocument/2006/relationships/image" Target="../media/image11.png"/><Relationship Id="rId23" Type="http://schemas.openxmlformats.org/officeDocument/2006/relationships/image" Target="../media/image103.png"/><Relationship Id="rId10" Type="http://schemas.openxmlformats.org/officeDocument/2006/relationships/image" Target="../media/image96.gif"/><Relationship Id="rId19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8.png"/><Relationship Id="rId14" Type="http://schemas.openxmlformats.org/officeDocument/2006/relationships/image" Target="../media/image16.png"/><Relationship Id="rId22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107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microsoft.com/office/2007/relationships/hdphoto" Target="../media/hdphoto3.wdp"/><Relationship Id="rId26" Type="http://schemas.openxmlformats.org/officeDocument/2006/relationships/image" Target="../media/image26.png"/><Relationship Id="rId3" Type="http://schemas.microsoft.com/office/2007/relationships/hdphoto" Target="../media/hdphoto1.wdp"/><Relationship Id="rId21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microsoft.com/office/2007/relationships/hdphoto" Target="../media/hdphoto4.wdp"/><Relationship Id="rId29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24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28" Type="http://schemas.openxmlformats.org/officeDocument/2006/relationships/image" Target="../media/image27.png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22.png"/><Relationship Id="rId27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084868">
                <a:alpha val="90000"/>
              </a:srgbClr>
            </a:gs>
            <a:gs pos="100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71254" y="582012"/>
            <a:ext cx="6672746" cy="50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그림 16" descr="언덕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2" y="5286388"/>
            <a:ext cx="9144000" cy="15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9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직사각형 9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571472" y="2028167"/>
            <a:ext cx="5072098" cy="10464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32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88F4E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공</a:t>
            </a:r>
            <a:r>
              <a:rPr lang="ko-KR" altLang="en-US" sz="32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공</a:t>
            </a:r>
            <a:r>
              <a:rPr lang="ko-KR" altLang="en-US" sz="32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CEEAB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소</a:t>
            </a:r>
            <a:r>
              <a:rPr lang="ko-KR" altLang="en-US" sz="32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A3D8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비</a:t>
            </a:r>
            <a:r>
              <a:rPr lang="ko-KR" altLang="en-US" sz="28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확대를 통한</a:t>
            </a:r>
            <a:endParaRPr lang="en-US" altLang="ko-KR" sz="2800" b="1" cap="none" spc="0" smtClean="0">
              <a:ln w="3175" cmpd="sng">
                <a:solidFill>
                  <a:schemeClr val="tx1">
                    <a:alpha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ko-KR" altLang="en-US" sz="3600" b="1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친환경농업 활성화 방안</a:t>
            </a:r>
            <a:endParaRPr lang="en-US" altLang="ko-KR" sz="3600" b="1" cap="none" spc="0">
              <a:ln w="3175" cmpd="sng">
                <a:solidFill>
                  <a:schemeClr val="tx1">
                    <a:alpha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00034" y="3929066"/>
            <a:ext cx="332208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ko-KR" altLang="en-US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농림축산식품부 친환경농업과</a:t>
            </a:r>
            <a:endParaRPr lang="en-US" altLang="ko-KR" b="1" cap="none" spc="0">
              <a:ln w="3175" cmpd="sng">
                <a:solidFill>
                  <a:schemeClr val="tx1">
                    <a:alpha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91662" y="4294882"/>
            <a:ext cx="160757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ko-KR" altLang="en-US" sz="20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최낙현 과장</a:t>
            </a:r>
            <a:endParaRPr lang="en-US" altLang="ko-KR" sz="2000" b="1" cap="none" spc="0">
              <a:ln w="3175" cmpd="sng">
                <a:solidFill>
                  <a:schemeClr val="tx1">
                    <a:alpha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677414" y="1500174"/>
            <a:ext cx="1420134" cy="839623"/>
            <a:chOff x="5089318" y="2329503"/>
            <a:chExt cx="1420134" cy="839623"/>
          </a:xfrm>
        </p:grpSpPr>
        <p:sp>
          <p:nvSpPr>
            <p:cNvPr id="24" name="직사각형 23"/>
            <p:cNvSpPr/>
            <p:nvPr/>
          </p:nvSpPr>
          <p:spPr>
            <a:xfrm>
              <a:off x="5089318" y="2329503"/>
              <a:ext cx="214314" cy="83099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ko-KR" altLang="en-US" sz="5400" b="1" cap="none" spc="0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88F4EC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맑은 고딕"/>
                  <a:ea typeface="맑은 고딕"/>
                </a:rPr>
                <a:t>∙</a:t>
              </a:r>
              <a:endParaRPr lang="en-US" altLang="ko-KR" sz="5400" b="1" cap="none" spc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5429256" y="2331552"/>
              <a:ext cx="285752" cy="83099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ko-KR" altLang="en-US" sz="5400" b="1" cap="none" spc="0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맑은 고딕"/>
                  <a:ea typeface="맑은 고딕"/>
                </a:rPr>
                <a:t>∙</a:t>
              </a:r>
              <a:endParaRPr lang="en-US" altLang="ko-KR" sz="5400" b="1" cap="none" spc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5838202" y="2335699"/>
              <a:ext cx="285752" cy="83099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ko-KR" altLang="en-US" sz="5400" b="1" cap="none" spc="0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CEEAB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맑은 고딕"/>
                  <a:ea typeface="맑은 고딕"/>
                </a:rPr>
                <a:t>∙</a:t>
              </a:r>
              <a:r>
                <a:rPr lang="ko-KR" altLang="en-US" sz="5400" b="1" cap="none" spc="0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endParaRPr lang="en-US" altLang="ko-KR" sz="5400" b="1" cap="none" spc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6223700" y="2338129"/>
              <a:ext cx="285752" cy="83099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ko-KR" altLang="en-US" sz="5400" b="1" cap="none" spc="0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A3D8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맑은 고딕"/>
                  <a:ea typeface="맑은 고딕"/>
                </a:rPr>
                <a:t>∙</a:t>
              </a:r>
              <a:r>
                <a:rPr lang="ko-KR" altLang="en-US" sz="5400" b="1" cap="none" spc="0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</a:t>
              </a:r>
              <a:endParaRPr lang="en-US" altLang="ko-KR" sz="5400" b="1" cap="none" spc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377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유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기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농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구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편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78" name="Picture 8" descr="C:\Users\Junho Hong\Google 드라이브\2. SALES\★On-going\20171122_농림축산식품부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1253" y="1850771"/>
            <a:ext cx="6672747" cy="50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" descr="C:\Users\mafra\Desktop\무제-1.png"/>
          <p:cNvPicPr>
            <a:picLocks noChangeAspect="1" noChangeArrowheads="1"/>
          </p:cNvPicPr>
          <p:nvPr/>
        </p:nvPicPr>
        <p:blipFill>
          <a:blip r:embed="rId4" cstate="print">
            <a:lum bright="100000"/>
          </a:blip>
          <a:srcRect/>
          <a:stretch>
            <a:fillRect/>
          </a:stretch>
        </p:blipFill>
        <p:spPr bwMode="auto">
          <a:xfrm>
            <a:off x="214282" y="6072206"/>
            <a:ext cx="1388095" cy="626571"/>
          </a:xfrm>
          <a:prstGeom prst="rect">
            <a:avLst/>
          </a:prstGeom>
          <a:noFill/>
        </p:spPr>
      </p:pic>
      <p:sp>
        <p:nvSpPr>
          <p:cNvPr id="30" name="직사각형 29"/>
          <p:cNvSpPr/>
          <p:nvPr/>
        </p:nvSpPr>
        <p:spPr>
          <a:xfrm>
            <a:off x="720000" y="3014220"/>
            <a:ext cx="588209" cy="351139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457200" indent="-457200" algn="r">
              <a:lnSpc>
                <a:spcPct val="90000"/>
              </a:lnSpc>
              <a:defRPr/>
            </a:pPr>
            <a:r>
              <a:rPr lang="en-US" altLang="ko-KR" sz="3200" b="1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ED7D31"/>
                </a:solidFill>
                <a:effectLst>
                  <a:innerShdw blurRad="50800" dist="25400" dir="16200000">
                    <a:prstClr val="black">
                      <a:alpha val="75000"/>
                    </a:prstClr>
                  </a:innerShdw>
                </a:effectLst>
                <a:latin typeface="Impact" panose="020B0806030902050204" pitchFamily="34" charset="0"/>
                <a:ea typeface="신명조"/>
                <a:cs typeface="신명조"/>
              </a:rPr>
              <a:t>02</a:t>
            </a:r>
            <a:endParaRPr lang="en-US" altLang="ko-KR" sz="3200" b="1" dirty="0">
              <a:ln>
                <a:solidFill>
                  <a:srgbClr val="5B9BD5">
                    <a:alpha val="0"/>
                  </a:srgbClr>
                </a:solidFill>
              </a:ln>
              <a:solidFill>
                <a:srgbClr val="ED7D31"/>
              </a:solidFill>
              <a:effectLst>
                <a:innerShdw blurRad="50800" dist="25400" dir="16200000">
                  <a:prstClr val="black">
                    <a:alpha val="75000"/>
                  </a:prstClr>
                </a:innerShdw>
              </a:effectLst>
              <a:latin typeface="Impact" panose="020B0806030902050204" pitchFamily="34" charset="0"/>
              <a:ea typeface="신명조"/>
              <a:cs typeface="신명조"/>
            </a:endParaRPr>
          </a:p>
        </p:txBody>
      </p:sp>
      <p:grpSp>
        <p:nvGrpSpPr>
          <p:cNvPr id="31" name="그룹 30"/>
          <p:cNvGrpSpPr>
            <a:grpSpLocks noChangeAspect="1"/>
          </p:cNvGrpSpPr>
          <p:nvPr/>
        </p:nvGrpSpPr>
        <p:grpSpPr>
          <a:xfrm>
            <a:off x="1396690" y="3028233"/>
            <a:ext cx="288000" cy="288000"/>
            <a:chOff x="1406216" y="3295665"/>
            <a:chExt cx="244475" cy="244475"/>
          </a:xfrm>
        </p:grpSpPr>
        <p:sp>
          <p:nvSpPr>
            <p:cNvPr id="32" name="타원 31"/>
            <p:cNvSpPr/>
            <p:nvPr/>
          </p:nvSpPr>
          <p:spPr bwMode="auto">
            <a:xfrm>
              <a:off x="1406216" y="3295665"/>
              <a:ext cx="244475" cy="24447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38100">
              <a:solidFill>
                <a:schemeClr val="accent2"/>
              </a:solidFill>
            </a:ln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 b="1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33" name="갈매기형 수장 32"/>
            <p:cNvSpPr/>
            <p:nvPr/>
          </p:nvSpPr>
          <p:spPr bwMode="auto">
            <a:xfrm>
              <a:off x="1467023" y="3356472"/>
              <a:ext cx="122861" cy="122861"/>
            </a:xfrm>
            <a:prstGeom prst="chevron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>
                <a:ln>
                  <a:solidFill>
                    <a:srgbClr val="5B9BD5">
                      <a:alpha val="0"/>
                    </a:srgbClr>
                  </a:solidFill>
                </a:ln>
                <a:gradFill>
                  <a:gsLst>
                    <a:gs pos="0">
                      <a:srgbClr val="19A1DB"/>
                    </a:gs>
                    <a:gs pos="100000">
                      <a:srgbClr val="187EBC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1771732" y="2924944"/>
            <a:ext cx="623639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28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친환경농산물</a:t>
            </a:r>
            <a:r>
              <a:rPr lang="en-US" altLang="ko-KR" sz="28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ko-KR" altLang="en-US" sz="28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왜 먹어야 하는가</a:t>
            </a:r>
            <a:endParaRPr lang="en-US" altLang="ko-KR" sz="2800" b="1">
              <a:ln w="3175" cmpd="sng">
                <a:solidFill>
                  <a:prstClr val="black">
                    <a:alpha val="60000"/>
                  </a:prst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979712" y="1196752"/>
            <a:ext cx="7145217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ko-KR" altLang="en-US" sz="6000" b="1" smtClean="0">
                <a:ln w="3175" cmpd="sng">
                  <a:noFill/>
                  <a:prstDash val="solid"/>
                </a:ln>
                <a:solidFill>
                  <a:srgbClr val="FFFFFF">
                    <a:alpha val="8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왜 먹어야 하는가</a:t>
            </a:r>
            <a:endParaRPr lang="en-US" altLang="ko-KR" sz="6000" b="1">
              <a:ln w="3175" cmpd="sng">
                <a:noFill/>
                <a:prstDash val="solid"/>
              </a:ln>
              <a:solidFill>
                <a:srgbClr val="FFFFFF">
                  <a:alpha val="8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2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 descr="D:\비토피티\vito_작업\201102\새 폴더 (3)\223b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이등변 삼각형 28"/>
          <p:cNvSpPr/>
          <p:nvPr/>
        </p:nvSpPr>
        <p:spPr>
          <a:xfrm>
            <a:off x="142844" y="2500306"/>
            <a:ext cx="4350500" cy="3571900"/>
          </a:xfrm>
          <a:prstGeom prst="triangle">
            <a:avLst/>
          </a:prstGeom>
          <a:gradFill flip="none" rotWithShape="1">
            <a:gsLst>
              <a:gs pos="20000">
                <a:srgbClr val="843F06"/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4243543" y="5462602"/>
            <a:ext cx="2107189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해수층의 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PCB 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농도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(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극미량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)</a:t>
            </a:r>
            <a:endParaRPr lang="en-US" altLang="ko-KR" sz="1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4025389" y="5000636"/>
            <a:ext cx="1800599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식물성 플랑크톤 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250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배</a:t>
            </a:r>
            <a:endParaRPr lang="en-US" altLang="ko-KR" sz="1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3734819" y="4572008"/>
            <a:ext cx="1800599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동물성 플랑크톤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 500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배</a:t>
            </a:r>
            <a:endParaRPr lang="en-US" altLang="ko-KR" sz="1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3419571" y="4071942"/>
            <a:ext cx="1960525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소형 갑각류 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43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만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5,000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배</a:t>
            </a:r>
            <a:endParaRPr lang="en-US" altLang="ko-KR" sz="1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3172840" y="3600451"/>
            <a:ext cx="2014913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작은 물고기 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83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만 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5,000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배</a:t>
            </a:r>
            <a:endParaRPr lang="en-US" altLang="ko-KR" sz="1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862717" y="3162912"/>
            <a:ext cx="1529693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큰 물고기 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280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만배</a:t>
            </a:r>
            <a:endParaRPr lang="en-US" altLang="ko-KR" sz="1200" b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1" name="Picture 3" descr="C:\Users\mafra\Desktop\바다생물.png"/>
          <p:cNvPicPr>
            <a:picLocks noChangeAspect="1" noChangeArrowheads="1"/>
          </p:cNvPicPr>
          <p:nvPr/>
        </p:nvPicPr>
        <p:blipFill>
          <a:blip r:embed="rId3" cstate="print">
            <a:lum bright="100000"/>
          </a:blip>
          <a:srcRect/>
          <a:stretch>
            <a:fillRect/>
          </a:stretch>
        </p:blipFill>
        <p:spPr bwMode="auto">
          <a:xfrm>
            <a:off x="1542108" y="4429132"/>
            <a:ext cx="500066" cy="510485"/>
          </a:xfrm>
          <a:prstGeom prst="rect">
            <a:avLst/>
          </a:prstGeom>
          <a:noFill/>
        </p:spPr>
      </p:pic>
      <p:pic>
        <p:nvPicPr>
          <p:cNvPr id="2052" name="Picture 4" descr="C:\Users\mafra\Desktop\바다생물2.png"/>
          <p:cNvPicPr>
            <a:picLocks noChangeAspect="1" noChangeArrowheads="1"/>
          </p:cNvPicPr>
          <p:nvPr/>
        </p:nvPicPr>
        <p:blipFill>
          <a:blip r:embed="rId4" cstate="print">
            <a:lum bright="100000"/>
          </a:blip>
          <a:srcRect/>
          <a:stretch>
            <a:fillRect/>
          </a:stretch>
        </p:blipFill>
        <p:spPr bwMode="auto">
          <a:xfrm>
            <a:off x="1492948" y="3750472"/>
            <a:ext cx="489863" cy="285752"/>
          </a:xfrm>
          <a:prstGeom prst="rect">
            <a:avLst/>
          </a:prstGeom>
          <a:noFill/>
        </p:spPr>
      </p:pic>
      <p:pic>
        <p:nvPicPr>
          <p:cNvPr id="2053" name="Picture 5" descr="C:\Users\mafra\Desktop\바다생물3.png"/>
          <p:cNvPicPr>
            <a:picLocks noChangeAspect="1" noChangeArrowheads="1"/>
          </p:cNvPicPr>
          <p:nvPr/>
        </p:nvPicPr>
        <p:blipFill>
          <a:blip r:embed="rId5" cstate="print">
            <a:lum bright="100000"/>
          </a:blip>
          <a:srcRect/>
          <a:stretch>
            <a:fillRect/>
          </a:stretch>
        </p:blipFill>
        <p:spPr bwMode="auto">
          <a:xfrm>
            <a:off x="756290" y="5500702"/>
            <a:ext cx="363930" cy="357190"/>
          </a:xfrm>
          <a:prstGeom prst="rect">
            <a:avLst/>
          </a:prstGeom>
          <a:noFill/>
        </p:spPr>
      </p:pic>
      <p:pic>
        <p:nvPicPr>
          <p:cNvPr id="2054" name="Picture 6" descr="C:\Users\mafra\Desktop\바다생물4.png"/>
          <p:cNvPicPr>
            <a:picLocks noChangeAspect="1" noChangeArrowheads="1"/>
          </p:cNvPicPr>
          <p:nvPr/>
        </p:nvPicPr>
        <p:blipFill>
          <a:blip r:embed="rId6" cstate="print">
            <a:lum bright="100000"/>
          </a:blip>
          <a:srcRect/>
          <a:stretch>
            <a:fillRect/>
          </a:stretch>
        </p:blipFill>
        <p:spPr bwMode="auto">
          <a:xfrm>
            <a:off x="1542108" y="5286388"/>
            <a:ext cx="278866" cy="285752"/>
          </a:xfrm>
          <a:prstGeom prst="rect">
            <a:avLst/>
          </a:prstGeom>
          <a:noFill/>
        </p:spPr>
      </p:pic>
      <p:pic>
        <p:nvPicPr>
          <p:cNvPr id="2055" name="Picture 7" descr="C:\Users\mafra\Desktop\바다생물6.png"/>
          <p:cNvPicPr>
            <a:picLocks noChangeAspect="1" noChangeArrowheads="1"/>
          </p:cNvPicPr>
          <p:nvPr/>
        </p:nvPicPr>
        <p:blipFill>
          <a:blip r:embed="rId7" cstate="print">
            <a:lum bright="100000"/>
          </a:blip>
          <a:srcRect/>
          <a:stretch>
            <a:fillRect/>
          </a:stretch>
        </p:blipFill>
        <p:spPr bwMode="auto">
          <a:xfrm>
            <a:off x="2899430" y="4786322"/>
            <a:ext cx="311341" cy="285751"/>
          </a:xfrm>
          <a:prstGeom prst="rect">
            <a:avLst/>
          </a:prstGeom>
          <a:noFill/>
        </p:spPr>
      </p:pic>
      <p:pic>
        <p:nvPicPr>
          <p:cNvPr id="2056" name="Picture 8" descr="C:\Users\mafra\Desktop\바다생물7.png"/>
          <p:cNvPicPr>
            <a:picLocks noChangeAspect="1" noChangeArrowheads="1"/>
          </p:cNvPicPr>
          <p:nvPr/>
        </p:nvPicPr>
        <p:blipFill>
          <a:blip r:embed="rId8" cstate="print">
            <a:lum bright="100000"/>
          </a:blip>
          <a:srcRect/>
          <a:stretch>
            <a:fillRect/>
          </a:stretch>
        </p:blipFill>
        <p:spPr bwMode="auto">
          <a:xfrm>
            <a:off x="1635824" y="2650483"/>
            <a:ext cx="1214446" cy="492765"/>
          </a:xfrm>
          <a:prstGeom prst="rect">
            <a:avLst/>
          </a:prstGeom>
          <a:noFill/>
        </p:spPr>
      </p:pic>
      <p:pic>
        <p:nvPicPr>
          <p:cNvPr id="2057" name="Picture 9" descr="C:\Users\mafra\Desktop\바다생물8.png"/>
          <p:cNvPicPr>
            <a:picLocks noChangeAspect="1" noChangeArrowheads="1"/>
          </p:cNvPicPr>
          <p:nvPr/>
        </p:nvPicPr>
        <p:blipFill>
          <a:blip r:embed="rId9" cstate="print">
            <a:lum bright="100000"/>
          </a:blip>
          <a:srcRect/>
          <a:stretch>
            <a:fillRect/>
          </a:stretch>
        </p:blipFill>
        <p:spPr bwMode="auto">
          <a:xfrm>
            <a:off x="1899298" y="3357562"/>
            <a:ext cx="571504" cy="259610"/>
          </a:xfrm>
          <a:prstGeom prst="rect">
            <a:avLst/>
          </a:prstGeom>
          <a:noFill/>
        </p:spPr>
      </p:pic>
      <p:pic>
        <p:nvPicPr>
          <p:cNvPr id="2058" name="Picture 10" descr="C:\Users\mafra\Desktop\바다생물9.png"/>
          <p:cNvPicPr>
            <a:picLocks noChangeAspect="1" noChangeArrowheads="1"/>
          </p:cNvPicPr>
          <p:nvPr/>
        </p:nvPicPr>
        <p:blipFill>
          <a:blip r:embed="rId10" cstate="print">
            <a:lum bright="100000"/>
          </a:blip>
          <a:srcRect/>
          <a:stretch>
            <a:fillRect/>
          </a:stretch>
        </p:blipFill>
        <p:spPr bwMode="auto">
          <a:xfrm>
            <a:off x="1759217" y="3000372"/>
            <a:ext cx="448111" cy="214314"/>
          </a:xfrm>
          <a:prstGeom prst="rect">
            <a:avLst/>
          </a:prstGeom>
          <a:noFill/>
        </p:spPr>
      </p:pic>
      <p:pic>
        <p:nvPicPr>
          <p:cNvPr id="40" name="Picture 4" descr="C:\Users\mafra\Desktop\바다생물2.png"/>
          <p:cNvPicPr>
            <a:picLocks noChangeAspect="1" noChangeArrowheads="1"/>
          </p:cNvPicPr>
          <p:nvPr/>
        </p:nvPicPr>
        <p:blipFill>
          <a:blip r:embed="rId4" cstate="print">
            <a:lum bright="100000"/>
          </a:blip>
          <a:srcRect/>
          <a:stretch>
            <a:fillRect/>
          </a:stretch>
        </p:blipFill>
        <p:spPr bwMode="auto">
          <a:xfrm flipH="1">
            <a:off x="2185050" y="4179100"/>
            <a:ext cx="428628" cy="250032"/>
          </a:xfrm>
          <a:prstGeom prst="rect">
            <a:avLst/>
          </a:prstGeom>
          <a:noFill/>
        </p:spPr>
      </p:pic>
      <p:pic>
        <p:nvPicPr>
          <p:cNvPr id="41" name="Picture 6" descr="C:\Users\mafra\Desktop\바다생물4.png"/>
          <p:cNvPicPr>
            <a:picLocks noChangeAspect="1" noChangeArrowheads="1"/>
          </p:cNvPicPr>
          <p:nvPr/>
        </p:nvPicPr>
        <p:blipFill>
          <a:blip r:embed="rId6" cstate="print">
            <a:lum bright="100000"/>
          </a:blip>
          <a:srcRect/>
          <a:stretch>
            <a:fillRect/>
          </a:stretch>
        </p:blipFill>
        <p:spPr bwMode="auto">
          <a:xfrm>
            <a:off x="2256488" y="5214950"/>
            <a:ext cx="278866" cy="285752"/>
          </a:xfrm>
          <a:prstGeom prst="rect">
            <a:avLst/>
          </a:prstGeom>
          <a:noFill/>
        </p:spPr>
      </p:pic>
      <p:pic>
        <p:nvPicPr>
          <p:cNvPr id="42" name="Picture 5" descr="C:\Users\mafra\Desktop\바다생물3.png"/>
          <p:cNvPicPr>
            <a:picLocks noChangeAspect="1" noChangeArrowheads="1"/>
          </p:cNvPicPr>
          <p:nvPr/>
        </p:nvPicPr>
        <p:blipFill>
          <a:blip r:embed="rId11" cstate="print">
            <a:lum bright="100000"/>
          </a:blip>
          <a:srcRect/>
          <a:stretch>
            <a:fillRect/>
          </a:stretch>
        </p:blipFill>
        <p:spPr bwMode="auto">
          <a:xfrm>
            <a:off x="2613678" y="5715016"/>
            <a:ext cx="218358" cy="214314"/>
          </a:xfrm>
          <a:prstGeom prst="rect">
            <a:avLst/>
          </a:prstGeom>
          <a:noFill/>
        </p:spPr>
      </p:pic>
      <p:pic>
        <p:nvPicPr>
          <p:cNvPr id="43" name="Picture 7" descr="C:\Users\mafra\Desktop\바다생물6.png"/>
          <p:cNvPicPr>
            <a:picLocks noChangeAspect="1" noChangeArrowheads="1"/>
          </p:cNvPicPr>
          <p:nvPr/>
        </p:nvPicPr>
        <p:blipFill>
          <a:blip r:embed="rId7" cstate="print">
            <a:lum bright="100000"/>
          </a:blip>
          <a:srcRect/>
          <a:stretch>
            <a:fillRect/>
          </a:stretch>
        </p:blipFill>
        <p:spPr bwMode="auto">
          <a:xfrm rot="17370773">
            <a:off x="966135" y="4749755"/>
            <a:ext cx="266455" cy="244554"/>
          </a:xfrm>
          <a:prstGeom prst="rect">
            <a:avLst/>
          </a:prstGeom>
          <a:noFill/>
        </p:spPr>
      </p:pic>
      <p:pic>
        <p:nvPicPr>
          <p:cNvPr id="2059" name="Picture 11" descr="C:\Users\mafra\Desktop\바다생물5.png"/>
          <p:cNvPicPr>
            <a:picLocks noChangeAspect="1" noChangeArrowheads="1"/>
          </p:cNvPicPr>
          <p:nvPr/>
        </p:nvPicPr>
        <p:blipFill>
          <a:blip r:embed="rId12" cstate="print">
            <a:lum bright="100000"/>
          </a:blip>
          <a:srcRect/>
          <a:stretch>
            <a:fillRect/>
          </a:stretch>
        </p:blipFill>
        <p:spPr bwMode="auto">
          <a:xfrm>
            <a:off x="1827860" y="5786454"/>
            <a:ext cx="376210" cy="298481"/>
          </a:xfrm>
          <a:prstGeom prst="rect">
            <a:avLst/>
          </a:prstGeom>
          <a:noFill/>
        </p:spPr>
      </p:pic>
      <p:pic>
        <p:nvPicPr>
          <p:cNvPr id="44" name="Picture 11" descr="C:\Users\mafra\Desktop\바다생물5.png"/>
          <p:cNvPicPr>
            <a:picLocks noChangeAspect="1" noChangeArrowheads="1"/>
          </p:cNvPicPr>
          <p:nvPr/>
        </p:nvPicPr>
        <p:blipFill>
          <a:blip r:embed="rId12" cstate="print">
            <a:lum bright="100000"/>
          </a:blip>
          <a:srcRect/>
          <a:stretch>
            <a:fillRect/>
          </a:stretch>
        </p:blipFill>
        <p:spPr bwMode="auto">
          <a:xfrm>
            <a:off x="3613810" y="5643578"/>
            <a:ext cx="360166" cy="285752"/>
          </a:xfrm>
          <a:prstGeom prst="rect">
            <a:avLst/>
          </a:prstGeom>
          <a:noFill/>
        </p:spPr>
      </p:pic>
      <p:pic>
        <p:nvPicPr>
          <p:cNvPr id="45" name="Picture 4" descr="C:\Users\mafra\Desktop\바다생물2.png"/>
          <p:cNvPicPr>
            <a:picLocks noChangeAspect="1" noChangeArrowheads="1"/>
          </p:cNvPicPr>
          <p:nvPr/>
        </p:nvPicPr>
        <p:blipFill>
          <a:blip r:embed="rId4" cstate="print">
            <a:lum bright="100000"/>
          </a:blip>
          <a:srcRect/>
          <a:stretch>
            <a:fillRect/>
          </a:stretch>
        </p:blipFill>
        <p:spPr bwMode="auto">
          <a:xfrm flipH="1">
            <a:off x="2899430" y="4036224"/>
            <a:ext cx="428628" cy="250032"/>
          </a:xfrm>
          <a:prstGeom prst="rect">
            <a:avLst/>
          </a:prstGeom>
          <a:noFill/>
        </p:spPr>
      </p:pic>
      <p:pic>
        <p:nvPicPr>
          <p:cNvPr id="46" name="Picture 9" descr="C:\Users\mafra\Desktop\바다생물8.png"/>
          <p:cNvPicPr>
            <a:picLocks noChangeAspect="1" noChangeArrowheads="1"/>
          </p:cNvPicPr>
          <p:nvPr/>
        </p:nvPicPr>
        <p:blipFill>
          <a:blip r:embed="rId9" cstate="print">
            <a:lum bright="100000"/>
          </a:blip>
          <a:srcRect/>
          <a:stretch>
            <a:fillRect/>
          </a:stretch>
        </p:blipFill>
        <p:spPr bwMode="auto">
          <a:xfrm rot="18625535">
            <a:off x="2475956" y="3533016"/>
            <a:ext cx="408642" cy="185629"/>
          </a:xfrm>
          <a:prstGeom prst="rect">
            <a:avLst/>
          </a:prstGeom>
          <a:noFill/>
        </p:spPr>
      </p:pic>
      <p:grpSp>
        <p:nvGrpSpPr>
          <p:cNvPr id="49" name="그룹 48"/>
          <p:cNvGrpSpPr>
            <a:grpSpLocks noChangeAspect="1"/>
          </p:cNvGrpSpPr>
          <p:nvPr/>
        </p:nvGrpSpPr>
        <p:grpSpPr>
          <a:xfrm>
            <a:off x="4098054" y="5534040"/>
            <a:ext cx="180000" cy="180000"/>
            <a:chOff x="8521245" y="4520725"/>
            <a:chExt cx="244475" cy="244475"/>
          </a:xfrm>
        </p:grpSpPr>
        <p:sp>
          <p:nvSpPr>
            <p:cNvPr id="47" name="타원 46"/>
            <p:cNvSpPr/>
            <p:nvPr/>
          </p:nvSpPr>
          <p:spPr bwMode="auto">
            <a:xfrm>
              <a:off x="8521245" y="4520725"/>
              <a:ext cx="244475" cy="24447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38100">
              <a:solidFill>
                <a:schemeClr val="accent2"/>
              </a:solidFill>
            </a:ln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 b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</a:endParaRPr>
            </a:p>
          </p:txBody>
        </p:sp>
        <p:sp>
          <p:nvSpPr>
            <p:cNvPr id="48" name="갈매기형 수장 47"/>
            <p:cNvSpPr/>
            <p:nvPr/>
          </p:nvSpPr>
          <p:spPr bwMode="auto">
            <a:xfrm>
              <a:off x="8582052" y="4581532"/>
              <a:ext cx="122861" cy="122861"/>
            </a:xfrm>
            <a:prstGeom prst="chevron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19A1DB"/>
                    </a:gs>
                    <a:gs pos="100000">
                      <a:srgbClr val="187EBC"/>
                    </a:gs>
                  </a:gsLst>
                  <a:lin ang="5400000" scaled="1"/>
                </a:gradFill>
                <a:latin typeface="+mj-lt"/>
              </a:endParaRPr>
            </a:p>
          </p:txBody>
        </p:sp>
      </p:grpSp>
      <p:grpSp>
        <p:nvGrpSpPr>
          <p:cNvPr id="56" name="그룹 55"/>
          <p:cNvGrpSpPr>
            <a:grpSpLocks noChangeAspect="1"/>
          </p:cNvGrpSpPr>
          <p:nvPr/>
        </p:nvGrpSpPr>
        <p:grpSpPr>
          <a:xfrm>
            <a:off x="3850402" y="5057228"/>
            <a:ext cx="180000" cy="180000"/>
            <a:chOff x="8521245" y="4520725"/>
            <a:chExt cx="244475" cy="244475"/>
          </a:xfrm>
        </p:grpSpPr>
        <p:sp>
          <p:nvSpPr>
            <p:cNvPr id="57" name="타원 56"/>
            <p:cNvSpPr/>
            <p:nvPr/>
          </p:nvSpPr>
          <p:spPr bwMode="auto">
            <a:xfrm>
              <a:off x="8521245" y="4520725"/>
              <a:ext cx="244475" cy="24447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38100">
              <a:solidFill>
                <a:schemeClr val="accent2"/>
              </a:solidFill>
            </a:ln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 b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</a:endParaRPr>
            </a:p>
          </p:txBody>
        </p:sp>
        <p:sp>
          <p:nvSpPr>
            <p:cNvPr id="58" name="갈매기형 수장 57"/>
            <p:cNvSpPr/>
            <p:nvPr/>
          </p:nvSpPr>
          <p:spPr bwMode="auto">
            <a:xfrm>
              <a:off x="8582052" y="4581532"/>
              <a:ext cx="122861" cy="122861"/>
            </a:xfrm>
            <a:prstGeom prst="chevron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19A1DB"/>
                    </a:gs>
                    <a:gs pos="100000">
                      <a:srgbClr val="187EBC"/>
                    </a:gs>
                  </a:gsLst>
                  <a:lin ang="5400000" scaled="1"/>
                </a:gradFill>
                <a:latin typeface="+mj-lt"/>
              </a:endParaRPr>
            </a:p>
          </p:txBody>
        </p:sp>
      </p:grpSp>
      <p:grpSp>
        <p:nvGrpSpPr>
          <p:cNvPr id="59" name="그룹 58"/>
          <p:cNvGrpSpPr>
            <a:grpSpLocks noChangeAspect="1"/>
          </p:cNvGrpSpPr>
          <p:nvPr/>
        </p:nvGrpSpPr>
        <p:grpSpPr>
          <a:xfrm>
            <a:off x="3564650" y="4628600"/>
            <a:ext cx="180000" cy="180000"/>
            <a:chOff x="8521245" y="4520725"/>
            <a:chExt cx="244475" cy="244475"/>
          </a:xfrm>
        </p:grpSpPr>
        <p:sp>
          <p:nvSpPr>
            <p:cNvPr id="60" name="타원 59"/>
            <p:cNvSpPr/>
            <p:nvPr/>
          </p:nvSpPr>
          <p:spPr bwMode="auto">
            <a:xfrm>
              <a:off x="8521245" y="4520725"/>
              <a:ext cx="244475" cy="24447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38100">
              <a:solidFill>
                <a:schemeClr val="accent2"/>
              </a:solidFill>
            </a:ln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 b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</a:endParaRPr>
            </a:p>
          </p:txBody>
        </p:sp>
        <p:sp>
          <p:nvSpPr>
            <p:cNvPr id="61" name="갈매기형 수장 60"/>
            <p:cNvSpPr/>
            <p:nvPr/>
          </p:nvSpPr>
          <p:spPr bwMode="auto">
            <a:xfrm>
              <a:off x="8582052" y="4581532"/>
              <a:ext cx="122861" cy="122861"/>
            </a:xfrm>
            <a:prstGeom prst="chevron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19A1DB"/>
                    </a:gs>
                    <a:gs pos="100000">
                      <a:srgbClr val="187EBC"/>
                    </a:gs>
                  </a:gsLst>
                  <a:lin ang="5400000" scaled="1"/>
                </a:gradFill>
                <a:latin typeface="+mj-lt"/>
              </a:endParaRPr>
            </a:p>
          </p:txBody>
        </p:sp>
      </p:grpSp>
      <p:grpSp>
        <p:nvGrpSpPr>
          <p:cNvPr id="62" name="그룹 61"/>
          <p:cNvGrpSpPr>
            <a:grpSpLocks noChangeAspect="1"/>
          </p:cNvGrpSpPr>
          <p:nvPr/>
        </p:nvGrpSpPr>
        <p:grpSpPr>
          <a:xfrm>
            <a:off x="3278898" y="4128534"/>
            <a:ext cx="180000" cy="180000"/>
            <a:chOff x="8521245" y="4520725"/>
            <a:chExt cx="244475" cy="244475"/>
          </a:xfrm>
        </p:grpSpPr>
        <p:sp>
          <p:nvSpPr>
            <p:cNvPr id="63" name="타원 62"/>
            <p:cNvSpPr/>
            <p:nvPr/>
          </p:nvSpPr>
          <p:spPr bwMode="auto">
            <a:xfrm>
              <a:off x="8521245" y="4520725"/>
              <a:ext cx="244475" cy="24447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38100">
              <a:solidFill>
                <a:schemeClr val="accent2"/>
              </a:solidFill>
            </a:ln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 b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</a:endParaRPr>
            </a:p>
          </p:txBody>
        </p:sp>
        <p:sp>
          <p:nvSpPr>
            <p:cNvPr id="64" name="갈매기형 수장 63"/>
            <p:cNvSpPr/>
            <p:nvPr/>
          </p:nvSpPr>
          <p:spPr bwMode="auto">
            <a:xfrm>
              <a:off x="8582052" y="4581532"/>
              <a:ext cx="122861" cy="122861"/>
            </a:xfrm>
            <a:prstGeom prst="chevron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19A1DB"/>
                    </a:gs>
                    <a:gs pos="100000">
                      <a:srgbClr val="187EBC"/>
                    </a:gs>
                  </a:gsLst>
                  <a:lin ang="5400000" scaled="1"/>
                </a:gradFill>
                <a:latin typeface="+mj-lt"/>
              </a:endParaRPr>
            </a:p>
          </p:txBody>
        </p:sp>
      </p:grpSp>
      <p:grpSp>
        <p:nvGrpSpPr>
          <p:cNvPr id="65" name="그룹 64"/>
          <p:cNvGrpSpPr>
            <a:grpSpLocks noChangeAspect="1"/>
          </p:cNvGrpSpPr>
          <p:nvPr/>
        </p:nvGrpSpPr>
        <p:grpSpPr>
          <a:xfrm>
            <a:off x="3002671" y="3671889"/>
            <a:ext cx="180000" cy="180000"/>
            <a:chOff x="8521245" y="4520725"/>
            <a:chExt cx="244475" cy="244475"/>
          </a:xfrm>
        </p:grpSpPr>
        <p:sp>
          <p:nvSpPr>
            <p:cNvPr id="66" name="타원 65"/>
            <p:cNvSpPr/>
            <p:nvPr/>
          </p:nvSpPr>
          <p:spPr bwMode="auto">
            <a:xfrm>
              <a:off x="8521245" y="4520725"/>
              <a:ext cx="244475" cy="24447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38100">
              <a:solidFill>
                <a:schemeClr val="accent2"/>
              </a:solidFill>
            </a:ln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 b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</a:endParaRPr>
            </a:p>
          </p:txBody>
        </p:sp>
        <p:sp>
          <p:nvSpPr>
            <p:cNvPr id="67" name="갈매기형 수장 66"/>
            <p:cNvSpPr/>
            <p:nvPr/>
          </p:nvSpPr>
          <p:spPr bwMode="auto">
            <a:xfrm>
              <a:off x="8582052" y="4581532"/>
              <a:ext cx="122861" cy="122861"/>
            </a:xfrm>
            <a:prstGeom prst="chevron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19A1DB"/>
                    </a:gs>
                    <a:gs pos="100000">
                      <a:srgbClr val="187EBC"/>
                    </a:gs>
                  </a:gsLst>
                  <a:lin ang="5400000" scaled="1"/>
                </a:gradFill>
                <a:latin typeface="+mj-lt"/>
              </a:endParaRPr>
            </a:p>
          </p:txBody>
        </p:sp>
      </p:grpSp>
      <p:grpSp>
        <p:nvGrpSpPr>
          <p:cNvPr id="68" name="그룹 67"/>
          <p:cNvGrpSpPr>
            <a:grpSpLocks noChangeAspect="1"/>
          </p:cNvGrpSpPr>
          <p:nvPr/>
        </p:nvGrpSpPr>
        <p:grpSpPr>
          <a:xfrm>
            <a:off x="2707394" y="3221904"/>
            <a:ext cx="180000" cy="180000"/>
            <a:chOff x="8521245" y="4520725"/>
            <a:chExt cx="244475" cy="244475"/>
          </a:xfrm>
        </p:grpSpPr>
        <p:sp>
          <p:nvSpPr>
            <p:cNvPr id="69" name="타원 68"/>
            <p:cNvSpPr/>
            <p:nvPr/>
          </p:nvSpPr>
          <p:spPr bwMode="auto">
            <a:xfrm>
              <a:off x="8521245" y="4520725"/>
              <a:ext cx="244475" cy="24447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38100">
              <a:solidFill>
                <a:schemeClr val="accent2"/>
              </a:solidFill>
            </a:ln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 b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</a:endParaRPr>
            </a:p>
          </p:txBody>
        </p:sp>
        <p:sp>
          <p:nvSpPr>
            <p:cNvPr id="70" name="갈매기형 수장 69"/>
            <p:cNvSpPr/>
            <p:nvPr/>
          </p:nvSpPr>
          <p:spPr bwMode="auto">
            <a:xfrm>
              <a:off x="8582052" y="4581532"/>
              <a:ext cx="122861" cy="122861"/>
            </a:xfrm>
            <a:prstGeom prst="chevron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19A1DB"/>
                    </a:gs>
                    <a:gs pos="100000">
                      <a:srgbClr val="187EBC"/>
                    </a:gs>
                  </a:gsLst>
                  <a:lin ang="5400000" scaled="1"/>
                </a:gradFill>
                <a:latin typeface="+mj-lt"/>
              </a:endParaRPr>
            </a:p>
          </p:txBody>
        </p:sp>
      </p:grpSp>
      <p:sp>
        <p:nvSpPr>
          <p:cNvPr id="71" name="직사각형 70"/>
          <p:cNvSpPr/>
          <p:nvPr/>
        </p:nvSpPr>
        <p:spPr>
          <a:xfrm>
            <a:off x="2629353" y="2721921"/>
            <a:ext cx="1529693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해양 포유류</a:t>
            </a:r>
            <a:endParaRPr lang="en-US" altLang="ko-KR" sz="1200" b="1" dirty="0" smtClean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2" name="그룹 71"/>
          <p:cNvGrpSpPr>
            <a:grpSpLocks noChangeAspect="1"/>
          </p:cNvGrpSpPr>
          <p:nvPr/>
        </p:nvGrpSpPr>
        <p:grpSpPr>
          <a:xfrm>
            <a:off x="2474030" y="2780913"/>
            <a:ext cx="180000" cy="180000"/>
            <a:chOff x="8521245" y="4520725"/>
            <a:chExt cx="244475" cy="244475"/>
          </a:xfrm>
        </p:grpSpPr>
        <p:sp>
          <p:nvSpPr>
            <p:cNvPr id="73" name="타원 72"/>
            <p:cNvSpPr/>
            <p:nvPr/>
          </p:nvSpPr>
          <p:spPr bwMode="auto">
            <a:xfrm>
              <a:off x="8521245" y="4520725"/>
              <a:ext cx="244475" cy="24447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38100">
              <a:solidFill>
                <a:schemeClr val="accent2"/>
              </a:solidFill>
            </a:ln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 b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</a:endParaRPr>
            </a:p>
          </p:txBody>
        </p:sp>
        <p:sp>
          <p:nvSpPr>
            <p:cNvPr id="74" name="갈매기형 수장 73"/>
            <p:cNvSpPr/>
            <p:nvPr/>
          </p:nvSpPr>
          <p:spPr bwMode="auto">
            <a:xfrm>
              <a:off x="8582052" y="4581532"/>
              <a:ext cx="122861" cy="122861"/>
            </a:xfrm>
            <a:prstGeom prst="chevron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19A1DB"/>
                    </a:gs>
                    <a:gs pos="100000">
                      <a:srgbClr val="187EBC"/>
                    </a:gs>
                  </a:gsLst>
                  <a:lin ang="5400000" scaled="1"/>
                </a:gradFill>
                <a:latin typeface="+mj-lt"/>
              </a:endParaRPr>
            </a:p>
          </p:txBody>
        </p:sp>
      </p:grpSp>
      <p:sp>
        <p:nvSpPr>
          <p:cNvPr id="52" name="직사각형 51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친환경농산물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왜 먹어야 하는가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4" name="그룹 17"/>
          <p:cNvGrpSpPr/>
          <p:nvPr/>
        </p:nvGrpSpPr>
        <p:grpSpPr>
          <a:xfrm>
            <a:off x="8028520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sp>
        <p:nvSpPr>
          <p:cNvPr id="83" name="직사각형 82"/>
          <p:cNvSpPr/>
          <p:nvPr/>
        </p:nvSpPr>
        <p:spPr>
          <a:xfrm>
            <a:off x="5143504" y="1071546"/>
            <a:ext cx="4000528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ko-KR" altLang="en-US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생물농축</a:t>
            </a:r>
            <a:r>
              <a:rPr lang="en-US" altLang="ko-KR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(biological concentration)</a:t>
            </a:r>
            <a:endParaRPr lang="en-US" altLang="ko-KR" sz="1400" b="1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▶ 유기성 유해물질</a:t>
            </a:r>
            <a:r>
              <a: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중금속 등이 물이나 먹이를 통해</a:t>
            </a:r>
            <a:endParaRPr lang="en-US" altLang="ko-KR" sz="1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생물체 내에 분해</a:t>
            </a: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∙배출되지 않고 잔류하는 현상</a:t>
            </a:r>
            <a:endParaRPr lang="en-US" altLang="ko-KR" sz="1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1635824" y="1857364"/>
            <a:ext cx="2214578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PCB</a:t>
            </a:r>
            <a:r>
              <a:rPr lang="ko-KR" alt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의 생물농축과정</a:t>
            </a:r>
            <a:endParaRPr lang="en-US" altLang="ko-KR" sz="16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57949" y="2171056"/>
            <a:ext cx="1857389" cy="239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" name="직사각형 77"/>
          <p:cNvSpPr/>
          <p:nvPr/>
        </p:nvSpPr>
        <p:spPr>
          <a:xfrm>
            <a:off x="6286512" y="4552344"/>
            <a:ext cx="2029759" cy="305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sz="1200" smtClean="0">
                <a:solidFill>
                  <a:schemeClr val="bg1"/>
                </a:solidFill>
                <a:latin typeface="Brush Script Std" pitchFamily="66" charset="0"/>
              </a:rPr>
              <a:t>Racheal Carson(1907~1964</a:t>
            </a:r>
            <a:r>
              <a:rPr lang="en-US" altLang="ko-KR" sz="1200" smtClean="0">
                <a:solidFill>
                  <a:schemeClr val="bg1"/>
                </a:solidFill>
                <a:latin typeface="+mj-lt"/>
              </a:rPr>
              <a:t>)</a:t>
            </a:r>
            <a:endParaRPr lang="en-US" altLang="ko-KR" sz="12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6" name="직사각형 85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우리 몸의 건강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결국 먹거리에 있습니다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.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 descr="D:\비토피티\vito_작업\201102\새 폴더 (3)\223b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직사각형 51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친환경농산물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왜 먹어야 하는가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내분비교란물질의 대부분은 농약성분입니다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.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sp>
        <p:nvSpPr>
          <p:cNvPr id="62" name="직사각형 61"/>
          <p:cNvSpPr/>
          <p:nvPr/>
        </p:nvSpPr>
        <p:spPr>
          <a:xfrm>
            <a:off x="214282" y="1714488"/>
            <a:ext cx="4357718" cy="714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내분비교란물질</a:t>
            </a:r>
            <a:r>
              <a:rPr lang="en-US" altLang="ko-KR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(Endocrine Disruptor)</a:t>
            </a:r>
            <a:endParaRPr lang="en-US" altLang="ko-KR" sz="1400" b="1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▶ 자연환경에 존재하는 화학물질 중 생물체 내에 흡수되어 </a:t>
            </a:r>
            <a:endParaRPr lang="en-US" altLang="ko-KR" sz="1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호르몬에 관여하는 내분비계에 혼란을 일으키는 물질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6867" name="Picture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0330" y="1704934"/>
            <a:ext cx="1512000" cy="122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1966" y="1704934"/>
            <a:ext cx="1512000" cy="122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0330" y="2990818"/>
            <a:ext cx="1512000" cy="122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31966" y="2990818"/>
            <a:ext cx="1512000" cy="1224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2" name="직사각형 21"/>
          <p:cNvSpPr/>
          <p:nvPr/>
        </p:nvSpPr>
        <p:spPr>
          <a:xfrm>
            <a:off x="285720" y="4929198"/>
            <a:ext cx="8072494" cy="785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▶ 국내사용금지물질</a:t>
            </a:r>
            <a:r>
              <a: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20</a:t>
            </a: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종</a:t>
            </a:r>
            <a:r>
              <a:rPr lang="en-US" altLang="ko-KR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(18</a:t>
            </a:r>
            <a:r>
              <a:rPr lang="ko-KR" altLang="en-US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종</a:t>
            </a:r>
            <a:r>
              <a:rPr lang="en-US" altLang="ko-KR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</a:p>
          <a:p>
            <a:r>
              <a:rPr lang="en-US" altLang="ko-KR" sz="11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aldicarb, DBCP, DDT, beta-HCH, lindane, PCP, toxaphene, maneb, zineb, chlordane, dieldrin, eptachlor, 2,4,5-T,</a:t>
            </a:r>
          </a:p>
          <a:p>
            <a:r>
              <a:rPr lang="en-US" altLang="ko-KR" sz="11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nitrofen, amitrole</a:t>
            </a:r>
            <a:r>
              <a:rPr lang="en-US" altLang="ko-KR" sz="1100" b="1" smtClean="0"/>
              <a:t>, PCBs, PBBs, </a:t>
            </a:r>
            <a:r>
              <a:rPr lang="en-US" sz="11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DDE</a:t>
            </a:r>
            <a:r>
              <a:rPr lang="en-US" altLang="ko-KR" sz="11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1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h-epoxide</a:t>
            </a:r>
            <a:r>
              <a:rPr lang="en-US" altLang="ko-KR" sz="11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1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oxychlordane</a:t>
            </a:r>
            <a:endParaRPr lang="en-US" altLang="ko-KR" sz="1200" b="1" u="sng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85720" y="4000504"/>
            <a:ext cx="8429684" cy="114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▶ 취급제한 등 규제되고 있는 물질</a:t>
            </a:r>
            <a:r>
              <a: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27</a:t>
            </a: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종</a:t>
            </a:r>
            <a:r>
              <a:rPr lang="en-US" altLang="ko-KR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(19</a:t>
            </a:r>
            <a:r>
              <a:rPr lang="ko-KR" altLang="en-US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종</a:t>
            </a:r>
            <a:r>
              <a:rPr lang="en-US" altLang="ko-KR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</a:p>
          <a:p>
            <a:r>
              <a:rPr lang="en-US" altLang="ko-KR" sz="11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endosulfan, ethylparathion, trifluralin, 2,4-D, carbaryl, cypermethrin, dicofol, fenvalerate, malathion, methomyl, ziram, alachlor, benomyl, esfenvalerate, mancozeb, metiram, metribuzin, vinclozolin, permethrin,</a:t>
            </a:r>
            <a:r>
              <a:rPr lang="en-US" sz="11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100" b="1" smtClean="0"/>
              <a:t>tributyltin oxide</a:t>
            </a:r>
            <a:r>
              <a:rPr lang="en-US" altLang="ko-KR" sz="1100" b="1" smtClean="0"/>
              <a:t>, 4-</a:t>
            </a:r>
            <a:r>
              <a:rPr lang="en-US" sz="1100" b="1" smtClean="0"/>
              <a:t>nitrotoluene</a:t>
            </a:r>
            <a:r>
              <a:rPr lang="en-US" altLang="ko-KR" sz="1100" b="1" smtClean="0"/>
              <a:t>, </a:t>
            </a:r>
            <a:r>
              <a:rPr lang="en-US" sz="1100" b="1" smtClean="0"/>
              <a:t>dioxins, furans, </a:t>
            </a:r>
            <a:r>
              <a:rPr lang="en-US" altLang="ko-KR" sz="1100" b="1" smtClean="0"/>
              <a:t>alkyl(C=5</a:t>
            </a:r>
            <a:r>
              <a:rPr lang="ko-KR" altLang="en-US" sz="1100" b="1" smtClean="0"/>
              <a:t>～</a:t>
            </a:r>
            <a:r>
              <a:rPr lang="en-US" altLang="ko-KR" sz="1100" b="1" smtClean="0"/>
              <a:t>9)phenol [pentyl</a:t>
            </a:r>
            <a:r>
              <a:rPr lang="ko-KR" altLang="en-US" sz="1100" b="1" smtClean="0"/>
              <a:t>～</a:t>
            </a:r>
            <a:r>
              <a:rPr lang="en-US" altLang="ko-KR" sz="1100" b="1" smtClean="0"/>
              <a:t>nonylphenol], bisphenol A, DEHP, BBP</a:t>
            </a:r>
            <a:endParaRPr lang="en-US" altLang="ko-KR" sz="1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85720" y="5715016"/>
            <a:ext cx="7572428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▶ 미규제 물질</a:t>
            </a:r>
            <a:r>
              <a: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20</a:t>
            </a: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종</a:t>
            </a:r>
            <a:r>
              <a:rPr lang="en-US" altLang="ko-KR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(6</a:t>
            </a:r>
            <a:r>
              <a:rPr lang="ko-KR" altLang="en-US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종</a:t>
            </a:r>
            <a:r>
              <a:rPr lang="en-US" altLang="ko-KR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</a:p>
          <a:p>
            <a:r>
              <a:rPr lang="en-US" altLang="ko-KR" sz="1200" b="1" smtClean="0"/>
              <a:t>benzophenone, DBP, DCHP, DEP, diethylhexyl adipate, </a:t>
            </a:r>
            <a:r>
              <a:rPr lang="en-US" sz="1200" b="1" smtClean="0"/>
              <a:t>benzo(a)pyrene, octachlorostyrene, </a:t>
            </a:r>
          </a:p>
          <a:p>
            <a:r>
              <a:rPr lang="en-US" sz="1200" b="1" smtClean="0"/>
              <a:t>styrene dimers/trimers</a:t>
            </a:r>
            <a:r>
              <a:rPr lang="en-US" altLang="ko-KR" sz="1200" b="1" smtClean="0"/>
              <a:t>, </a:t>
            </a:r>
            <a:r>
              <a:rPr lang="en-US" altLang="ko-KR" sz="12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hexachlorobenzene, atrazine, kepone, methoxychlor, mirex, transnonachlor</a:t>
            </a:r>
            <a:r>
              <a:rPr lang="en-US" altLang="ko-KR" sz="1200" b="1" smtClean="0"/>
              <a:t>, </a:t>
            </a:r>
          </a:p>
          <a:p>
            <a:r>
              <a:rPr lang="en-US" altLang="ko-KR" sz="1200" b="1" smtClean="0"/>
              <a:t>DHP, DprP, DPP, 2,4-Dichlorophenol, n-butylbenzene</a:t>
            </a:r>
            <a:endParaRPr lang="en-US" altLang="ko-KR" sz="1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14282" y="2428868"/>
            <a:ext cx="4429156" cy="785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▶ 내분비교란물질 목록은 전세계적으로 확정된 바는 없으나</a:t>
            </a:r>
            <a:endParaRPr lang="en-US" altLang="ko-KR" sz="1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대부분의 나라에서 </a:t>
            </a:r>
            <a:r>
              <a: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WWF</a:t>
            </a: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가 지정한 화학물질 </a:t>
            </a:r>
            <a:r>
              <a: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67</a:t>
            </a: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종을 준용</a:t>
            </a:r>
            <a:endParaRPr lang="en-US" altLang="ko-KR" sz="1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afra\Desktop\배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273" cy="6858000"/>
          </a:xfrm>
          <a:prstGeom prst="rect">
            <a:avLst/>
          </a:prstGeom>
          <a:noFill/>
        </p:spPr>
      </p:pic>
      <p:sp>
        <p:nvSpPr>
          <p:cNvPr id="62" name="직사각형 61"/>
          <p:cNvSpPr/>
          <p:nvPr/>
        </p:nvSpPr>
        <p:spPr>
          <a:xfrm>
            <a:off x="3877302" y="1071546"/>
            <a:ext cx="5266730" cy="1714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150000"/>
              </a:lnSpc>
            </a:pPr>
            <a:r>
              <a:rPr lang="en-US" altLang="ko-KR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PCNs</a:t>
            </a:r>
            <a:r>
              <a:rPr lang="en-US" altLang="ko-KR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(polychlorinated naphthalenes)</a:t>
            </a:r>
            <a:endParaRPr lang="en-US" altLang="ko-KR" sz="1400" b="1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▶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케이블 피복</a:t>
            </a: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목재 방부제</a:t>
            </a: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엔진오일 첨가제</a:t>
            </a: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염료 등</a:t>
            </a:r>
            <a:endParaRPr lang="en-US" altLang="ko-KR" sz="105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▶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경피독성</a:t>
            </a: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흡입독성</a:t>
            </a: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돌연변이 </a:t>
            </a: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피로</a:t>
            </a: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두통</a:t>
            </a: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발기부전</a:t>
            </a: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식욕부진</a:t>
            </a: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구토</a:t>
            </a: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복통</a:t>
            </a:r>
            <a:endParaRPr lang="en-US" altLang="ko-KR" sz="105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▶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하천수에서는 검출되지 않았으나 퇴적물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생물체 내에서는 검출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특히 생물체 내에서도 생식소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간에서 높은 농도 검출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- </a:t>
            </a:r>
            <a:r>
              <a:rPr lang="ko-KR" altLang="en-US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퇴적물</a:t>
            </a:r>
            <a:r>
              <a: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ko-KR" altLang="en-US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남한강 </a:t>
            </a:r>
            <a:r>
              <a: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5.31~8.82pg/g(</a:t>
            </a:r>
            <a:r>
              <a:rPr lang="ko-KR" altLang="en-US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건물중</a:t>
            </a:r>
            <a:r>
              <a: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), </a:t>
            </a:r>
            <a:r>
              <a:rPr lang="ko-KR" altLang="en-US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낙동강 </a:t>
            </a:r>
            <a:r>
              <a: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5.25~12.70, </a:t>
            </a:r>
            <a:r>
              <a:rPr lang="ko-KR" altLang="en-US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영산강 </a:t>
            </a:r>
            <a:r>
              <a: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4.37~19.45</a:t>
            </a:r>
          </a:p>
          <a:p>
            <a:pPr>
              <a:lnSpc>
                <a:spcPct val="150000"/>
              </a:lnSpc>
            </a:pPr>
            <a:r>
              <a: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- </a:t>
            </a:r>
            <a:r>
              <a:rPr lang="ko-KR" altLang="en-US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생물체</a:t>
            </a:r>
            <a:r>
              <a: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ko-KR" altLang="en-US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붕어</a:t>
            </a:r>
            <a:r>
              <a: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): </a:t>
            </a:r>
            <a:r>
              <a:rPr lang="ko-KR" altLang="en-US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근육 </a:t>
            </a:r>
            <a:r>
              <a: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1.68~2.86pg/mL, </a:t>
            </a:r>
            <a:r>
              <a:rPr lang="ko-KR" altLang="en-US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생식소 </a:t>
            </a:r>
            <a:r>
              <a: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14.76~40.74, </a:t>
            </a:r>
            <a:r>
              <a:rPr lang="ko-KR" altLang="en-US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간 </a:t>
            </a:r>
            <a:r>
              <a: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20.57~34.71, </a:t>
            </a:r>
            <a:r>
              <a:rPr lang="ko-KR" altLang="en-US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혈액 </a:t>
            </a:r>
            <a:r>
              <a: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7.57~17.94</a:t>
            </a:r>
            <a:endParaRPr lang="en-US" altLang="ko-KR" sz="105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877302" y="2786058"/>
            <a:ext cx="5143536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>
              <a:lnSpc>
                <a:spcPct val="150000"/>
              </a:lnSpc>
            </a:pPr>
            <a:r>
              <a:rPr lang="en-US" altLang="ko-KR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PFAs</a:t>
            </a:r>
            <a:r>
              <a:rPr lang="en-US" altLang="ko-KR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(perfloroalkyl substances)</a:t>
            </a:r>
            <a:endParaRPr lang="en-US" altLang="ko-KR" sz="1400" b="1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▶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카펫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가죽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직물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종이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소화용품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광택제 등</a:t>
            </a:r>
            <a:endParaRPr lang="en-US" altLang="ko-KR" sz="10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▶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경피독성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흡입독성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돌연변이 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피로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두통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발기부전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식욕부진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구토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복통</a:t>
            </a:r>
            <a:endParaRPr lang="en-US" altLang="ko-KR" sz="10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▶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주요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하천에서 평균 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47.51ng/L,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수계별로는 낙동강 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98.45,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영산강 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15.64,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남한강 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11.45</a:t>
            </a:r>
            <a:endParaRPr lang="en-US" altLang="ko-KR" sz="10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내분비교란물질이 생태계를 교란하고 있</a:t>
            </a:r>
            <a:r>
              <a:rPr lang="ko-KR" altLang="en-US" sz="1200" b="1" smtClean="0">
                <a:solidFill>
                  <a:schemeClr val="bg1"/>
                </a:solidFill>
                <a:latin typeface="맑은 고딕"/>
                <a:ea typeface="맑은 고딕"/>
              </a:rPr>
              <a:t>습니다</a:t>
            </a:r>
            <a:r>
              <a:rPr lang="en-US" altLang="ko-KR" sz="1200" b="1" smtClean="0">
                <a:solidFill>
                  <a:schemeClr val="bg1"/>
                </a:solidFill>
                <a:latin typeface="맑은 고딕"/>
                <a:ea typeface="맑은 고딕"/>
              </a:rPr>
              <a:t>.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친환경농산물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왜 먹어야 하는가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9126" y="3988680"/>
            <a:ext cx="4143404" cy="275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875012"/>
            <a:ext cx="4429156" cy="186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7" descr="D:\비토피티\vito_작업\201102\새 폴더 (3)\223b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" y="5294337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mafra\Desktop\비스페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3534" y="4315752"/>
            <a:ext cx="2094255" cy="12563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2" name="직사각형 51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친환경농산물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왜 먹어야 하는가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내분비교란물질의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 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유해성과 건강</a:t>
            </a:r>
            <a:r>
              <a:rPr lang="ko-KR" altLang="en-US" sz="1200" b="1" smtClean="0">
                <a:solidFill>
                  <a:schemeClr val="bg1"/>
                </a:solidFill>
                <a:latin typeface="맑은 고딕"/>
                <a:ea typeface="맑은 고딕"/>
              </a:rPr>
              <a:t>에 대한 관심이 증가하고 있습니다</a:t>
            </a:r>
            <a:r>
              <a:rPr lang="en-US" altLang="ko-KR" sz="1200" b="1" smtClean="0">
                <a:solidFill>
                  <a:schemeClr val="bg1"/>
                </a:solidFill>
                <a:latin typeface="맑은 고딕"/>
                <a:ea typeface="맑은 고딕"/>
              </a:rPr>
              <a:t>.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sp>
        <p:nvSpPr>
          <p:cNvPr id="116" name="직사각형 115">
            <a:extLst>
              <a:ext uri="{FF2B5EF4-FFF2-40B4-BE49-F238E27FC236}">
                <a16:creationId xmlns:a16="http://schemas.microsoft.com/office/drawing/2014/main" xmlns="" id="{6C8FB310-DCAA-4550-A00D-F2F43D72A7DA}"/>
              </a:ext>
            </a:extLst>
          </p:cNvPr>
          <p:cNvSpPr/>
          <p:nvPr/>
        </p:nvSpPr>
        <p:spPr>
          <a:xfrm>
            <a:off x="3938922" y="5692739"/>
            <a:ext cx="5143472" cy="905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00" b="1" smtClean="0">
                <a:solidFill>
                  <a:schemeClr val="bg1"/>
                </a:solidFill>
                <a:latin typeface="+mj-ea"/>
                <a:ea typeface="+mj-ea"/>
              </a:rPr>
              <a:t>▶ 폴리카보네이트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  <a:ea typeface="+mj-ea"/>
              </a:rPr>
              <a:t>에폭시 수지의 원료</a:t>
            </a:r>
            <a:endParaRPr lang="en-US" altLang="ko-KR" sz="1000" b="1" smtClean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ko-KR" altLang="en-US" sz="1000" b="1" smtClean="0">
                <a:solidFill>
                  <a:schemeClr val="bg1"/>
                </a:solidFill>
                <a:latin typeface="+mj-ea"/>
                <a:ea typeface="+mj-ea"/>
              </a:rPr>
              <a:t>▶ 식품을 오래 보관할 수 있도록 캔이나 플라스틱 표면에 입히는 코팅제 또는 영수증 등</a:t>
            </a:r>
            <a:endParaRPr lang="en-US" altLang="ko-KR" sz="1000" b="1" smtClean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ko-KR" sz="1000" b="1" smtClean="0">
                <a:solidFill>
                  <a:schemeClr val="bg1"/>
                </a:solidFill>
                <a:latin typeface="+mj-ea"/>
                <a:ea typeface="+mj-ea"/>
              </a:rPr>
              <a:t>  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  <a:ea typeface="+mj-ea"/>
              </a:rPr>
              <a:t> 감열지에 색을 내는 발색 촉매제로 사용</a:t>
            </a:r>
            <a:endParaRPr lang="en-US" altLang="ko-KR" sz="1000" b="1" smtClean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▶ 물병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젖병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병마개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CD,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캔 내부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합성수지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그릇 등</a:t>
            </a:r>
            <a:endParaRPr lang="en-US" altLang="ko-KR" sz="1000" b="1" smtClean="0">
              <a:solidFill>
                <a:schemeClr val="bg1"/>
              </a:solidFill>
              <a:latin typeface="+mj-ea"/>
            </a:endParaRPr>
          </a:p>
          <a:p>
            <a:pPr>
              <a:lnSpc>
                <a:spcPct val="120000"/>
              </a:lnSpc>
            </a:pP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▶ 아토피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천식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성조숙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발달장애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주의력 결핍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생식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  <a:ea typeface="+mj-ea"/>
              </a:rPr>
              <a:t>기능 저하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  <a:ea typeface="+mj-ea"/>
              </a:rPr>
              <a:t>성장장애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  <a:ea typeface="+mj-ea"/>
              </a:rPr>
              <a:t>기형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  <a:ea typeface="+mj-ea"/>
              </a:rPr>
              <a:t>비만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  <a:ea typeface="+mj-ea"/>
              </a:rPr>
              <a:t>암</a:t>
            </a:r>
            <a:endParaRPr lang="ko-KR" altLang="en-US" sz="1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050" name="Picture 2" descr="C:\Users\mafra\Desktop\20190424_204207_096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1568472"/>
            <a:ext cx="2909294" cy="17453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5" name="Picture 3" descr="C:\Users\mafra\Desktop\프탈레이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3389671"/>
            <a:ext cx="2480666" cy="14882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11" name="직사각형 110">
            <a:extLst>
              <a:ext uri="{FF2B5EF4-FFF2-40B4-BE49-F238E27FC236}">
                <a16:creationId xmlns:a16="http://schemas.microsoft.com/office/drawing/2014/main" xmlns="" id="{6C8FB310-DCAA-4550-A00D-F2F43D72A7DA}"/>
              </a:ext>
            </a:extLst>
          </p:cNvPr>
          <p:cNvSpPr/>
          <p:nvPr/>
        </p:nvSpPr>
        <p:spPr>
          <a:xfrm>
            <a:off x="411814" y="4731858"/>
            <a:ext cx="3103708" cy="905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00" b="1" smtClean="0">
                <a:solidFill>
                  <a:schemeClr val="bg1"/>
                </a:solidFill>
                <a:latin typeface="+mj-ea"/>
                <a:ea typeface="+mj-ea"/>
              </a:rPr>
              <a:t>▶ 플라스틱 가소제</a:t>
            </a:r>
            <a:endParaRPr lang="en-US" altLang="ko-KR" sz="1000" b="1" smtClean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ko-KR" altLang="en-US" sz="1000" b="1" smtClean="0">
                <a:solidFill>
                  <a:schemeClr val="bg1"/>
                </a:solidFill>
                <a:latin typeface="+mj-ea"/>
                <a:ea typeface="+mj-ea"/>
              </a:rPr>
              <a:t>▶ 향이나 색을 오래 유지하는 용도</a:t>
            </a:r>
            <a:endParaRPr lang="en-US" altLang="ko-KR" sz="1000" b="1" smtClean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▶ 플라스틱 용기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학용품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장난감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주방</a:t>
            </a:r>
            <a:r>
              <a:rPr lang="ko-KR" altLang="en-US" sz="1000" b="1" smtClean="0">
                <a:solidFill>
                  <a:schemeClr val="bg1"/>
                </a:solidFill>
                <a:latin typeface="맑은 고딕"/>
                <a:ea typeface="맑은 고딕"/>
              </a:rPr>
              <a:t>∙화장실 세제</a:t>
            </a:r>
            <a:r>
              <a:rPr lang="en-US" altLang="ko-KR" sz="1000" b="1" smtClean="0">
                <a:solidFill>
                  <a:schemeClr val="bg1"/>
                </a:solidFill>
                <a:latin typeface="맑은 고딕"/>
                <a:ea typeface="맑은 고딕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altLang="ko-KR" sz="1000" b="1" smtClean="0">
                <a:solidFill>
                  <a:schemeClr val="bg1"/>
                </a:solidFill>
                <a:latin typeface="맑은 고딕"/>
                <a:ea typeface="맑은 고딕"/>
              </a:rPr>
              <a:t>    </a:t>
            </a:r>
            <a:r>
              <a:rPr lang="ko-KR" altLang="en-US" sz="1000" b="1" smtClean="0">
                <a:solidFill>
                  <a:schemeClr val="bg1"/>
                </a:solidFill>
                <a:latin typeface="맑은 고딕"/>
                <a:ea typeface="맑은 고딕"/>
              </a:rPr>
              <a:t>방과 거실의 바닥재</a:t>
            </a:r>
            <a:r>
              <a:rPr lang="en-US" altLang="ko-KR" sz="1000" b="1" smtClean="0">
                <a:solidFill>
                  <a:schemeClr val="bg1"/>
                </a:solidFill>
                <a:latin typeface="맑은 고딕"/>
                <a:ea typeface="맑은 고딕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맑은 고딕"/>
                <a:ea typeface="맑은 고딕"/>
              </a:rPr>
              <a:t>빨대</a:t>
            </a:r>
            <a:r>
              <a:rPr lang="en-US" altLang="ko-KR" sz="1000" b="1" smtClean="0">
                <a:solidFill>
                  <a:schemeClr val="bg1"/>
                </a:solidFill>
                <a:latin typeface="맑은 고딕"/>
                <a:ea typeface="맑은 고딕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맑은 고딕"/>
                <a:ea typeface="맑은 고딕"/>
              </a:rPr>
              <a:t>향수</a:t>
            </a:r>
            <a:r>
              <a:rPr lang="en-US" altLang="ko-KR" sz="1000" b="1" smtClean="0">
                <a:solidFill>
                  <a:schemeClr val="bg1"/>
                </a:solidFill>
                <a:latin typeface="맑은 고딕"/>
                <a:ea typeface="맑은 고딕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맑은 고딕"/>
                <a:ea typeface="맑은 고딕"/>
              </a:rPr>
              <a:t>무스</a:t>
            </a:r>
            <a:r>
              <a:rPr lang="en-US" altLang="ko-KR" sz="1000" b="1" smtClean="0">
                <a:solidFill>
                  <a:schemeClr val="bg1"/>
                </a:solidFill>
                <a:latin typeface="맑은 고딕"/>
                <a:ea typeface="맑은 고딕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맑은 고딕"/>
                <a:ea typeface="맑은 고딕"/>
              </a:rPr>
              <a:t>매니큐어 등</a:t>
            </a:r>
            <a:endParaRPr lang="en-US" altLang="ko-KR" sz="1000" b="1" smtClean="0">
              <a:solidFill>
                <a:schemeClr val="bg1"/>
              </a:solidFill>
              <a:latin typeface="맑은 고딕"/>
              <a:ea typeface="맑은 고딕"/>
            </a:endParaRPr>
          </a:p>
          <a:p>
            <a:pPr>
              <a:lnSpc>
                <a:spcPct val="120000"/>
              </a:lnSpc>
            </a:pP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▶ 생식독성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아토피</a:t>
            </a:r>
            <a:r>
              <a:rPr lang="en-US" altLang="ko-KR" sz="1000" b="1" smtClean="0">
                <a:solidFill>
                  <a:schemeClr val="bg1"/>
                </a:solidFill>
                <a:latin typeface="+mj-ea"/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latin typeface="+mj-ea"/>
              </a:rPr>
              <a:t>학습</a:t>
            </a:r>
            <a:r>
              <a:rPr lang="ko-KR" altLang="en-US" sz="1000" b="1" smtClean="0">
                <a:solidFill>
                  <a:schemeClr val="bg1"/>
                </a:solidFill>
              </a:rPr>
              <a:t>∙행동장애</a:t>
            </a:r>
            <a:r>
              <a:rPr lang="en-US" altLang="ko-KR" sz="1000" b="1" smtClean="0">
                <a:solidFill>
                  <a:schemeClr val="bg1"/>
                </a:solidFill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</a:rPr>
              <a:t>암</a:t>
            </a:r>
            <a:endParaRPr lang="en-US" altLang="ko-KR" sz="1000" b="1" smtClean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112" name="Picture 16" descr="íëë¿ì¸ ì§êµ¬.150327.ëª¨ì  ìí¹ì¬.HDTV.H264.720p-WITH.mp4_20150328_083457.750.jpg">
            <a:extLst>
              <a:ext uri="{FF2B5EF4-FFF2-40B4-BE49-F238E27FC236}">
                <a16:creationId xmlns:a16="http://schemas.microsoft.com/office/drawing/2014/main" xmlns="" id="{F67E056F-9830-4C51-8C08-CA3C2631B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9393" y="4328198"/>
            <a:ext cx="2592453" cy="14582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4" descr="https://img1.daumcdn.net/thumb/R720x0/?fname=http://m1.daumcdn.net/icon/w/icon/1503/30/113455747.jpeg">
            <a:extLst>
              <a:ext uri="{FF2B5EF4-FFF2-40B4-BE49-F238E27FC236}">
                <a16:creationId xmlns:a16="http://schemas.microsoft.com/office/drawing/2014/main" xmlns="" id="{8184F210-A5AD-4C6C-911B-3CD29F313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8309" y="1714488"/>
            <a:ext cx="2732451" cy="16099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9822" y="3389672"/>
            <a:ext cx="1883820" cy="8541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20" name="직사각형 119"/>
          <p:cNvSpPr/>
          <p:nvPr/>
        </p:nvSpPr>
        <p:spPr>
          <a:xfrm>
            <a:off x="6215074" y="1571612"/>
            <a:ext cx="2714644" cy="71438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200" b="1" smtClean="0">
                <a:solidFill>
                  <a:schemeClr val="bg1"/>
                </a:solidFill>
              </a:rPr>
              <a:t>“</a:t>
            </a:r>
            <a:r>
              <a:rPr lang="ko-KR" altLang="en-US" sz="1200" b="1" smtClean="0">
                <a:solidFill>
                  <a:schemeClr val="bg1"/>
                </a:solidFill>
              </a:rPr>
              <a:t>결국 알고보니 먹이사슬 가장 위에</a:t>
            </a:r>
            <a:endParaRPr lang="en-US" altLang="ko-KR" sz="1200" b="1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b="1" smtClean="0">
                <a:solidFill>
                  <a:schemeClr val="bg1"/>
                </a:solidFill>
              </a:rPr>
              <a:t>나의 모유가 있다</a:t>
            </a:r>
            <a:r>
              <a:rPr lang="en-US" altLang="ko-KR" sz="1200" b="1" smtClean="0">
                <a:solidFill>
                  <a:schemeClr val="bg1"/>
                </a:solidFill>
              </a:rPr>
              <a:t>.”</a:t>
            </a:r>
          </a:p>
          <a:p>
            <a:pPr algn="ctr">
              <a:lnSpc>
                <a:spcPct val="150000"/>
              </a:lnSpc>
            </a:pPr>
            <a:r>
              <a:rPr lang="en-US" altLang="ko-KR" sz="1200" b="1" smtClean="0">
                <a:solidFill>
                  <a:schemeClr val="bg1"/>
                </a:solidFill>
              </a:rPr>
              <a:t>- 『EBS, </a:t>
            </a:r>
            <a:r>
              <a:rPr lang="ko-KR" altLang="en-US" sz="1200" b="1" smtClean="0">
                <a:solidFill>
                  <a:schemeClr val="bg1"/>
                </a:solidFill>
              </a:rPr>
              <a:t>하나뿐인 미래</a:t>
            </a:r>
            <a:r>
              <a:rPr lang="en-US" altLang="ko-KR" sz="1200" b="1" smtClean="0">
                <a:solidFill>
                  <a:schemeClr val="bg1"/>
                </a:solidFill>
              </a:rPr>
              <a:t>』 </a:t>
            </a:r>
            <a:r>
              <a:rPr lang="ko-KR" altLang="en-US" sz="1200" b="1" smtClean="0">
                <a:solidFill>
                  <a:schemeClr val="bg1"/>
                </a:solidFill>
              </a:rPr>
              <a:t>중 </a:t>
            </a:r>
            <a:r>
              <a:rPr lang="en-US" altLang="ko-KR" sz="1200" b="1" smtClean="0">
                <a:solidFill>
                  <a:schemeClr val="bg1"/>
                </a:solidFill>
              </a:rPr>
              <a:t>-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121" name="직사각형 120"/>
          <p:cNvSpPr/>
          <p:nvPr/>
        </p:nvSpPr>
        <p:spPr>
          <a:xfrm>
            <a:off x="340376" y="4437030"/>
            <a:ext cx="1143008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300" b="1" smtClean="0">
                <a:solidFill>
                  <a:srgbClr val="FFC000"/>
                </a:solidFill>
              </a:rPr>
              <a:t>프탈레이트</a:t>
            </a:r>
            <a:endParaRPr lang="ko-KR" altLang="en-US" sz="1300" b="1">
              <a:solidFill>
                <a:srgbClr val="FFC000"/>
              </a:solidFill>
            </a:endParaRPr>
          </a:p>
        </p:txBody>
      </p:sp>
      <p:sp>
        <p:nvSpPr>
          <p:cNvPr id="122" name="직사각형 121"/>
          <p:cNvSpPr/>
          <p:nvPr/>
        </p:nvSpPr>
        <p:spPr>
          <a:xfrm>
            <a:off x="3000364" y="5665857"/>
            <a:ext cx="1143008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300" b="1" smtClean="0">
                <a:solidFill>
                  <a:srgbClr val="FFC000"/>
                </a:solidFill>
              </a:rPr>
              <a:t>비스페놀</a:t>
            </a:r>
            <a:r>
              <a:rPr lang="en-US" altLang="ko-KR" sz="1300" b="1" smtClean="0">
                <a:solidFill>
                  <a:srgbClr val="FFC000"/>
                </a:solidFill>
              </a:rPr>
              <a:t>A</a:t>
            </a:r>
            <a:endParaRPr lang="ko-KR" altLang="en-US" sz="1300" b="1">
              <a:solidFill>
                <a:srgbClr val="FFC000"/>
              </a:solidFill>
            </a:endParaRPr>
          </a:p>
        </p:txBody>
      </p:sp>
      <p:pic>
        <p:nvPicPr>
          <p:cNvPr id="123" name="Picture 4" descr="C:\Users\Park Ilwoo\Desktop\PT이미지전달\s0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021564" flipH="1">
            <a:off x="760558" y="3835230"/>
            <a:ext cx="1412902" cy="45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4" descr="C:\Users\Park Ilwoo\Desktop\PT이미지전달\s0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997884" flipH="1">
            <a:off x="3459438" y="5028491"/>
            <a:ext cx="1412902" cy="45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65248" y="2790520"/>
            <a:ext cx="2364404" cy="14579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8" name="직사각형 27"/>
          <p:cNvSpPr/>
          <p:nvPr/>
        </p:nvSpPr>
        <p:spPr>
          <a:xfrm>
            <a:off x="428596" y="5857892"/>
            <a:ext cx="1143008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300" b="1" smtClean="0">
                <a:solidFill>
                  <a:srgbClr val="FFC000"/>
                </a:solidFill>
              </a:rPr>
              <a:t>PCBs</a:t>
            </a:r>
            <a:endParaRPr lang="ko-KR" altLang="en-US" sz="1300" b="1">
              <a:solidFill>
                <a:srgbClr val="FFC000"/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714480" y="6286520"/>
            <a:ext cx="1143008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300" b="1" smtClean="0">
                <a:solidFill>
                  <a:srgbClr val="FFC000"/>
                </a:solidFill>
              </a:rPr>
              <a:t>벤조피렌</a:t>
            </a:r>
            <a:endParaRPr lang="ko-KR" altLang="en-US" sz="13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 descr="D:\비토피티\vito_작업\201102\새 폴더 (3)\223b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29198"/>
            <a:ext cx="9144000" cy="192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직사각형 51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친환경농산물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왜 먹어야 하는가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내분비교란물질과 불임</a:t>
            </a:r>
            <a:r>
              <a:rPr lang="ko-KR" altLang="en-US" sz="1200" b="1" smtClean="0">
                <a:solidFill>
                  <a:schemeClr val="bg1"/>
                </a:solidFill>
                <a:latin typeface="맑은 고딕"/>
                <a:ea typeface="맑은 고딕"/>
              </a:rPr>
              <a:t>∙난임과의 상관관계가 과학적으로 입증되고 있습니다</a:t>
            </a:r>
            <a:r>
              <a:rPr lang="en-US" altLang="ko-KR" sz="1200" b="1" smtClean="0">
                <a:solidFill>
                  <a:schemeClr val="bg1"/>
                </a:solidFill>
                <a:latin typeface="맑은 고딕"/>
                <a:ea typeface="맑은 고딕"/>
              </a:rPr>
              <a:t>.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12" name="그룹 111"/>
          <p:cNvGrpSpPr/>
          <p:nvPr/>
        </p:nvGrpSpPr>
        <p:grpSpPr>
          <a:xfrm>
            <a:off x="571472" y="2571744"/>
            <a:ext cx="5214974" cy="3724301"/>
            <a:chOff x="609572" y="6134119"/>
            <a:chExt cx="5214974" cy="3724301"/>
          </a:xfrm>
        </p:grpSpPr>
        <p:sp>
          <p:nvSpPr>
            <p:cNvPr id="113" name="직사각형 112"/>
            <p:cNvSpPr/>
            <p:nvPr/>
          </p:nvSpPr>
          <p:spPr>
            <a:xfrm>
              <a:off x="4033833" y="7867681"/>
              <a:ext cx="1028707" cy="2143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Thymus Gland</a:t>
              </a:r>
            </a:p>
          </p:txBody>
        </p:sp>
        <p:pic>
          <p:nvPicPr>
            <p:cNvPr id="114" name="Picture 1" descr="C:\Users\mafra\Desktop\내분비선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81103" y="6215082"/>
              <a:ext cx="2772791" cy="3643338"/>
            </a:xfrm>
            <a:prstGeom prst="rect">
              <a:avLst/>
            </a:prstGeom>
            <a:noFill/>
          </p:spPr>
        </p:pic>
        <p:sp>
          <p:nvSpPr>
            <p:cNvPr id="115" name="직사각형 114"/>
            <p:cNvSpPr/>
            <p:nvPr/>
          </p:nvSpPr>
          <p:spPr>
            <a:xfrm>
              <a:off x="1281089" y="6134119"/>
              <a:ext cx="85728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송과체</a:t>
              </a:r>
              <a:endPara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7" name="직사각형 116"/>
            <p:cNvSpPr/>
            <p:nvPr/>
          </p:nvSpPr>
          <p:spPr>
            <a:xfrm>
              <a:off x="700028" y="6938987"/>
              <a:ext cx="85728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갑상선</a:t>
              </a:r>
              <a:endPara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8" name="직사각형 117"/>
            <p:cNvSpPr/>
            <p:nvPr/>
          </p:nvSpPr>
          <p:spPr>
            <a:xfrm>
              <a:off x="852429" y="8001032"/>
              <a:ext cx="85728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부신</a:t>
              </a:r>
              <a:endPara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9" name="직사각형 118"/>
            <p:cNvSpPr/>
            <p:nvPr/>
          </p:nvSpPr>
          <p:spPr>
            <a:xfrm>
              <a:off x="838173" y="9053552"/>
              <a:ext cx="85728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난소</a:t>
              </a:r>
              <a:endPara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20" name="직사각형 119"/>
            <p:cNvSpPr/>
            <p:nvPr/>
          </p:nvSpPr>
          <p:spPr>
            <a:xfrm>
              <a:off x="3852857" y="9153565"/>
              <a:ext cx="85728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정소</a:t>
              </a:r>
              <a:endPara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21" name="직사각형 120"/>
            <p:cNvSpPr/>
            <p:nvPr/>
          </p:nvSpPr>
          <p:spPr>
            <a:xfrm>
              <a:off x="3852825" y="8367747"/>
              <a:ext cx="85728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췌장</a:t>
              </a:r>
              <a:endPara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22" name="직사각형 121"/>
            <p:cNvSpPr/>
            <p:nvPr/>
          </p:nvSpPr>
          <p:spPr>
            <a:xfrm>
              <a:off x="3852857" y="7624792"/>
              <a:ext cx="85728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흉선</a:t>
              </a:r>
              <a:endPara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23" name="직사각형 122"/>
            <p:cNvSpPr/>
            <p:nvPr/>
          </p:nvSpPr>
          <p:spPr>
            <a:xfrm>
              <a:off x="3995733" y="6858024"/>
              <a:ext cx="85728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부갑상선</a:t>
              </a:r>
              <a:endPara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24" name="직사각형 123"/>
            <p:cNvSpPr/>
            <p:nvPr/>
          </p:nvSpPr>
          <p:spPr>
            <a:xfrm>
              <a:off x="3495667" y="6143644"/>
              <a:ext cx="85728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뇌하수체</a:t>
              </a:r>
              <a:endPara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3638543" y="6419871"/>
              <a:ext cx="857288" cy="42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성장호르몬</a:t>
              </a:r>
              <a:endPara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r>
                <a:rPr lang="en-US" altLang="ko-KR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ACTH</a:t>
              </a:r>
            </a:p>
            <a:p>
              <a:r>
                <a:rPr lang="en-US" altLang="ko-KR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TSH</a:t>
              </a:r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1390626" y="6357958"/>
              <a:ext cx="642942" cy="2143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멜라토닌</a:t>
              </a:r>
              <a:endPara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27" name="직사각형 126"/>
            <p:cNvSpPr/>
            <p:nvPr/>
          </p:nvSpPr>
          <p:spPr>
            <a:xfrm>
              <a:off x="781023" y="7215214"/>
              <a:ext cx="642942" cy="42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Free T3</a:t>
              </a:r>
            </a:p>
            <a:p>
              <a:pPr algn="r"/>
              <a:r>
                <a:rPr lang="en-US" altLang="ko-KR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Free T4</a:t>
              </a:r>
            </a:p>
            <a:p>
              <a:pPr algn="r"/>
              <a:r>
                <a:rPr lang="ko-KR" altLang="en-US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칼시토닌</a:t>
              </a:r>
              <a:endPara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28" name="직사각형 127"/>
            <p:cNvSpPr/>
            <p:nvPr/>
          </p:nvSpPr>
          <p:spPr>
            <a:xfrm>
              <a:off x="728635" y="8243921"/>
              <a:ext cx="785818" cy="42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ko-KR" altLang="en-US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코티솔</a:t>
              </a:r>
              <a:endPara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r"/>
              <a:r>
                <a:rPr lang="ko-KR" altLang="en-US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알도스테론</a:t>
              </a:r>
              <a:endPara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r"/>
              <a:r>
                <a:rPr lang="en-US" altLang="ko-KR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DHEA-SO4</a:t>
              </a:r>
            </a:p>
          </p:txBody>
        </p:sp>
        <p:sp>
          <p:nvSpPr>
            <p:cNvPr id="129" name="직사각형 128"/>
            <p:cNvSpPr/>
            <p:nvPr/>
          </p:nvSpPr>
          <p:spPr>
            <a:xfrm>
              <a:off x="4038596" y="7096151"/>
              <a:ext cx="1785950" cy="2238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PTH-Parathyroid Hormone</a:t>
              </a:r>
            </a:p>
          </p:txBody>
        </p:sp>
        <p:sp>
          <p:nvSpPr>
            <p:cNvPr id="130" name="직사각형 129"/>
            <p:cNvSpPr/>
            <p:nvPr/>
          </p:nvSpPr>
          <p:spPr>
            <a:xfrm>
              <a:off x="4048121" y="8605874"/>
              <a:ext cx="681041" cy="3333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인슐린</a:t>
              </a:r>
              <a:endPara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r>
                <a:rPr lang="ko-KR" altLang="en-US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글루카곤</a:t>
              </a:r>
              <a:endPara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31" name="직사각형 130"/>
            <p:cNvSpPr/>
            <p:nvPr/>
          </p:nvSpPr>
          <p:spPr>
            <a:xfrm>
              <a:off x="4048121" y="9401217"/>
              <a:ext cx="895355" cy="1905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테스토스테론</a:t>
              </a:r>
              <a:endPara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32" name="직사각형 131"/>
            <p:cNvSpPr/>
            <p:nvPr/>
          </p:nvSpPr>
          <p:spPr>
            <a:xfrm>
              <a:off x="609572" y="9310729"/>
              <a:ext cx="895355" cy="2619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ko-KR" altLang="en-US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에스트로겐</a:t>
              </a:r>
              <a:endPara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r"/>
              <a:r>
                <a:rPr lang="ko-KR" altLang="en-US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프로게스테론</a:t>
              </a:r>
              <a:endParaRPr lang="en-US" altLang="ko-KR" sz="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33" name="직사각형 132"/>
            <p:cNvSpPr/>
            <p:nvPr/>
          </p:nvSpPr>
          <p:spPr>
            <a:xfrm>
              <a:off x="4262435" y="6429396"/>
              <a:ext cx="733430" cy="42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FSH</a:t>
              </a:r>
            </a:p>
            <a:p>
              <a:r>
                <a:rPr lang="en-US" altLang="ko-KR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Prolactine</a:t>
              </a:r>
            </a:p>
            <a:p>
              <a:r>
                <a:rPr lang="en-US" altLang="ko-KR" sz="9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ADH</a:t>
              </a:r>
            </a:p>
          </p:txBody>
        </p:sp>
      </p:grpSp>
      <p:sp>
        <p:nvSpPr>
          <p:cNvPr id="56" name="직사각형 55"/>
          <p:cNvSpPr/>
          <p:nvPr/>
        </p:nvSpPr>
        <p:spPr>
          <a:xfrm>
            <a:off x="5643570" y="2786058"/>
            <a:ext cx="3357586" cy="785818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r>
              <a:rPr lang="ko-KR" altLang="en-US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호르몬 기능 이상</a:t>
            </a:r>
            <a:endParaRPr lang="en-US" altLang="ko-KR" sz="1400" b="1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altLang="ko-KR" sz="400" b="1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▶ 생식기능 저하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생식기 기형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불임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성조숙증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남성호르몬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∙인슐린 혈중농도 저하 등</a:t>
            </a:r>
            <a:endParaRPr lang="ko-KR" altLang="en-US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5643570" y="3643314"/>
            <a:ext cx="3357586" cy="785818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r>
              <a:rPr lang="ko-KR" altLang="en-US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암 유발</a:t>
            </a:r>
            <a:r>
              <a:rPr lang="en-US" altLang="ko-KR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장기기능 이상</a:t>
            </a:r>
            <a:endParaRPr lang="en-US" altLang="ko-KR" sz="1400" b="1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altLang="ko-KR" sz="400" b="1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▶ 인체 내 발암물질로 심장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간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폐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혈액 계통의    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손상을 일으켜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기능 이상을 가져옴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ko-KR" altLang="en-US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5643570" y="4500570"/>
            <a:ext cx="3357586" cy="785818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r>
              <a:rPr lang="ko-KR" altLang="en-US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면역기능 이상</a:t>
            </a:r>
            <a:endParaRPr lang="en-US" altLang="ko-KR" sz="1400" b="1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altLang="ko-KR" sz="400" b="1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▶ 피부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눈 등에 과민반응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면역기능 저하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아토피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천식 등 알러지성 질환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대사증후군 유발</a:t>
            </a:r>
          </a:p>
        </p:txBody>
      </p:sp>
      <p:sp>
        <p:nvSpPr>
          <p:cNvPr id="59" name="직사각형 58"/>
          <p:cNvSpPr/>
          <p:nvPr/>
        </p:nvSpPr>
        <p:spPr>
          <a:xfrm>
            <a:off x="5643570" y="5357826"/>
            <a:ext cx="3357586" cy="785818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r>
              <a:rPr lang="ko-KR" altLang="en-US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정신질환</a:t>
            </a:r>
            <a:r>
              <a:rPr lang="en-US" altLang="ko-KR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성장발달장애</a:t>
            </a:r>
            <a:endParaRPr lang="en-US" altLang="ko-KR" sz="1400" b="1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altLang="ko-KR" sz="400" b="1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▶ 주의력 결핍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과잉행동장애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(ADHD),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아동 두뇌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발달에 악영향</a:t>
            </a:r>
          </a:p>
        </p:txBody>
      </p:sp>
      <p:sp>
        <p:nvSpPr>
          <p:cNvPr id="60" name="직사각형 59"/>
          <p:cNvSpPr/>
          <p:nvPr/>
        </p:nvSpPr>
        <p:spPr>
          <a:xfrm>
            <a:off x="4786314" y="1428736"/>
            <a:ext cx="4143404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ko-KR" altLang="en-US" sz="14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바디버든</a:t>
            </a:r>
            <a:r>
              <a:rPr lang="en-US" altLang="ko-KR" sz="1200" b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(Body-Burden)</a:t>
            </a:r>
            <a:endParaRPr lang="en-US" altLang="ko-KR" sz="1400" b="1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▶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생물체 내에 축적된 유해물질의 총량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▶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생물체는 유해물질로부터 어느 수준까지 회복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∙정화능력을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  <a:ea typeface="맑은 고딕"/>
            </a:endParaRPr>
          </a:p>
          <a:p>
            <a:pPr>
              <a:lnSpc>
                <a:spcPct val="12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     가지고 있으나 그이상의 유해물질에 노출될 경우 질병 유발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 descr="D:\비토피티\vito_작업\201102\새 폴더 (3)\223b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29198"/>
            <a:ext cx="9144000" cy="192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직사각형 51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친환경농산물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왜 먹어야 하는가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  <a:ea typeface="맑은 고딕"/>
              </a:rPr>
              <a:t>친환경농산물을 왜 먹어야 하는지</a:t>
            </a:r>
            <a:r>
              <a:rPr lang="ko-KR" altLang="en-US" sz="1200" b="1" smtClean="0">
                <a:solidFill>
                  <a:schemeClr val="bg1"/>
                </a:solidFill>
                <a:latin typeface="맑은 고딕"/>
                <a:ea typeface="맑은 고딕"/>
              </a:rPr>
              <a:t>에 대한 의학적 접근이 국내외에서 시도되고 있습니다</a:t>
            </a:r>
            <a:r>
              <a:rPr lang="en-US" altLang="ko-KR" sz="1200" b="1" smtClean="0">
                <a:solidFill>
                  <a:schemeClr val="bg1"/>
                </a:solidFill>
                <a:latin typeface="맑은 고딕"/>
                <a:ea typeface="맑은 고딕"/>
              </a:rPr>
              <a:t>.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450" y="1357299"/>
            <a:ext cx="4572032" cy="193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직사각형 58"/>
          <p:cNvSpPr/>
          <p:nvPr/>
        </p:nvSpPr>
        <p:spPr>
          <a:xfrm>
            <a:off x="249450" y="3357562"/>
            <a:ext cx="4572032" cy="642942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ct val="12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▶ 유기농제품을 섭취한 사람에게서 알러지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아토피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비만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과체중 감소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▶ 영양소는 관행농산물보다 우수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쇠고기는 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Omega-3 </a:t>
            </a: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함량이 높음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▶ 유기축산물은 항생제 저항성을 감소시킴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366175"/>
            <a:ext cx="3725435" cy="192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직사각형 41"/>
          <p:cNvSpPr/>
          <p:nvPr/>
        </p:nvSpPr>
        <p:spPr>
          <a:xfrm>
            <a:off x="5072066" y="3357562"/>
            <a:ext cx="3726000" cy="235745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>
              <a:lnSpc>
                <a:spcPct val="12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▶ 아토피 완화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아동 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295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명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대조구 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380), 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유기식품 소비 연구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스웨덴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ct val="120000"/>
              </a:lnSpc>
            </a:pPr>
            <a:endParaRPr lang="en-US" altLang="ko-KR" sz="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▶ 알러지 완화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아동 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14,893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명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유기식품 소비 연구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알러지 감소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독일 외 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</a:t>
            </a:r>
          </a:p>
          <a:p>
            <a:pPr>
              <a:lnSpc>
                <a:spcPct val="120000"/>
              </a:lnSpc>
            </a:pP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아동 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330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명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유기식품 소비 연구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면역글로불린 감소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스웨덴</a:t>
            </a:r>
            <a:r>
              <a:rPr lang="en-US" altLang="ko-KR" sz="1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ct val="120000"/>
              </a:lnSpc>
            </a:pPr>
            <a:endParaRPr lang="en-US" altLang="ko-KR" sz="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▶ 정자의 질 향상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유기농부 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명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노동자 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명 연구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정자 수 차이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덴마크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/’94)</a:t>
            </a:r>
          </a:p>
          <a:p>
            <a:pPr>
              <a:lnSpc>
                <a:spcPct val="120000"/>
              </a:lnSpc>
            </a:pP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유기농부 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명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항공사 직원 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141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명 연구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정자 질 차이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(’96)</a:t>
            </a:r>
          </a:p>
          <a:p>
            <a:pPr>
              <a:lnSpc>
                <a:spcPct val="120000"/>
              </a:lnSpc>
            </a:pPr>
            <a:endParaRPr lang="en-US" altLang="ko-KR" sz="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▶ 심혈관질환 감소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비만인 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명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만성 간 질환자 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명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주간 지중해식단 또는 </a:t>
            </a:r>
            <a:endParaRPr lang="en-US" altLang="ko-KR" sz="10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유기농 지중해식단 제공</a:t>
            </a:r>
            <a:r>
              <a:rPr lang="en-US" altLang="ko-KR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유기농 식단에서 심혈관질환 감소</a:t>
            </a:r>
            <a:endParaRPr lang="en-US" altLang="ko-KR" sz="8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450" y="4045566"/>
            <a:ext cx="4572032" cy="266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직사각형 93"/>
          <p:cNvSpPr/>
          <p:nvPr/>
        </p:nvSpPr>
        <p:spPr>
          <a:xfrm>
            <a:off x="55819" y="1694256"/>
            <a:ext cx="857256" cy="3636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직사각형 94"/>
          <p:cNvSpPr/>
          <p:nvPr/>
        </p:nvSpPr>
        <p:spPr>
          <a:xfrm>
            <a:off x="994038" y="2241594"/>
            <a:ext cx="857256" cy="3096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직사각형 95"/>
          <p:cNvSpPr/>
          <p:nvPr/>
        </p:nvSpPr>
        <p:spPr>
          <a:xfrm>
            <a:off x="1914506" y="2997594"/>
            <a:ext cx="857256" cy="2340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직사각형 97"/>
          <p:cNvSpPr/>
          <p:nvPr/>
        </p:nvSpPr>
        <p:spPr>
          <a:xfrm>
            <a:off x="2843200" y="2765826"/>
            <a:ext cx="600079" cy="2592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직사각형 98"/>
          <p:cNvSpPr/>
          <p:nvPr/>
        </p:nvSpPr>
        <p:spPr>
          <a:xfrm>
            <a:off x="3509955" y="3033594"/>
            <a:ext cx="600079" cy="2304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직사각형 99"/>
          <p:cNvSpPr/>
          <p:nvPr/>
        </p:nvSpPr>
        <p:spPr>
          <a:xfrm>
            <a:off x="4838702" y="3645594"/>
            <a:ext cx="600079" cy="1692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직사각형 100"/>
          <p:cNvSpPr/>
          <p:nvPr/>
        </p:nvSpPr>
        <p:spPr>
          <a:xfrm>
            <a:off x="5514980" y="3638169"/>
            <a:ext cx="381003" cy="1692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직사각형 101"/>
          <p:cNvSpPr/>
          <p:nvPr/>
        </p:nvSpPr>
        <p:spPr>
          <a:xfrm>
            <a:off x="5969327" y="3609594"/>
            <a:ext cx="381003" cy="1728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직사각형 102"/>
          <p:cNvSpPr/>
          <p:nvPr/>
        </p:nvSpPr>
        <p:spPr>
          <a:xfrm>
            <a:off x="6426530" y="3753594"/>
            <a:ext cx="381003" cy="1584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직사각형 103"/>
          <p:cNvSpPr/>
          <p:nvPr/>
        </p:nvSpPr>
        <p:spPr>
          <a:xfrm>
            <a:off x="6878971" y="3789594"/>
            <a:ext cx="381003" cy="1548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직사각형 104"/>
          <p:cNvSpPr/>
          <p:nvPr/>
        </p:nvSpPr>
        <p:spPr>
          <a:xfrm>
            <a:off x="7326649" y="3753594"/>
            <a:ext cx="381003" cy="1584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/>
          <p:cNvSpPr/>
          <p:nvPr/>
        </p:nvSpPr>
        <p:spPr>
          <a:xfrm>
            <a:off x="7779090" y="3861594"/>
            <a:ext cx="381003" cy="1476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/>
          <p:cNvSpPr/>
          <p:nvPr/>
        </p:nvSpPr>
        <p:spPr>
          <a:xfrm>
            <a:off x="8236293" y="4041594"/>
            <a:ext cx="381003" cy="1296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직사각형 107"/>
          <p:cNvSpPr/>
          <p:nvPr/>
        </p:nvSpPr>
        <p:spPr>
          <a:xfrm>
            <a:off x="8693496" y="4149594"/>
            <a:ext cx="381003" cy="1188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직사각형 108"/>
          <p:cNvSpPr/>
          <p:nvPr/>
        </p:nvSpPr>
        <p:spPr>
          <a:xfrm>
            <a:off x="4167184" y="3763119"/>
            <a:ext cx="600079" cy="1584000"/>
          </a:xfrm>
          <a:prstGeom prst="rect">
            <a:avLst/>
          </a:prstGeom>
          <a:gradFill>
            <a:gsLst>
              <a:gs pos="20000">
                <a:schemeClr val="bg1">
                  <a:alpha val="67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540000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직사각형 120"/>
          <p:cNvSpPr/>
          <p:nvPr/>
        </p:nvSpPr>
        <p:spPr>
          <a:xfrm>
            <a:off x="-23845" y="1509699"/>
            <a:ext cx="1013121" cy="1619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1,006,645</a:t>
            </a:r>
          </a:p>
        </p:txBody>
      </p:sp>
      <p:sp>
        <p:nvSpPr>
          <p:cNvPr id="131" name="직사각형 130"/>
          <p:cNvSpPr/>
          <p:nvPr/>
        </p:nvSpPr>
        <p:spPr>
          <a:xfrm>
            <a:off x="914374" y="2047865"/>
            <a:ext cx="1013121" cy="1619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862,835</a:t>
            </a:r>
          </a:p>
        </p:txBody>
      </p:sp>
      <p:sp>
        <p:nvSpPr>
          <p:cNvPr id="132" name="직사각형 131"/>
          <p:cNvSpPr/>
          <p:nvPr/>
        </p:nvSpPr>
        <p:spPr>
          <a:xfrm>
            <a:off x="1834842" y="2814633"/>
            <a:ext cx="1013121" cy="1619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649,738</a:t>
            </a:r>
          </a:p>
        </p:txBody>
      </p:sp>
      <p:sp>
        <p:nvSpPr>
          <p:cNvPr id="134" name="직사각형 133"/>
          <p:cNvSpPr/>
          <p:nvPr/>
        </p:nvSpPr>
        <p:spPr>
          <a:xfrm>
            <a:off x="2752712" y="2543169"/>
            <a:ext cx="785818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715,020</a:t>
            </a:r>
          </a:p>
        </p:txBody>
      </p:sp>
      <p:sp>
        <p:nvSpPr>
          <p:cNvPr id="155" name="직사각형 154"/>
          <p:cNvSpPr/>
          <p:nvPr/>
        </p:nvSpPr>
        <p:spPr>
          <a:xfrm>
            <a:off x="3424229" y="2805108"/>
            <a:ext cx="785818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640,089</a:t>
            </a:r>
          </a:p>
        </p:txBody>
      </p:sp>
      <p:sp>
        <p:nvSpPr>
          <p:cNvPr id="156" name="직사각형 155"/>
          <p:cNvSpPr/>
          <p:nvPr/>
        </p:nvSpPr>
        <p:spPr>
          <a:xfrm>
            <a:off x="4081459" y="3538538"/>
            <a:ext cx="785818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438,707</a:t>
            </a:r>
          </a:p>
        </p:txBody>
      </p:sp>
      <p:sp>
        <p:nvSpPr>
          <p:cNvPr id="157" name="직사각형 156"/>
          <p:cNvSpPr/>
          <p:nvPr/>
        </p:nvSpPr>
        <p:spPr>
          <a:xfrm>
            <a:off x="4752976" y="3429000"/>
            <a:ext cx="785818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470,171</a:t>
            </a:r>
          </a:p>
        </p:txBody>
      </p:sp>
      <p:sp>
        <p:nvSpPr>
          <p:cNvPr id="158" name="직사각형 157"/>
          <p:cNvSpPr/>
          <p:nvPr/>
        </p:nvSpPr>
        <p:spPr>
          <a:xfrm>
            <a:off x="55819" y="1704963"/>
            <a:ext cx="857256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mtClean="0">
                <a:solidFill>
                  <a:srgbClr val="1B4367"/>
                </a:solidFill>
                <a:latin typeface="+mj-lt"/>
              </a:rPr>
              <a:t>1970</a:t>
            </a:r>
          </a:p>
        </p:txBody>
      </p:sp>
      <p:sp>
        <p:nvSpPr>
          <p:cNvPr id="159" name="직사각형 158"/>
          <p:cNvSpPr/>
          <p:nvPr/>
        </p:nvSpPr>
        <p:spPr>
          <a:xfrm>
            <a:off x="994038" y="2247892"/>
            <a:ext cx="857256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mtClean="0">
                <a:solidFill>
                  <a:srgbClr val="1B4367"/>
                </a:solidFill>
                <a:latin typeface="+mj-lt"/>
              </a:rPr>
              <a:t>1980</a:t>
            </a:r>
          </a:p>
        </p:txBody>
      </p:sp>
      <p:sp>
        <p:nvSpPr>
          <p:cNvPr id="160" name="직사각형 159"/>
          <p:cNvSpPr/>
          <p:nvPr/>
        </p:nvSpPr>
        <p:spPr>
          <a:xfrm>
            <a:off x="1914506" y="3000372"/>
            <a:ext cx="857256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mtClean="0">
                <a:solidFill>
                  <a:srgbClr val="1B4367"/>
                </a:solidFill>
                <a:latin typeface="+mj-lt"/>
              </a:rPr>
              <a:t>1990</a:t>
            </a:r>
          </a:p>
        </p:txBody>
      </p:sp>
      <p:sp>
        <p:nvSpPr>
          <p:cNvPr id="161" name="직사각형 160"/>
          <p:cNvSpPr/>
          <p:nvPr/>
        </p:nvSpPr>
        <p:spPr>
          <a:xfrm>
            <a:off x="2862250" y="2767008"/>
            <a:ext cx="571504" cy="19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smtClean="0">
                <a:solidFill>
                  <a:srgbClr val="1B4367"/>
                </a:solidFill>
                <a:latin typeface="+mj-lt"/>
              </a:rPr>
              <a:t>1995</a:t>
            </a:r>
          </a:p>
        </p:txBody>
      </p:sp>
      <p:sp>
        <p:nvSpPr>
          <p:cNvPr id="162" name="직사각형 161"/>
          <p:cNvSpPr/>
          <p:nvPr/>
        </p:nvSpPr>
        <p:spPr>
          <a:xfrm>
            <a:off x="3529005" y="3033710"/>
            <a:ext cx="571504" cy="19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smtClean="0">
                <a:solidFill>
                  <a:srgbClr val="1B4367"/>
                </a:solidFill>
                <a:latin typeface="+mj-lt"/>
              </a:rPr>
              <a:t>2000</a:t>
            </a:r>
          </a:p>
        </p:txBody>
      </p:sp>
      <p:sp>
        <p:nvSpPr>
          <p:cNvPr id="163" name="직사각형 162"/>
          <p:cNvSpPr/>
          <p:nvPr/>
        </p:nvSpPr>
        <p:spPr>
          <a:xfrm>
            <a:off x="4181472" y="3767140"/>
            <a:ext cx="571504" cy="19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smtClean="0">
                <a:solidFill>
                  <a:srgbClr val="1B4367"/>
                </a:solidFill>
                <a:latin typeface="+mj-lt"/>
              </a:rPr>
              <a:t>2005</a:t>
            </a:r>
          </a:p>
        </p:txBody>
      </p:sp>
      <p:sp>
        <p:nvSpPr>
          <p:cNvPr id="164" name="직사각형 163"/>
          <p:cNvSpPr/>
          <p:nvPr/>
        </p:nvSpPr>
        <p:spPr>
          <a:xfrm>
            <a:off x="4857752" y="3652839"/>
            <a:ext cx="571504" cy="19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smtClean="0">
                <a:solidFill>
                  <a:srgbClr val="1B4367"/>
                </a:solidFill>
                <a:latin typeface="+mj-lt"/>
              </a:rPr>
              <a:t>2010</a:t>
            </a:r>
          </a:p>
        </p:txBody>
      </p:sp>
      <p:sp>
        <p:nvSpPr>
          <p:cNvPr id="165" name="직사각형 164"/>
          <p:cNvSpPr/>
          <p:nvPr/>
        </p:nvSpPr>
        <p:spPr>
          <a:xfrm>
            <a:off x="5515934" y="3643314"/>
            <a:ext cx="35719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000" b="1" smtClean="0">
                <a:solidFill>
                  <a:srgbClr val="1B4367"/>
                </a:solidFill>
                <a:latin typeface="+mj-lt"/>
              </a:rPr>
              <a:t>2011</a:t>
            </a:r>
          </a:p>
        </p:txBody>
      </p:sp>
      <p:sp>
        <p:nvSpPr>
          <p:cNvPr id="166" name="직사각형 165"/>
          <p:cNvSpPr/>
          <p:nvPr/>
        </p:nvSpPr>
        <p:spPr>
          <a:xfrm>
            <a:off x="5982662" y="3612834"/>
            <a:ext cx="35719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000" b="1" smtClean="0">
                <a:solidFill>
                  <a:srgbClr val="1B4367"/>
                </a:solidFill>
                <a:latin typeface="+mj-lt"/>
              </a:rPr>
              <a:t>2012</a:t>
            </a:r>
          </a:p>
        </p:txBody>
      </p:sp>
      <p:sp>
        <p:nvSpPr>
          <p:cNvPr id="167" name="직사각형 166"/>
          <p:cNvSpPr/>
          <p:nvPr/>
        </p:nvSpPr>
        <p:spPr>
          <a:xfrm>
            <a:off x="6437008" y="3757614"/>
            <a:ext cx="35719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000" b="1" smtClean="0">
                <a:solidFill>
                  <a:srgbClr val="1B4367"/>
                </a:solidFill>
                <a:latin typeface="+mj-lt"/>
              </a:rPr>
              <a:t>2013</a:t>
            </a:r>
          </a:p>
        </p:txBody>
      </p:sp>
      <p:sp>
        <p:nvSpPr>
          <p:cNvPr id="168" name="직사각형 167"/>
          <p:cNvSpPr/>
          <p:nvPr/>
        </p:nvSpPr>
        <p:spPr>
          <a:xfrm>
            <a:off x="6888496" y="3786190"/>
            <a:ext cx="35719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000" b="1" smtClean="0">
                <a:solidFill>
                  <a:srgbClr val="1B4367"/>
                </a:solidFill>
                <a:latin typeface="+mj-lt"/>
              </a:rPr>
              <a:t>2014</a:t>
            </a:r>
          </a:p>
        </p:txBody>
      </p:sp>
      <p:sp>
        <p:nvSpPr>
          <p:cNvPr id="169" name="직사각형 168"/>
          <p:cNvSpPr/>
          <p:nvPr/>
        </p:nvSpPr>
        <p:spPr>
          <a:xfrm>
            <a:off x="7338079" y="3756686"/>
            <a:ext cx="35719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000" b="1" smtClean="0">
                <a:solidFill>
                  <a:srgbClr val="1B4367"/>
                </a:solidFill>
                <a:latin typeface="+mj-lt"/>
              </a:rPr>
              <a:t>2015</a:t>
            </a:r>
          </a:p>
        </p:txBody>
      </p:sp>
      <p:sp>
        <p:nvSpPr>
          <p:cNvPr id="170" name="직사각형 169"/>
          <p:cNvSpPr/>
          <p:nvPr/>
        </p:nvSpPr>
        <p:spPr>
          <a:xfrm>
            <a:off x="7790520" y="3865248"/>
            <a:ext cx="35719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000" b="1" smtClean="0">
                <a:solidFill>
                  <a:srgbClr val="1B4367"/>
                </a:solidFill>
                <a:latin typeface="+mj-lt"/>
              </a:rPr>
              <a:t>2016</a:t>
            </a:r>
          </a:p>
        </p:txBody>
      </p:sp>
      <p:sp>
        <p:nvSpPr>
          <p:cNvPr id="171" name="직사각형 170"/>
          <p:cNvSpPr/>
          <p:nvPr/>
        </p:nvSpPr>
        <p:spPr>
          <a:xfrm>
            <a:off x="8249628" y="4032888"/>
            <a:ext cx="35719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000" b="1" smtClean="0">
                <a:solidFill>
                  <a:srgbClr val="1B4367"/>
                </a:solidFill>
                <a:latin typeface="+mj-lt"/>
              </a:rPr>
              <a:t>2017</a:t>
            </a:r>
          </a:p>
        </p:txBody>
      </p:sp>
      <p:sp>
        <p:nvSpPr>
          <p:cNvPr id="172" name="직사각형 171"/>
          <p:cNvSpPr/>
          <p:nvPr/>
        </p:nvSpPr>
        <p:spPr>
          <a:xfrm>
            <a:off x="8703974" y="4147188"/>
            <a:ext cx="35719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000" b="1" smtClean="0">
                <a:solidFill>
                  <a:srgbClr val="1B4367"/>
                </a:solidFill>
                <a:latin typeface="+mj-lt"/>
              </a:rPr>
              <a:t>2018</a:t>
            </a:r>
          </a:p>
        </p:txBody>
      </p:sp>
      <p:sp>
        <p:nvSpPr>
          <p:cNvPr id="173" name="직사각형 172"/>
          <p:cNvSpPr/>
          <p:nvPr/>
        </p:nvSpPr>
        <p:spPr>
          <a:xfrm>
            <a:off x="5489702" y="3451860"/>
            <a:ext cx="432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85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471,265</a:t>
            </a:r>
          </a:p>
        </p:txBody>
      </p:sp>
      <p:sp>
        <p:nvSpPr>
          <p:cNvPr id="174" name="직사각형 173"/>
          <p:cNvSpPr/>
          <p:nvPr/>
        </p:nvSpPr>
        <p:spPr>
          <a:xfrm>
            <a:off x="5948810" y="3421380"/>
            <a:ext cx="432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85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484,550</a:t>
            </a:r>
          </a:p>
        </p:txBody>
      </p:sp>
      <p:sp>
        <p:nvSpPr>
          <p:cNvPr id="175" name="직사각형 174"/>
          <p:cNvSpPr/>
          <p:nvPr/>
        </p:nvSpPr>
        <p:spPr>
          <a:xfrm>
            <a:off x="6400298" y="3566160"/>
            <a:ext cx="432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85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436,455</a:t>
            </a:r>
          </a:p>
        </p:txBody>
      </p:sp>
      <p:sp>
        <p:nvSpPr>
          <p:cNvPr id="176" name="직사각형 175"/>
          <p:cNvSpPr/>
          <p:nvPr/>
        </p:nvSpPr>
        <p:spPr>
          <a:xfrm>
            <a:off x="6854644" y="3594736"/>
            <a:ext cx="432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85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435,435</a:t>
            </a:r>
          </a:p>
        </p:txBody>
      </p:sp>
      <p:sp>
        <p:nvSpPr>
          <p:cNvPr id="177" name="직사각형 176"/>
          <p:cNvSpPr/>
          <p:nvPr/>
        </p:nvSpPr>
        <p:spPr>
          <a:xfrm>
            <a:off x="7296607" y="3564256"/>
            <a:ext cx="432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85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438,420</a:t>
            </a:r>
          </a:p>
        </p:txBody>
      </p:sp>
      <p:sp>
        <p:nvSpPr>
          <p:cNvPr id="178" name="직사각형 177"/>
          <p:cNvSpPr/>
          <p:nvPr/>
        </p:nvSpPr>
        <p:spPr>
          <a:xfrm>
            <a:off x="7757182" y="3678556"/>
            <a:ext cx="432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85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406,243</a:t>
            </a:r>
          </a:p>
        </p:txBody>
      </p:sp>
      <p:sp>
        <p:nvSpPr>
          <p:cNvPr id="179" name="직사각형 178"/>
          <p:cNvSpPr/>
          <p:nvPr/>
        </p:nvSpPr>
        <p:spPr>
          <a:xfrm>
            <a:off x="8212918" y="3846196"/>
            <a:ext cx="432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85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357,771</a:t>
            </a:r>
          </a:p>
        </p:txBody>
      </p:sp>
      <p:sp>
        <p:nvSpPr>
          <p:cNvPr id="180" name="직사각형 179"/>
          <p:cNvSpPr/>
          <p:nvPr/>
        </p:nvSpPr>
        <p:spPr>
          <a:xfrm>
            <a:off x="8659644" y="3960496"/>
            <a:ext cx="432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85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326,900</a:t>
            </a:r>
          </a:p>
        </p:txBody>
      </p:sp>
      <p:sp>
        <p:nvSpPr>
          <p:cNvPr id="52" name="직사각형 51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친환경농산물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왜 먹어야 하는가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한국의 경우 급격한 출산율 저하가 큰 문제이며 그 원인 중에 난임이 있습니다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.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82" name="그룹 181"/>
          <p:cNvGrpSpPr/>
          <p:nvPr/>
        </p:nvGrpSpPr>
        <p:grpSpPr>
          <a:xfrm>
            <a:off x="5686136" y="1615572"/>
            <a:ext cx="3029268" cy="1456238"/>
            <a:chOff x="285720" y="1214422"/>
            <a:chExt cx="3029268" cy="1456238"/>
          </a:xfrm>
        </p:grpSpPr>
        <p:sp>
          <p:nvSpPr>
            <p:cNvPr id="115" name="직사각형 114"/>
            <p:cNvSpPr/>
            <p:nvPr/>
          </p:nvSpPr>
          <p:spPr>
            <a:xfrm>
              <a:off x="318326" y="2456346"/>
              <a:ext cx="576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smtClean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24</a:t>
              </a:r>
              <a:r>
                <a:rPr kumimoji="0" lang="ko-KR" altLang="en-US" sz="1000" b="1" i="0" u="none" strike="noStrike" kern="0" cap="none" spc="0" normalizeH="0" baseline="0" noProof="0" smtClean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세 이하</a:t>
              </a:r>
              <a:endParaRPr kumimoji="0" lang="ko-KR" alt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0" name="타원 59"/>
            <p:cNvSpPr/>
            <p:nvPr/>
          </p:nvSpPr>
          <p:spPr>
            <a:xfrm>
              <a:off x="357158" y="1924868"/>
              <a:ext cx="504000" cy="504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200" b="1" smtClean="0"/>
                <a:t>9.5</a:t>
              </a:r>
              <a:endParaRPr lang="ko-KR" altLang="en-US" sz="1200" b="1"/>
            </a:p>
          </p:txBody>
        </p:sp>
        <p:sp>
          <p:nvSpPr>
            <p:cNvPr id="61" name="타원 60"/>
            <p:cNvSpPr/>
            <p:nvPr/>
          </p:nvSpPr>
          <p:spPr>
            <a:xfrm>
              <a:off x="995604" y="1857364"/>
              <a:ext cx="576000" cy="57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300" b="1" smtClean="0"/>
                <a:t>13.1</a:t>
              </a:r>
              <a:endParaRPr lang="ko-KR" altLang="en-US" sz="1300" b="1"/>
            </a:p>
          </p:txBody>
        </p:sp>
        <p:sp>
          <p:nvSpPr>
            <p:cNvPr id="62" name="타원 61"/>
            <p:cNvSpPr/>
            <p:nvPr/>
          </p:nvSpPr>
          <p:spPr>
            <a:xfrm>
              <a:off x="1709984" y="1750758"/>
              <a:ext cx="684000" cy="684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400" b="1" smtClean="0"/>
                <a:t>18.0</a:t>
              </a:r>
              <a:endParaRPr lang="ko-KR" altLang="en-US" sz="1400" b="1"/>
            </a:p>
          </p:txBody>
        </p:sp>
        <p:sp>
          <p:nvSpPr>
            <p:cNvPr id="63" name="타원 62"/>
            <p:cNvSpPr/>
            <p:nvPr/>
          </p:nvSpPr>
          <p:spPr>
            <a:xfrm>
              <a:off x="2522988" y="1643050"/>
              <a:ext cx="792000" cy="792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1500" b="1" smtClean="0"/>
                <a:t>27.5</a:t>
              </a:r>
              <a:endParaRPr lang="ko-KR" altLang="en-US" sz="1500" b="1"/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996436" y="2456346"/>
              <a:ext cx="576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smtClean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25~29</a:t>
              </a:r>
              <a:r>
                <a:rPr kumimoji="0" lang="ko-KR" altLang="en-US" sz="1000" b="1" i="0" u="none" strike="noStrike" kern="0" cap="none" spc="0" normalizeH="0" baseline="0" noProof="0" smtClean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세</a:t>
              </a:r>
              <a:endParaRPr kumimoji="0" lang="ko-KR" alt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1750750" y="2455244"/>
              <a:ext cx="576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smtClean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30~34</a:t>
              </a:r>
              <a:r>
                <a:rPr kumimoji="0" lang="ko-KR" altLang="en-US" sz="1000" b="1" i="0" u="none" strike="noStrike" kern="0" cap="none" spc="0" normalizeH="0" baseline="0" noProof="0" smtClean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세</a:t>
              </a:r>
              <a:endParaRPr kumimoji="0" lang="ko-KR" alt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2635484" y="2455244"/>
              <a:ext cx="576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smtClean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35</a:t>
              </a:r>
              <a:r>
                <a:rPr lang="ko-KR" altLang="en-US" sz="1000" b="1" kern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맑은 고딕"/>
                  <a:ea typeface="맑은 고딕"/>
                </a:rPr>
                <a:t>세 이상</a:t>
              </a:r>
              <a:endParaRPr kumimoji="0" lang="ko-KR" alt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285720" y="1214422"/>
              <a:ext cx="2786082" cy="42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+mj-lt"/>
                </a:rPr>
                <a:t>초혼 연령에 따른 난임 경험률</a:t>
              </a:r>
              <a:r>
                <a:rPr lang="en-US" altLang="ko-KR" sz="1200" b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+mj-lt"/>
                </a:rPr>
                <a:t>(%)</a:t>
              </a:r>
              <a:endParaRPr lang="en-US" altLang="ko-KR" sz="1400" b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endParaRPr>
            </a:p>
          </p:txBody>
        </p:sp>
      </p:grpSp>
      <p:pic>
        <p:nvPicPr>
          <p:cNvPr id="181" name="Picture 7" descr="D:\비토피티\vito_작업\201102\새 폴더 (3)\223b0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3" name="그룹 182"/>
          <p:cNvGrpSpPr/>
          <p:nvPr/>
        </p:nvGrpSpPr>
        <p:grpSpPr>
          <a:xfrm>
            <a:off x="428596" y="4500570"/>
            <a:ext cx="2786082" cy="2071702"/>
            <a:chOff x="428596" y="3929066"/>
            <a:chExt cx="2786082" cy="2071702"/>
          </a:xfrm>
        </p:grpSpPr>
        <p:sp>
          <p:nvSpPr>
            <p:cNvPr id="70" name="직사각형 69"/>
            <p:cNvSpPr/>
            <p:nvPr/>
          </p:nvSpPr>
          <p:spPr>
            <a:xfrm>
              <a:off x="431968" y="5357826"/>
              <a:ext cx="432000" cy="42862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200" b="1" smtClean="0"/>
                <a:t>19.2</a:t>
              </a:r>
              <a:endParaRPr lang="ko-KR" altLang="en-US" sz="1200" b="1"/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1003472" y="5500702"/>
              <a:ext cx="432000" cy="28575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200" b="1" smtClean="0"/>
                <a:t>14.2</a:t>
              </a:r>
              <a:endParaRPr lang="ko-KR" altLang="en-US" sz="1200" b="1"/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1574976" y="5286388"/>
              <a:ext cx="432000" cy="50006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200" b="1" smtClean="0"/>
                <a:t>22.9</a:t>
              </a:r>
              <a:endParaRPr lang="ko-KR" altLang="en-US" sz="1200" b="1"/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2146480" y="4786322"/>
              <a:ext cx="432000" cy="10001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200" b="1" smtClean="0"/>
                <a:t>49.3</a:t>
              </a:r>
              <a:endParaRPr lang="ko-KR" altLang="en-US" sz="1200" b="1"/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2714612" y="4357694"/>
              <a:ext cx="432000" cy="142876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200" b="1" smtClean="0"/>
                <a:t>71.9</a:t>
              </a:r>
              <a:endParaRPr lang="ko-KR" altLang="en-US" sz="1200" b="1"/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428596" y="3929066"/>
              <a:ext cx="2786082" cy="42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+mj-lt"/>
                </a:rPr>
                <a:t>기혼여성 연령대별 난임 경험률</a:t>
              </a:r>
              <a:r>
                <a:rPr lang="en-US" altLang="ko-KR" sz="1200" b="1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+mj-lt"/>
                </a:rPr>
                <a:t>(%)</a:t>
              </a:r>
              <a:endParaRPr lang="en-US" altLang="ko-KR" sz="1400" b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428596" y="5786454"/>
              <a:ext cx="432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00" b="1" kern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맑은 고딕"/>
                  <a:ea typeface="맑은 고딕"/>
                </a:rPr>
                <a:t>20~24</a:t>
              </a:r>
              <a:endParaRPr kumimoji="0" lang="ko-KR" alt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991308" y="5786454"/>
              <a:ext cx="432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00" b="1" kern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맑은 고딕"/>
                  <a:ea typeface="맑은 고딕"/>
                </a:rPr>
                <a:t>25~29</a:t>
              </a:r>
              <a:endParaRPr kumimoji="0" lang="ko-KR" alt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1571604" y="5786454"/>
              <a:ext cx="432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00" b="1" kern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맑은 고딕"/>
                  <a:ea typeface="맑은 고딕"/>
                </a:rPr>
                <a:t>30~34</a:t>
              </a:r>
              <a:endParaRPr kumimoji="0" lang="ko-KR" alt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2143108" y="5786454"/>
              <a:ext cx="432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00" b="1" kern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맑은 고딕"/>
                  <a:ea typeface="맑은 고딕"/>
                </a:rPr>
                <a:t>35~39</a:t>
              </a:r>
              <a:endParaRPr kumimoji="0" lang="ko-KR" alt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2660758" y="5786454"/>
              <a:ext cx="540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00" b="1" kern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맑은 고딕"/>
                  <a:ea typeface="맑은 고딕"/>
                </a:rPr>
                <a:t>40~44</a:t>
              </a:r>
              <a:r>
                <a:rPr lang="ko-KR" altLang="en-US" sz="1000" b="1" kern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맑은 고딕"/>
                  <a:ea typeface="맑은 고딕"/>
                </a:rPr>
                <a:t>세</a:t>
              </a:r>
              <a:endParaRPr kumimoji="0" lang="ko-KR" altLang="en-US" sz="10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</p:grpSp>
      <p:grpSp>
        <p:nvGrpSpPr>
          <p:cNvPr id="139" name="그룹 138"/>
          <p:cNvGrpSpPr/>
          <p:nvPr/>
        </p:nvGrpSpPr>
        <p:grpSpPr>
          <a:xfrm>
            <a:off x="5143504" y="4572008"/>
            <a:ext cx="3734440" cy="2071702"/>
            <a:chOff x="5143504" y="4572008"/>
            <a:chExt cx="3734440" cy="2071702"/>
          </a:xfrm>
        </p:grpSpPr>
        <p:sp>
          <p:nvSpPr>
            <p:cNvPr id="185" name="직사각형 184"/>
            <p:cNvSpPr/>
            <p:nvPr/>
          </p:nvSpPr>
          <p:spPr>
            <a:xfrm>
              <a:off x="5302812" y="5286389"/>
              <a:ext cx="540000" cy="11430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100" b="1" smtClean="0"/>
                <a:t>150,485</a:t>
              </a:r>
              <a:endParaRPr lang="ko-KR" altLang="en-US" sz="1100" b="1"/>
            </a:p>
          </p:txBody>
        </p:sp>
        <p:sp>
          <p:nvSpPr>
            <p:cNvPr id="186" name="직사각형 185"/>
            <p:cNvSpPr/>
            <p:nvPr/>
          </p:nvSpPr>
          <p:spPr>
            <a:xfrm>
              <a:off x="6036593" y="5357825"/>
              <a:ext cx="540000" cy="107157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100" b="1" smtClean="0"/>
                <a:t>148,740</a:t>
              </a:r>
              <a:endParaRPr lang="ko-KR" altLang="en-US" sz="1100" b="1"/>
            </a:p>
          </p:txBody>
        </p:sp>
        <p:sp>
          <p:nvSpPr>
            <p:cNvPr id="187" name="직사각형 186"/>
            <p:cNvSpPr/>
            <p:nvPr/>
          </p:nvSpPr>
          <p:spPr>
            <a:xfrm>
              <a:off x="6763726" y="5072074"/>
              <a:ext cx="540000" cy="135732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100" b="1" smtClean="0"/>
                <a:t>162,716</a:t>
              </a:r>
              <a:endParaRPr lang="ko-KR" altLang="en-US" sz="1100" b="1"/>
            </a:p>
          </p:txBody>
        </p:sp>
        <p:sp>
          <p:nvSpPr>
            <p:cNvPr id="188" name="직사각형 187"/>
            <p:cNvSpPr/>
            <p:nvPr/>
          </p:nvSpPr>
          <p:spPr>
            <a:xfrm>
              <a:off x="7500182" y="5000636"/>
              <a:ext cx="540000" cy="142876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100" b="1" smtClean="0"/>
                <a:t>164,098</a:t>
              </a:r>
              <a:endParaRPr lang="ko-KR" altLang="en-US" sz="1100" b="1"/>
            </a:p>
          </p:txBody>
        </p:sp>
        <p:sp>
          <p:nvSpPr>
            <p:cNvPr id="189" name="직사각형 188"/>
            <p:cNvSpPr/>
            <p:nvPr/>
          </p:nvSpPr>
          <p:spPr>
            <a:xfrm>
              <a:off x="8220408" y="5214950"/>
              <a:ext cx="540000" cy="121444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100" b="1" smtClean="0"/>
                <a:t>157,186</a:t>
              </a:r>
              <a:endParaRPr lang="ko-KR" altLang="en-US" sz="1100" b="1"/>
            </a:p>
          </p:txBody>
        </p:sp>
        <p:sp>
          <p:nvSpPr>
            <p:cNvPr id="190" name="직사각형 189"/>
            <p:cNvSpPr/>
            <p:nvPr/>
          </p:nvSpPr>
          <p:spPr>
            <a:xfrm>
              <a:off x="5621437" y="4572008"/>
              <a:ext cx="2786082" cy="42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1" smtClean="0">
                  <a:solidFill>
                    <a:schemeClr val="bg1"/>
                  </a:solidFill>
                  <a:latin typeface="+mj-lt"/>
                </a:rPr>
                <a:t>연도별 난임 환자</a:t>
              </a:r>
              <a:r>
                <a:rPr lang="en-US" altLang="ko-KR" sz="1200" b="1" smtClean="0">
                  <a:solidFill>
                    <a:schemeClr val="bg1"/>
                  </a:solidFill>
                  <a:latin typeface="+mj-lt"/>
                </a:rPr>
                <a:t>(</a:t>
              </a:r>
              <a:r>
                <a:rPr lang="ko-KR" altLang="en-US" sz="1200" b="1" smtClean="0">
                  <a:solidFill>
                    <a:schemeClr val="bg1"/>
                  </a:solidFill>
                  <a:latin typeface="+mj-lt"/>
                </a:rPr>
                <a:t>명</a:t>
              </a:r>
              <a:r>
                <a:rPr lang="en-US" altLang="ko-KR" sz="1200" b="1" smtClean="0">
                  <a:solidFill>
                    <a:schemeClr val="bg1"/>
                  </a:solidFill>
                  <a:latin typeface="+mj-lt"/>
                </a:rPr>
                <a:t>)</a:t>
              </a:r>
              <a:endParaRPr lang="en-US" altLang="ko-KR" sz="1400" b="1" smtClean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1" name="직사각형 190"/>
            <p:cNvSpPr/>
            <p:nvPr/>
          </p:nvSpPr>
          <p:spPr>
            <a:xfrm>
              <a:off x="5442272" y="6429396"/>
              <a:ext cx="468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50" b="1" kern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2012</a:t>
              </a:r>
              <a:r>
                <a:rPr lang="ko-KR" altLang="en-US" sz="1050" b="1" kern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년</a:t>
              </a:r>
              <a:endParaRPr kumimoji="0" lang="ko-KR" altLang="en-US" sz="10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92" name="직사각형 191"/>
            <p:cNvSpPr/>
            <p:nvPr/>
          </p:nvSpPr>
          <p:spPr>
            <a:xfrm>
              <a:off x="6173295" y="6429396"/>
              <a:ext cx="468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50" b="1" kern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2013</a:t>
              </a:r>
              <a:r>
                <a:rPr lang="ko-KR" altLang="en-US" sz="1050" b="1" kern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년</a:t>
              </a:r>
              <a:endParaRPr kumimoji="0" lang="ko-KR" altLang="en-US" sz="10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93" name="직사각형 192"/>
            <p:cNvSpPr/>
            <p:nvPr/>
          </p:nvSpPr>
          <p:spPr>
            <a:xfrm>
              <a:off x="6909220" y="6429396"/>
              <a:ext cx="468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50" b="1" kern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2014</a:t>
              </a:r>
              <a:r>
                <a:rPr lang="ko-KR" altLang="en-US" sz="1050" b="1" kern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년</a:t>
              </a:r>
              <a:endParaRPr kumimoji="0" lang="ko-KR" altLang="en-US" sz="10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94" name="직사각형 193"/>
            <p:cNvSpPr/>
            <p:nvPr/>
          </p:nvSpPr>
          <p:spPr>
            <a:xfrm>
              <a:off x="7626626" y="6429396"/>
              <a:ext cx="468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50" b="1" kern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2015</a:t>
              </a:r>
              <a:r>
                <a:rPr lang="ko-KR" altLang="en-US" sz="1050" b="1" kern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년</a:t>
              </a:r>
              <a:endParaRPr kumimoji="0" lang="ko-KR" altLang="en-US" sz="10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95" name="직사각형 194"/>
            <p:cNvSpPr/>
            <p:nvPr/>
          </p:nvSpPr>
          <p:spPr>
            <a:xfrm>
              <a:off x="8344190" y="6429396"/>
              <a:ext cx="468000" cy="2143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050" b="1" kern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2016</a:t>
              </a:r>
              <a:r>
                <a:rPr lang="ko-KR" altLang="en-US" sz="1050" b="1" kern="0" smtClean="0">
                  <a:solidFill>
                    <a:schemeClr val="bg1"/>
                  </a:solidFill>
                  <a:latin typeface="맑은 고딕"/>
                  <a:ea typeface="맑은 고딕"/>
                </a:rPr>
                <a:t>년</a:t>
              </a:r>
              <a:endParaRPr kumimoji="0" lang="ko-KR" altLang="en-US" sz="10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96" name="직사각형 195"/>
            <p:cNvSpPr/>
            <p:nvPr/>
          </p:nvSpPr>
          <p:spPr>
            <a:xfrm>
              <a:off x="5471198" y="6069396"/>
              <a:ext cx="468000" cy="36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100" b="1" smtClean="0"/>
                <a:t>41,442</a:t>
              </a:r>
              <a:endParaRPr lang="ko-KR" altLang="en-US" sz="1100" b="1"/>
            </a:p>
          </p:txBody>
        </p:sp>
        <p:sp>
          <p:nvSpPr>
            <p:cNvPr id="197" name="직사각형 196"/>
            <p:cNvSpPr/>
            <p:nvPr/>
          </p:nvSpPr>
          <p:spPr>
            <a:xfrm>
              <a:off x="6190691" y="6033396"/>
              <a:ext cx="468000" cy="39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100" b="1" smtClean="0"/>
                <a:t>42,870</a:t>
              </a:r>
              <a:endParaRPr lang="ko-KR" altLang="en-US" sz="1100" b="1"/>
            </a:p>
          </p:txBody>
        </p:sp>
        <p:sp>
          <p:nvSpPr>
            <p:cNvPr id="198" name="직사각형 197"/>
            <p:cNvSpPr/>
            <p:nvPr/>
          </p:nvSpPr>
          <p:spPr>
            <a:xfrm>
              <a:off x="6922587" y="5957598"/>
              <a:ext cx="468000" cy="46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100" b="1" smtClean="0"/>
                <a:t>48,861</a:t>
              </a:r>
              <a:endParaRPr lang="ko-KR" altLang="en-US" sz="1100" b="1"/>
            </a:p>
          </p:txBody>
        </p:sp>
        <p:sp>
          <p:nvSpPr>
            <p:cNvPr id="199" name="직사각형 198"/>
            <p:cNvSpPr/>
            <p:nvPr/>
          </p:nvSpPr>
          <p:spPr>
            <a:xfrm>
              <a:off x="7654280" y="5857892"/>
              <a:ext cx="468000" cy="57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100" b="1" smtClean="0"/>
                <a:t>53,973</a:t>
              </a:r>
              <a:endParaRPr lang="ko-KR" altLang="en-US" sz="1100" b="1"/>
            </a:p>
          </p:txBody>
        </p:sp>
        <p:sp>
          <p:nvSpPr>
            <p:cNvPr id="200" name="직사각형 199"/>
            <p:cNvSpPr/>
            <p:nvPr/>
          </p:nvSpPr>
          <p:spPr>
            <a:xfrm>
              <a:off x="8387403" y="5786454"/>
              <a:ext cx="468000" cy="6429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rtlCol="0" anchor="t" anchorCtr="0"/>
            <a:lstStyle/>
            <a:p>
              <a:pPr algn="ctr"/>
              <a:r>
                <a:rPr lang="en-US" altLang="ko-KR" sz="1100" b="1" smtClean="0"/>
                <a:t>63,114</a:t>
              </a:r>
              <a:endParaRPr lang="ko-KR" altLang="en-US" sz="1100" b="1"/>
            </a:p>
          </p:txBody>
        </p:sp>
        <p:pic>
          <p:nvPicPr>
            <p:cNvPr id="1027" name="Picture 3" descr="C:\Users\mafra\Desktop\여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3504" y="5314963"/>
              <a:ext cx="563610" cy="756460"/>
            </a:xfrm>
            <a:prstGeom prst="rect">
              <a:avLst/>
            </a:prstGeom>
            <a:noFill/>
          </p:spPr>
        </p:pic>
        <p:pic>
          <p:nvPicPr>
            <p:cNvPr id="1028" name="Picture 4" descr="C:\Users\mafra\Desktop\남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520754" y="5993662"/>
              <a:ext cx="357190" cy="383346"/>
            </a:xfrm>
            <a:prstGeom prst="rect">
              <a:avLst/>
            </a:prstGeom>
            <a:noFill/>
          </p:spPr>
        </p:pic>
      </p:grpSp>
      <p:sp>
        <p:nvSpPr>
          <p:cNvPr id="110" name="직사각형 109"/>
          <p:cNvSpPr/>
          <p:nvPr/>
        </p:nvSpPr>
        <p:spPr>
          <a:xfrm>
            <a:off x="4413884" y="4069683"/>
            <a:ext cx="373001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ko-KR" altLang="en-US" sz="2800" b="1" cap="none" spc="0" smtClean="0">
                <a:ln w="3175" cmpd="sng">
                  <a:noFill/>
                  <a:prstDash val="solid"/>
                </a:ln>
                <a:solidFill>
                  <a:srgbClr val="FFFFFF">
                    <a:alpha val="31000"/>
                  </a:srgbClr>
                </a:solidFill>
              </a:rPr>
              <a:t>출생아 수 지속 감소</a:t>
            </a:r>
            <a:endParaRPr lang="en-US" altLang="ko-KR" sz="2800" b="1" cap="none" spc="0">
              <a:ln w="3175" cmpd="sng">
                <a:noFill/>
                <a:prstDash val="solid"/>
              </a:ln>
              <a:solidFill>
                <a:srgbClr val="FFFFFF">
                  <a:alpha val="31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2500298" y="2643182"/>
            <a:ext cx="6066661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400" b="1" cap="none" spc="0" smtClean="0">
                <a:ln w="0">
                  <a:noFill/>
                  <a:prstDash val="solid"/>
                </a:ln>
                <a:solidFill>
                  <a:schemeClr val="bg1">
                    <a:alpha val="10000"/>
                  </a:schemeClr>
                </a:solidFill>
              </a:rPr>
              <a:t>The Principle of CARE</a:t>
            </a:r>
            <a:endParaRPr lang="ko-KR" altLang="en-US" sz="4400" b="1" cap="none" spc="0">
              <a:ln w="0">
                <a:noFill/>
                <a:prstDash val="solid"/>
              </a:ln>
              <a:solidFill>
                <a:schemeClr val="bg1">
                  <a:alpha val="10000"/>
                </a:schemeClr>
              </a:solidFill>
            </a:endParaRPr>
          </a:p>
        </p:txBody>
      </p:sp>
      <p:pic>
        <p:nvPicPr>
          <p:cNvPr id="43" name="Picture 7" descr="D:\비토피티\vito_작업\201102\새 폴더 (3)\223b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직사각형 51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친환경농산물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왜 먹어야 하는가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유전자변형농산물의 유해성에 대해서 얼마나 아십니까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?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FEA56876-90F0-4655-B9A2-CF6E3445FD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6418" t="66292" r="81340" b="22414"/>
          <a:stretch/>
        </p:blipFill>
        <p:spPr>
          <a:xfrm>
            <a:off x="0" y="7282040"/>
            <a:ext cx="910905" cy="1290496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13504570-7E68-4967-92C8-ABC0A16FD7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9540" t="66292" r="78218" b="22414"/>
          <a:stretch/>
        </p:blipFill>
        <p:spPr>
          <a:xfrm>
            <a:off x="1573511" y="7282040"/>
            <a:ext cx="910905" cy="129049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E2CD5C69-F4A1-42DB-BE5E-080EDC0663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9568" t="77492" r="78227" b="11869"/>
          <a:stretch/>
        </p:blipFill>
        <p:spPr>
          <a:xfrm>
            <a:off x="6523796" y="7324139"/>
            <a:ext cx="895767" cy="1215684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A44D2F54-6F80-40A2-8E53-3D3C478716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2354" t="66292" r="74715" b="22414"/>
          <a:stretch/>
        </p:blipFill>
        <p:spPr>
          <a:xfrm>
            <a:off x="3147022" y="7282042"/>
            <a:ext cx="1190740" cy="1290492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0D8A006B-F967-4842-A11C-D16FD73E55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6418" t="77492" r="81220" b="11869"/>
          <a:stretch/>
        </p:blipFill>
        <p:spPr>
          <a:xfrm>
            <a:off x="4901440" y="7324139"/>
            <a:ext cx="959750" cy="1215684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5E523FE7-60AE-4326-A2FB-18C015BE34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2718" t="77492" r="75235" b="11869"/>
          <a:stretch/>
        </p:blipFill>
        <p:spPr>
          <a:xfrm>
            <a:off x="8082170" y="7324139"/>
            <a:ext cx="831783" cy="1215684"/>
          </a:xfrm>
          <a:prstGeom prst="rect">
            <a:avLst/>
          </a:prstGeom>
        </p:spPr>
      </p:pic>
      <p:pic>
        <p:nvPicPr>
          <p:cNvPr id="1026" name="Picture 2" descr="C:\Users\mafra\Desktop\라운드업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560" y="5072074"/>
            <a:ext cx="1047459" cy="1538270"/>
          </a:xfrm>
          <a:prstGeom prst="rect">
            <a:avLst/>
          </a:prstGeom>
          <a:noFill/>
        </p:spPr>
      </p:pic>
      <p:pic>
        <p:nvPicPr>
          <p:cNvPr id="1027" name="Picture 3" descr="C:\Users\mafra\Desktop\글리포세이트.png"/>
          <p:cNvPicPr>
            <a:picLocks noChangeAspect="1" noChangeArrowheads="1"/>
          </p:cNvPicPr>
          <p:nvPr/>
        </p:nvPicPr>
        <p:blipFill>
          <a:blip r:embed="rId6" cstate="print">
            <a:lum bright="100000"/>
          </a:blip>
          <a:srcRect/>
          <a:stretch>
            <a:fillRect/>
          </a:stretch>
        </p:blipFill>
        <p:spPr bwMode="auto">
          <a:xfrm>
            <a:off x="5357818" y="4071942"/>
            <a:ext cx="3103125" cy="1143008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0374" y="3500436"/>
            <a:ext cx="4610998" cy="133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5000636"/>
            <a:ext cx="4604503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직사각형 40"/>
          <p:cNvSpPr/>
          <p:nvPr/>
        </p:nvSpPr>
        <p:spPr>
          <a:xfrm>
            <a:off x="142844" y="1428736"/>
            <a:ext cx="4357718" cy="1000132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ko-KR" altLang="en-US" sz="1700" b="1" smtClean="0">
                <a:solidFill>
                  <a:schemeClr val="bg1"/>
                </a:solidFill>
              </a:rPr>
              <a:t>유전자변형종자업체</a:t>
            </a:r>
            <a:r>
              <a:rPr lang="ko-KR" altLang="en-US" sz="1600" b="1" smtClean="0">
                <a:solidFill>
                  <a:schemeClr val="bg1"/>
                </a:solidFill>
              </a:rPr>
              <a:t> </a:t>
            </a:r>
            <a:r>
              <a:rPr lang="ko-KR" altLang="en-US" sz="22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몬산토</a:t>
            </a:r>
            <a:r>
              <a:rPr lang="ko-KR" altLang="en-US" sz="1600" b="1" smtClean="0">
                <a:solidFill>
                  <a:schemeClr val="bg1"/>
                </a:solidFill>
              </a:rPr>
              <a:t>가 개발한</a:t>
            </a:r>
            <a:endParaRPr lang="en-US" altLang="ko-KR" sz="1600" b="1" smtClean="0">
              <a:solidFill>
                <a:schemeClr val="bg1"/>
              </a:solidFill>
            </a:endParaRPr>
          </a:p>
          <a:p>
            <a:r>
              <a:rPr lang="ko-KR" altLang="en-US" sz="1600" b="1" smtClean="0">
                <a:solidFill>
                  <a:schemeClr val="bg1"/>
                </a:solidFill>
              </a:rPr>
              <a:t>제초제 </a:t>
            </a:r>
            <a:r>
              <a:rPr lang="ko-KR" altLang="en-US" sz="22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글리포세이트</a:t>
            </a:r>
            <a:r>
              <a:rPr lang="ko-KR" altLang="en-US" sz="1600" b="1" smtClean="0">
                <a:solidFill>
                  <a:schemeClr val="bg1"/>
                </a:solidFill>
              </a:rPr>
              <a:t>가 검출된 맥주</a:t>
            </a:r>
            <a:endParaRPr lang="en-US" altLang="ko-KR" sz="1600" b="1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200" b="1" smtClean="0">
                <a:solidFill>
                  <a:schemeClr val="bg1"/>
                </a:solidFill>
              </a:rPr>
              <a:t>  * </a:t>
            </a:r>
            <a:r>
              <a:rPr lang="ko-KR" altLang="en-US" sz="1200" b="1" smtClean="0">
                <a:solidFill>
                  <a:schemeClr val="bg1"/>
                </a:solidFill>
              </a:rPr>
              <a:t>글리포세이트의 독일 식수 내 잔류허용기준은 </a:t>
            </a:r>
            <a:r>
              <a:rPr lang="en-US" altLang="ko-KR" sz="1200" b="1" smtClean="0">
                <a:solidFill>
                  <a:schemeClr val="bg1"/>
                </a:solidFill>
              </a:rPr>
              <a:t>0.075</a:t>
            </a:r>
            <a:r>
              <a:rPr lang="ko-KR" altLang="en-US" sz="1200" b="1" smtClean="0">
                <a:solidFill>
                  <a:schemeClr val="bg1"/>
                </a:solidFill>
              </a:rPr>
              <a:t>㎕</a:t>
            </a:r>
            <a:r>
              <a:rPr lang="en-US" altLang="ko-KR" sz="1200" b="1" smtClean="0">
                <a:solidFill>
                  <a:schemeClr val="bg1"/>
                </a:solidFill>
              </a:rPr>
              <a:t>/L</a:t>
            </a:r>
            <a:endParaRPr lang="ko-KR" altLang="en-US" sz="1200" b="1">
              <a:solidFill>
                <a:schemeClr val="bg1"/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64814" y="2500306"/>
            <a:ext cx="3978558" cy="642942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ko-KR" altLang="en-US" sz="1300" b="1" smtClean="0">
                <a:solidFill>
                  <a:schemeClr val="bg1"/>
                </a:solidFill>
              </a:rPr>
              <a:t>세계보건기구</a:t>
            </a:r>
            <a:r>
              <a:rPr lang="en-US" altLang="ko-KR" sz="1300" b="1" smtClean="0">
                <a:solidFill>
                  <a:schemeClr val="bg1"/>
                </a:solidFill>
              </a:rPr>
              <a:t>(WHO)</a:t>
            </a:r>
            <a:r>
              <a:rPr lang="ko-KR" altLang="en-US" sz="1300" b="1" smtClean="0">
                <a:solidFill>
                  <a:schemeClr val="bg1"/>
                </a:solidFill>
              </a:rPr>
              <a:t> 산하 국제암연구소</a:t>
            </a:r>
            <a:r>
              <a:rPr lang="en-US" altLang="ko-KR" sz="1300" b="1" smtClean="0">
                <a:solidFill>
                  <a:schemeClr val="bg1"/>
                </a:solidFill>
              </a:rPr>
              <a:t>(IARC)</a:t>
            </a:r>
            <a:r>
              <a:rPr lang="ko-KR" altLang="en-US" sz="1300" b="1" smtClean="0">
                <a:solidFill>
                  <a:schemeClr val="bg1"/>
                </a:solidFill>
              </a:rPr>
              <a:t>가 </a:t>
            </a:r>
            <a:endParaRPr lang="en-US" altLang="ko-KR" sz="1300" b="1" smtClean="0">
              <a:solidFill>
                <a:schemeClr val="bg1"/>
              </a:solidFill>
            </a:endParaRPr>
          </a:p>
          <a:p>
            <a:r>
              <a:rPr lang="ko-KR" altLang="en-US" sz="1300" b="1" smtClean="0">
                <a:solidFill>
                  <a:schemeClr val="bg1"/>
                </a:solidFill>
              </a:rPr>
              <a:t>암 유발 가능성이 있는 물질</a:t>
            </a:r>
            <a:r>
              <a:rPr lang="en-US" altLang="ko-KR" sz="1300" b="1" smtClean="0">
                <a:solidFill>
                  <a:schemeClr val="bg1"/>
                </a:solidFill>
              </a:rPr>
              <a:t>(2A</a:t>
            </a:r>
            <a:r>
              <a:rPr lang="ko-KR" altLang="en-US" sz="1300" b="1" smtClean="0">
                <a:solidFill>
                  <a:schemeClr val="bg1"/>
                </a:solidFill>
              </a:rPr>
              <a:t>군</a:t>
            </a:r>
            <a:r>
              <a:rPr lang="en-US" altLang="ko-KR" sz="1300" b="1" smtClean="0">
                <a:solidFill>
                  <a:schemeClr val="bg1"/>
                </a:solidFill>
              </a:rPr>
              <a:t>)</a:t>
            </a:r>
            <a:r>
              <a:rPr lang="ko-KR" altLang="en-US" sz="1300" b="1" smtClean="0">
                <a:solidFill>
                  <a:schemeClr val="bg1"/>
                </a:solidFill>
              </a:rPr>
              <a:t>로 분류</a:t>
            </a:r>
            <a:endParaRPr lang="en-US" altLang="ko-KR" sz="1300" b="1" smtClean="0">
              <a:solidFill>
                <a:schemeClr val="bg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857752" y="1928802"/>
            <a:ext cx="4071934" cy="71438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200" b="1" smtClean="0">
                <a:solidFill>
                  <a:schemeClr val="bg1"/>
                </a:solidFill>
              </a:rPr>
              <a:t>“</a:t>
            </a:r>
            <a:r>
              <a:rPr lang="ko-KR" altLang="en-US" sz="1200" b="1" smtClean="0">
                <a:solidFill>
                  <a:schemeClr val="bg1"/>
                </a:solidFill>
              </a:rPr>
              <a:t>모유 수유가 어머니의 체내에서 화학물질을 효과적으로 </a:t>
            </a:r>
            <a:endParaRPr lang="en-US" altLang="ko-KR" sz="1200" b="1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b="1" smtClean="0">
                <a:solidFill>
                  <a:schemeClr val="bg1"/>
                </a:solidFill>
              </a:rPr>
              <a:t>제거하는</a:t>
            </a:r>
            <a:r>
              <a:rPr lang="en-US" altLang="ko-KR" sz="1200" b="1" smtClean="0">
                <a:solidFill>
                  <a:schemeClr val="bg1"/>
                </a:solidFill>
              </a:rPr>
              <a:t> </a:t>
            </a:r>
            <a:r>
              <a:rPr lang="ko-KR" altLang="en-US" sz="1200" b="1" smtClean="0">
                <a:solidFill>
                  <a:schemeClr val="bg1"/>
                </a:solidFill>
              </a:rPr>
              <a:t>유일한 수단이라는 것은 정말 비극이다</a:t>
            </a:r>
            <a:r>
              <a:rPr lang="en-US" altLang="ko-KR" sz="1200" b="1" smtClean="0">
                <a:solidFill>
                  <a:schemeClr val="bg1"/>
                </a:solidFill>
              </a:rPr>
              <a:t>.”</a:t>
            </a:r>
          </a:p>
          <a:p>
            <a:pPr algn="ctr">
              <a:lnSpc>
                <a:spcPct val="150000"/>
              </a:lnSpc>
            </a:pPr>
            <a:r>
              <a:rPr lang="en-US" altLang="ko-KR" sz="1200" b="1" smtClean="0">
                <a:solidFill>
                  <a:schemeClr val="bg1"/>
                </a:solidFill>
              </a:rPr>
              <a:t>- 『</a:t>
            </a:r>
            <a:r>
              <a:rPr lang="ko-KR" altLang="en-US" sz="1200" b="1" smtClean="0">
                <a:solidFill>
                  <a:schemeClr val="bg1"/>
                </a:solidFill>
              </a:rPr>
              <a:t>도둑 맞은 미래</a:t>
            </a:r>
            <a:r>
              <a:rPr lang="en-US" altLang="ko-KR" sz="1200" b="1" smtClean="0">
                <a:solidFill>
                  <a:schemeClr val="bg1"/>
                </a:solidFill>
              </a:rPr>
              <a:t>』 </a:t>
            </a:r>
            <a:r>
              <a:rPr lang="ko-KR" altLang="en-US" sz="1200" b="1" smtClean="0">
                <a:solidFill>
                  <a:schemeClr val="bg1"/>
                </a:solidFill>
              </a:rPr>
              <a:t>중 </a:t>
            </a:r>
            <a:r>
              <a:rPr lang="en-US" altLang="ko-KR" sz="1200" b="1" smtClean="0">
                <a:solidFill>
                  <a:schemeClr val="bg1"/>
                </a:solidFill>
              </a:rPr>
              <a:t>-</a:t>
            </a:r>
            <a:endParaRPr lang="ko-KR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유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기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농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구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편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78" name="Picture 8" descr="C:\Users\Junho Hong\Google 드라이브\2. SALES\★On-going\20171122_농림축산식품부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1253" y="1850771"/>
            <a:ext cx="6672747" cy="50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" descr="C:\Users\mafra\Desktop\무제-1.png"/>
          <p:cNvPicPr>
            <a:picLocks noChangeAspect="1" noChangeArrowheads="1"/>
          </p:cNvPicPr>
          <p:nvPr/>
        </p:nvPicPr>
        <p:blipFill>
          <a:blip r:embed="rId4" cstate="print">
            <a:lum bright="100000"/>
          </a:blip>
          <a:srcRect/>
          <a:stretch>
            <a:fillRect/>
          </a:stretch>
        </p:blipFill>
        <p:spPr bwMode="auto">
          <a:xfrm>
            <a:off x="214282" y="6072206"/>
            <a:ext cx="1388095" cy="626571"/>
          </a:xfrm>
          <a:prstGeom prst="rect">
            <a:avLst/>
          </a:prstGeom>
          <a:noFill/>
        </p:spPr>
      </p:pic>
      <p:sp>
        <p:nvSpPr>
          <p:cNvPr id="26" name="직사각형 25"/>
          <p:cNvSpPr/>
          <p:nvPr/>
        </p:nvSpPr>
        <p:spPr>
          <a:xfrm>
            <a:off x="720000" y="3014220"/>
            <a:ext cx="588209" cy="351139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457200" indent="-457200" algn="r">
              <a:lnSpc>
                <a:spcPct val="90000"/>
              </a:lnSpc>
              <a:defRPr/>
            </a:pPr>
            <a:r>
              <a:rPr lang="en-US" altLang="ko-KR" sz="3200" b="1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ED7D31"/>
                </a:solidFill>
                <a:effectLst>
                  <a:innerShdw blurRad="50800" dist="25400" dir="16200000">
                    <a:prstClr val="black">
                      <a:alpha val="75000"/>
                    </a:prstClr>
                  </a:innerShdw>
                </a:effectLst>
                <a:latin typeface="Impact" panose="020B0806030902050204" pitchFamily="34" charset="0"/>
                <a:ea typeface="신명조"/>
                <a:cs typeface="신명조"/>
              </a:rPr>
              <a:t>03</a:t>
            </a:r>
            <a:endParaRPr lang="en-US" altLang="ko-KR" sz="3200" b="1" dirty="0">
              <a:ln>
                <a:solidFill>
                  <a:srgbClr val="5B9BD5">
                    <a:alpha val="0"/>
                  </a:srgbClr>
                </a:solidFill>
              </a:ln>
              <a:solidFill>
                <a:srgbClr val="ED7D31"/>
              </a:solidFill>
              <a:effectLst>
                <a:innerShdw blurRad="50800" dist="25400" dir="16200000">
                  <a:prstClr val="black">
                    <a:alpha val="75000"/>
                  </a:prstClr>
                </a:innerShdw>
              </a:effectLst>
              <a:latin typeface="Impact" panose="020B0806030902050204" pitchFamily="34" charset="0"/>
              <a:ea typeface="신명조"/>
              <a:cs typeface="신명조"/>
            </a:endParaRPr>
          </a:p>
        </p:txBody>
      </p:sp>
      <p:grpSp>
        <p:nvGrpSpPr>
          <p:cNvPr id="27" name="그룹 26"/>
          <p:cNvGrpSpPr>
            <a:grpSpLocks noChangeAspect="1"/>
          </p:cNvGrpSpPr>
          <p:nvPr/>
        </p:nvGrpSpPr>
        <p:grpSpPr>
          <a:xfrm>
            <a:off x="1396690" y="3028233"/>
            <a:ext cx="288000" cy="288000"/>
            <a:chOff x="1406216" y="3295665"/>
            <a:chExt cx="244475" cy="244475"/>
          </a:xfrm>
        </p:grpSpPr>
        <p:sp>
          <p:nvSpPr>
            <p:cNvPr id="28" name="타원 27"/>
            <p:cNvSpPr/>
            <p:nvPr/>
          </p:nvSpPr>
          <p:spPr bwMode="auto">
            <a:xfrm>
              <a:off x="1406216" y="3295665"/>
              <a:ext cx="244475" cy="24447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38100">
              <a:solidFill>
                <a:schemeClr val="accent2"/>
              </a:solidFill>
            </a:ln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 b="1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9" name="갈매기형 수장 28"/>
            <p:cNvSpPr/>
            <p:nvPr/>
          </p:nvSpPr>
          <p:spPr bwMode="auto">
            <a:xfrm>
              <a:off x="1467023" y="3356472"/>
              <a:ext cx="122861" cy="122861"/>
            </a:xfrm>
            <a:prstGeom prst="chevron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>
                <a:ln>
                  <a:solidFill>
                    <a:srgbClr val="5B9BD5">
                      <a:alpha val="0"/>
                    </a:srgbClr>
                  </a:solidFill>
                </a:ln>
                <a:gradFill>
                  <a:gsLst>
                    <a:gs pos="0">
                      <a:srgbClr val="19A1DB"/>
                    </a:gs>
                    <a:gs pos="100000">
                      <a:srgbClr val="187EBC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1771732" y="2924944"/>
            <a:ext cx="623639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28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친환경농산물 소비</a:t>
            </a:r>
            <a:r>
              <a:rPr lang="en-US" altLang="ko-KR" sz="28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ko-KR" altLang="en-US" sz="28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어떻게 확대할까</a:t>
            </a:r>
            <a:endParaRPr lang="en-US" altLang="ko-KR" sz="2800" b="1">
              <a:ln w="3175" cmpd="sng">
                <a:solidFill>
                  <a:prstClr val="black">
                    <a:alpha val="60000"/>
                  </a:prst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979712" y="1196752"/>
            <a:ext cx="7145217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ko-KR" altLang="en-US" sz="6000" b="1" smtClean="0">
                <a:ln w="3175" cmpd="sng">
                  <a:noFill/>
                  <a:prstDash val="solid"/>
                </a:ln>
                <a:solidFill>
                  <a:srgbClr val="FFFFFF">
                    <a:alpha val="8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친환경농산물 소비</a:t>
            </a:r>
            <a:endParaRPr lang="en-US" altLang="ko-KR" sz="6000" b="1">
              <a:ln w="3175" cmpd="sng">
                <a:noFill/>
                <a:prstDash val="solid"/>
              </a:ln>
              <a:solidFill>
                <a:srgbClr val="FFFFFF">
                  <a:alpha val="8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65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8" name="Picture 8" descr="C:\Users\Junho Hong\Google 드라이브\2. SALES\★On-going\20171122_농림축산식품부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1253" y="1850771"/>
            <a:ext cx="6672747" cy="50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직사각형 90"/>
          <p:cNvSpPr/>
          <p:nvPr/>
        </p:nvSpPr>
        <p:spPr>
          <a:xfrm>
            <a:off x="450910" y="2117615"/>
            <a:ext cx="588209" cy="351139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457200" indent="-457200" algn="r" eaLnBrk="1" fontAlgn="auto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2"/>
                </a:solidFill>
                <a:effectLst>
                  <a:innerShdw blurRad="50800" dist="25400" dir="16200000">
                    <a:prstClr val="black">
                      <a:alpha val="75000"/>
                    </a:prstClr>
                  </a:innerShdw>
                </a:effectLst>
                <a:latin typeface="Impact" panose="020B0806030902050204" pitchFamily="34" charset="0"/>
                <a:ea typeface="신명조"/>
                <a:cs typeface="신명조"/>
              </a:rPr>
              <a:t>01</a:t>
            </a:r>
            <a:endParaRPr kumimoji="0" lang="en-US" altLang="ko-KR" sz="2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2"/>
              </a:solidFill>
              <a:effectLst>
                <a:innerShdw blurRad="50800" dist="25400" dir="16200000">
                  <a:prstClr val="black">
                    <a:alpha val="75000"/>
                  </a:prstClr>
                </a:innerShdw>
              </a:effectLst>
              <a:latin typeface="Impact" panose="020B0806030902050204" pitchFamily="34" charset="0"/>
              <a:ea typeface="신명조"/>
              <a:cs typeface="신명조"/>
            </a:endParaRPr>
          </a:p>
        </p:txBody>
      </p:sp>
      <p:sp>
        <p:nvSpPr>
          <p:cNvPr id="92" name="타원 91"/>
          <p:cNvSpPr/>
          <p:nvPr/>
        </p:nvSpPr>
        <p:spPr bwMode="auto">
          <a:xfrm>
            <a:off x="1170378" y="2150679"/>
            <a:ext cx="244475" cy="24447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38100">
            <a:solidFill>
              <a:schemeClr val="accent2"/>
            </a:solidFill>
          </a:ln>
          <a:effectLst>
            <a:outerShdw blurRad="50800" dist="254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1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</a:endParaRPr>
          </a:p>
        </p:txBody>
      </p:sp>
      <p:sp>
        <p:nvSpPr>
          <p:cNvPr id="93" name="갈매기형 수장 92"/>
          <p:cNvSpPr/>
          <p:nvPr/>
        </p:nvSpPr>
        <p:spPr bwMode="auto">
          <a:xfrm>
            <a:off x="1231185" y="2211486"/>
            <a:ext cx="122861" cy="122861"/>
          </a:xfrm>
          <a:prstGeom prst="chevron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n>
                <a:solidFill>
                  <a:schemeClr val="accent1">
                    <a:alpha val="0"/>
                  </a:schemeClr>
                </a:solidFill>
              </a:ln>
              <a:gradFill>
                <a:gsLst>
                  <a:gs pos="0">
                    <a:srgbClr val="19A1DB"/>
                  </a:gs>
                  <a:gs pos="100000">
                    <a:srgbClr val="187EBC"/>
                  </a:gs>
                </a:gsLst>
                <a:lin ang="5400000" scaled="1"/>
              </a:gradFill>
              <a:latin typeface="+mj-lt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493994" y="2818102"/>
            <a:ext cx="588209" cy="351139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457200" indent="-457200" algn="r" eaLnBrk="1" fontAlgn="auto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2"/>
                </a:solidFill>
                <a:effectLst>
                  <a:innerShdw blurRad="50800" dist="25400" dir="16200000">
                    <a:prstClr val="black">
                      <a:alpha val="75000"/>
                    </a:prstClr>
                  </a:innerShdw>
                </a:effectLst>
                <a:latin typeface="Impact" panose="020B0806030902050204" pitchFamily="34" charset="0"/>
                <a:ea typeface="신명조"/>
                <a:cs typeface="신명조"/>
              </a:rPr>
              <a:t>02</a:t>
            </a:r>
            <a:endParaRPr kumimoji="0" lang="en-US" altLang="ko-KR" sz="2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2"/>
              </a:solidFill>
              <a:effectLst>
                <a:innerShdw blurRad="50800" dist="25400" dir="16200000">
                  <a:prstClr val="black">
                    <a:alpha val="75000"/>
                  </a:prstClr>
                </a:innerShdw>
              </a:effectLst>
              <a:latin typeface="Impact" panose="020B0806030902050204" pitchFamily="34" charset="0"/>
              <a:ea typeface="신명조"/>
              <a:cs typeface="신명조"/>
            </a:endParaRPr>
          </a:p>
        </p:txBody>
      </p:sp>
      <p:sp>
        <p:nvSpPr>
          <p:cNvPr id="95" name="타원 94"/>
          <p:cNvSpPr/>
          <p:nvPr/>
        </p:nvSpPr>
        <p:spPr bwMode="auto">
          <a:xfrm>
            <a:off x="1180210" y="2851166"/>
            <a:ext cx="244475" cy="24447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38100">
            <a:solidFill>
              <a:schemeClr val="accent2"/>
            </a:solidFill>
          </a:ln>
          <a:effectLst>
            <a:outerShdw blurRad="50800" dist="254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1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</a:endParaRPr>
          </a:p>
        </p:txBody>
      </p:sp>
      <p:sp>
        <p:nvSpPr>
          <p:cNvPr id="96" name="갈매기형 수장 95"/>
          <p:cNvSpPr/>
          <p:nvPr/>
        </p:nvSpPr>
        <p:spPr bwMode="auto">
          <a:xfrm>
            <a:off x="1241017" y="2911973"/>
            <a:ext cx="122861" cy="122861"/>
          </a:xfrm>
          <a:prstGeom prst="chevron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n>
                <a:solidFill>
                  <a:schemeClr val="accent1">
                    <a:alpha val="0"/>
                  </a:schemeClr>
                </a:solidFill>
              </a:ln>
              <a:gradFill>
                <a:gsLst>
                  <a:gs pos="0">
                    <a:srgbClr val="19A1DB"/>
                  </a:gs>
                  <a:gs pos="100000">
                    <a:srgbClr val="187EBC"/>
                  </a:gs>
                </a:gsLst>
                <a:lin ang="5400000" scaled="1"/>
              </a:gradFill>
              <a:latin typeface="+mj-lt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493994" y="3524423"/>
            <a:ext cx="588209" cy="351139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457200" indent="-457200" algn="r" eaLnBrk="1" fontAlgn="auto" latin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2"/>
                </a:solidFill>
                <a:effectLst>
                  <a:innerShdw blurRad="50800" dist="25400" dir="16200000">
                    <a:prstClr val="black">
                      <a:alpha val="75000"/>
                    </a:prstClr>
                  </a:innerShdw>
                </a:effectLst>
                <a:latin typeface="Impact" panose="020B0806030902050204" pitchFamily="34" charset="0"/>
                <a:ea typeface="신명조"/>
                <a:cs typeface="신명조"/>
              </a:rPr>
              <a:t>03</a:t>
            </a:r>
            <a:endParaRPr kumimoji="0" lang="en-US" altLang="ko-KR" sz="24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2"/>
              </a:solidFill>
              <a:effectLst>
                <a:innerShdw blurRad="50800" dist="25400" dir="16200000">
                  <a:prstClr val="black">
                    <a:alpha val="75000"/>
                  </a:prstClr>
                </a:innerShdw>
              </a:effectLst>
              <a:latin typeface="Impact" panose="020B0806030902050204" pitchFamily="34" charset="0"/>
              <a:ea typeface="신명조"/>
              <a:cs typeface="신명조"/>
            </a:endParaRPr>
          </a:p>
        </p:txBody>
      </p:sp>
      <p:sp>
        <p:nvSpPr>
          <p:cNvPr id="98" name="타원 97"/>
          <p:cNvSpPr/>
          <p:nvPr/>
        </p:nvSpPr>
        <p:spPr bwMode="auto">
          <a:xfrm>
            <a:off x="1180210" y="3557487"/>
            <a:ext cx="244475" cy="24447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38100">
            <a:solidFill>
              <a:schemeClr val="accent2"/>
            </a:solidFill>
          </a:ln>
          <a:effectLst>
            <a:outerShdw blurRad="50800" dist="254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1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</a:endParaRPr>
          </a:p>
        </p:txBody>
      </p:sp>
      <p:sp>
        <p:nvSpPr>
          <p:cNvPr id="99" name="갈매기형 수장 98"/>
          <p:cNvSpPr/>
          <p:nvPr/>
        </p:nvSpPr>
        <p:spPr bwMode="auto">
          <a:xfrm>
            <a:off x="1241017" y="3618294"/>
            <a:ext cx="122861" cy="122861"/>
          </a:xfrm>
          <a:prstGeom prst="chevron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n>
                <a:solidFill>
                  <a:schemeClr val="accent1">
                    <a:alpha val="0"/>
                  </a:schemeClr>
                </a:solidFill>
              </a:ln>
              <a:gradFill>
                <a:gsLst>
                  <a:gs pos="0">
                    <a:srgbClr val="19A1DB"/>
                  </a:gs>
                  <a:gs pos="100000">
                    <a:srgbClr val="187EBC"/>
                  </a:gs>
                </a:gsLst>
                <a:lin ang="5400000" scaled="1"/>
              </a:gradFill>
              <a:latin typeface="+mj-lt"/>
            </a:endParaRPr>
          </a:p>
        </p:txBody>
      </p:sp>
      <p:sp>
        <p:nvSpPr>
          <p:cNvPr id="103" name="직사각형 102"/>
          <p:cNvSpPr/>
          <p:nvPr/>
        </p:nvSpPr>
        <p:spPr>
          <a:xfrm>
            <a:off x="1551922" y="2097556"/>
            <a:ext cx="40288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22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친환경농업의 최근 동향</a:t>
            </a:r>
            <a:endParaRPr lang="en-US" altLang="ko-KR" sz="2200" b="1" cap="none" spc="0">
              <a:ln w="3175" cmpd="sng">
                <a:solidFill>
                  <a:schemeClr val="tx1">
                    <a:alpha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1562978" y="2796068"/>
            <a:ext cx="4446408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22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친환경농산물</a:t>
            </a:r>
            <a:r>
              <a:rPr lang="en-US" altLang="ko-KR" sz="22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ko-KR" altLang="en-US" sz="22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왜 먹어야 하는가</a:t>
            </a:r>
            <a:endParaRPr lang="en-US" altLang="ko-KR" sz="2200" b="1" cap="none" spc="0">
              <a:ln w="3175" cmpd="sng">
                <a:solidFill>
                  <a:schemeClr val="tx1">
                    <a:alpha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1545726" y="3501822"/>
            <a:ext cx="474078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22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친환경농산물 소비</a:t>
            </a:r>
            <a:r>
              <a:rPr lang="en-US" altLang="ko-KR" sz="22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ko-KR" altLang="en-US" sz="22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어떻게 확대할까</a:t>
            </a:r>
            <a:endParaRPr lang="en-US" altLang="ko-KR" sz="2200" b="1" cap="none" spc="0">
              <a:ln w="3175" cmpd="sng">
                <a:solidFill>
                  <a:schemeClr val="tx1">
                    <a:alpha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6" name="Picture 10" descr="C:\Users\mafra\Desktop\무제-1.png"/>
          <p:cNvPicPr>
            <a:picLocks noChangeAspect="1" noChangeArrowheads="1"/>
          </p:cNvPicPr>
          <p:nvPr/>
        </p:nvPicPr>
        <p:blipFill>
          <a:blip r:embed="rId4" cstate="print">
            <a:lum bright="100000"/>
          </a:blip>
          <a:srcRect/>
          <a:stretch>
            <a:fillRect/>
          </a:stretch>
        </p:blipFill>
        <p:spPr bwMode="auto">
          <a:xfrm>
            <a:off x="214282" y="6072206"/>
            <a:ext cx="1388095" cy="626571"/>
          </a:xfrm>
          <a:prstGeom prst="rect">
            <a:avLst/>
          </a:prstGeom>
          <a:noFill/>
        </p:spPr>
      </p:pic>
      <p:sp>
        <p:nvSpPr>
          <p:cNvPr id="26" name="직사각형 25"/>
          <p:cNvSpPr/>
          <p:nvPr/>
        </p:nvSpPr>
        <p:spPr>
          <a:xfrm>
            <a:off x="482784" y="4229989"/>
            <a:ext cx="588209" cy="351139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457200" indent="-457200" algn="r">
              <a:lnSpc>
                <a:spcPct val="90000"/>
              </a:lnSpc>
              <a:defRPr/>
            </a:pPr>
            <a:r>
              <a:rPr lang="en-US" altLang="ko-KR" sz="2400" b="1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ED7D31"/>
                </a:solidFill>
                <a:effectLst>
                  <a:innerShdw blurRad="50800" dist="25400" dir="16200000">
                    <a:prstClr val="black">
                      <a:alpha val="75000"/>
                    </a:prstClr>
                  </a:innerShdw>
                </a:effectLst>
                <a:latin typeface="Impact" panose="020B0806030902050204" pitchFamily="34" charset="0"/>
                <a:ea typeface="신명조"/>
                <a:cs typeface="신명조"/>
              </a:rPr>
              <a:t>04</a:t>
            </a:r>
            <a:endParaRPr lang="en-US" altLang="ko-KR" sz="2400" b="1" dirty="0">
              <a:ln>
                <a:solidFill>
                  <a:srgbClr val="5B9BD5">
                    <a:alpha val="0"/>
                  </a:srgbClr>
                </a:solidFill>
              </a:ln>
              <a:solidFill>
                <a:srgbClr val="ED7D31"/>
              </a:solidFill>
              <a:effectLst>
                <a:innerShdw blurRad="50800" dist="25400" dir="16200000">
                  <a:prstClr val="black">
                    <a:alpha val="75000"/>
                  </a:prstClr>
                </a:innerShdw>
              </a:effectLst>
              <a:latin typeface="Impact" panose="020B0806030902050204" pitchFamily="34" charset="0"/>
              <a:ea typeface="신명조"/>
              <a:cs typeface="신명조"/>
            </a:endParaRPr>
          </a:p>
        </p:txBody>
      </p:sp>
      <p:sp>
        <p:nvSpPr>
          <p:cNvPr id="27" name="타원 26"/>
          <p:cNvSpPr/>
          <p:nvPr/>
        </p:nvSpPr>
        <p:spPr bwMode="auto">
          <a:xfrm>
            <a:off x="1169000" y="4263053"/>
            <a:ext cx="244475" cy="24447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38100">
            <a:solidFill>
              <a:schemeClr val="accent2"/>
            </a:solidFill>
          </a:ln>
          <a:effectLst>
            <a:outerShdw blurRad="50800" dist="254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8" name="갈매기형 수장 27"/>
          <p:cNvSpPr/>
          <p:nvPr/>
        </p:nvSpPr>
        <p:spPr bwMode="auto">
          <a:xfrm>
            <a:off x="1229807" y="4323860"/>
            <a:ext cx="122861" cy="122861"/>
          </a:xfrm>
          <a:prstGeom prst="chevron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n>
                <a:solidFill>
                  <a:srgbClr val="5B9BD5">
                    <a:alpha val="0"/>
                  </a:srgbClr>
                </a:solidFill>
              </a:ln>
              <a:gradFill>
                <a:gsLst>
                  <a:gs pos="0">
                    <a:srgbClr val="19A1DB"/>
                  </a:gs>
                  <a:gs pos="100000">
                    <a:srgbClr val="187EBC"/>
                  </a:gs>
                </a:gsLst>
                <a:lin ang="5400000" scaled="1"/>
              </a:gra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34516" y="4207388"/>
            <a:ext cx="512571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22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친환경농업 생산기반</a:t>
            </a:r>
            <a:r>
              <a:rPr lang="en-US" altLang="ko-KR" sz="22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ko-KR" altLang="en-US" sz="22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어떻게 확대할까</a:t>
            </a:r>
            <a:endParaRPr lang="en-US" altLang="ko-KR" sz="2200" b="1">
              <a:ln w="3175" cmpd="sng">
                <a:solidFill>
                  <a:prstClr val="black">
                    <a:alpha val="60000"/>
                  </a:prst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그룹 149"/>
          <p:cNvGrpSpPr/>
          <p:nvPr/>
        </p:nvGrpSpPr>
        <p:grpSpPr>
          <a:xfrm>
            <a:off x="4500562" y="3428169"/>
            <a:ext cx="3786214" cy="1080000"/>
            <a:chOff x="4572000" y="3357562"/>
            <a:chExt cx="3786214" cy="1080000"/>
          </a:xfrm>
        </p:grpSpPr>
        <p:sp>
          <p:nvSpPr>
            <p:cNvPr id="145" name="오각형 144"/>
            <p:cNvSpPr/>
            <p:nvPr/>
          </p:nvSpPr>
          <p:spPr>
            <a:xfrm>
              <a:off x="4572000" y="3357562"/>
              <a:ext cx="2928958" cy="1080000"/>
            </a:xfrm>
            <a:prstGeom prst="homePlate">
              <a:avLst>
                <a:gd name="adj" fmla="val 17545"/>
              </a:avLst>
            </a:prstGeom>
            <a:gradFill>
              <a:gsLst>
                <a:gs pos="21000">
                  <a:schemeClr val="bg1">
                    <a:alpha val="40000"/>
                  </a:schemeClr>
                </a:gs>
                <a:gs pos="100000">
                  <a:sysClr val="window" lastClr="FFFFFF">
                    <a:alpha val="0"/>
                  </a:sysClr>
                </a:gs>
              </a:gsLst>
              <a:lin ang="0" scaled="0"/>
            </a:gra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" name="갈매기형 수장 145"/>
            <p:cNvSpPr/>
            <p:nvPr/>
          </p:nvSpPr>
          <p:spPr>
            <a:xfrm>
              <a:off x="7391420" y="3357562"/>
              <a:ext cx="395290" cy="1080000"/>
            </a:xfrm>
            <a:prstGeom prst="chevron">
              <a:avLst/>
            </a:prstGeom>
            <a:solidFill>
              <a:schemeClr val="bg1">
                <a:alpha val="5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47" name="갈매기형 수장 146"/>
            <p:cNvSpPr/>
            <p:nvPr/>
          </p:nvSpPr>
          <p:spPr>
            <a:xfrm>
              <a:off x="7677172" y="3357562"/>
              <a:ext cx="395290" cy="1080000"/>
            </a:xfrm>
            <a:prstGeom prst="chevron">
              <a:avLst/>
            </a:prstGeom>
            <a:solidFill>
              <a:schemeClr val="bg1">
                <a:alpha val="5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48" name="갈매기형 수장 147"/>
            <p:cNvSpPr/>
            <p:nvPr/>
          </p:nvSpPr>
          <p:spPr>
            <a:xfrm>
              <a:off x="7962924" y="3357562"/>
              <a:ext cx="395290" cy="1080000"/>
            </a:xfrm>
            <a:prstGeom prst="chevron">
              <a:avLst/>
            </a:prstGeom>
            <a:solidFill>
              <a:schemeClr val="bg1">
                <a:alpha val="5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7" descr="D:\비토피티\vito_작업\201102\새 폴더 (3)\223b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직사각형 51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친환경농산물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소비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어떻게 확대할까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생애주기별 친환경농산물 공급 전략을 통해 친환경농산물로 평생 건강한 삶을 누리도록 하겠습니다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sp>
        <p:nvSpPr>
          <p:cNvPr id="62" name="직사각형 61"/>
          <p:cNvSpPr/>
          <p:nvPr/>
        </p:nvSpPr>
        <p:spPr>
          <a:xfrm>
            <a:off x="4429092" y="1357298"/>
            <a:ext cx="4643502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ko-KR" altLang="en-US" sz="14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미래세대</a:t>
            </a:r>
            <a:endParaRPr lang="en-US" altLang="ko-KR" sz="1400" b="1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▶ 태아 및 신생아부터 성장기를 거쳐 임신 및 출산하기까지의 연령대</a:t>
            </a:r>
            <a:r>
              <a:rPr lang="en-US" altLang="ko-KR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</a:t>
            </a:r>
          </a:p>
          <a:p>
            <a:pPr>
              <a:lnSpc>
                <a:spcPct val="13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유해물질 노출에 특히 민감하여 지속적인 관리가 필요한 시기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36" name="Picture 12" descr="C:\Users\mafra\Desktop\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2365" y="3585026"/>
            <a:ext cx="180975" cy="755650"/>
          </a:xfrm>
          <a:prstGeom prst="rect">
            <a:avLst/>
          </a:prstGeom>
          <a:noFill/>
        </p:spPr>
      </p:pic>
      <p:pic>
        <p:nvPicPr>
          <p:cNvPr id="1037" name="Picture 13" descr="C:\Users\mafra\Desktop\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6882" y="3618676"/>
            <a:ext cx="350838" cy="733425"/>
          </a:xfrm>
          <a:prstGeom prst="rect">
            <a:avLst/>
          </a:prstGeom>
          <a:noFill/>
        </p:spPr>
      </p:pic>
      <p:pic>
        <p:nvPicPr>
          <p:cNvPr id="1038" name="Picture 14" descr="C:\Users\mafra\Desktop\1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5862" y="3659639"/>
            <a:ext cx="233362" cy="681037"/>
          </a:xfrm>
          <a:prstGeom prst="rect">
            <a:avLst/>
          </a:prstGeom>
          <a:noFill/>
        </p:spPr>
      </p:pic>
      <p:pic>
        <p:nvPicPr>
          <p:cNvPr id="1039" name="Picture 15" descr="C:\Users\mafra\Desktop\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5140" y="3832993"/>
            <a:ext cx="255588" cy="500063"/>
          </a:xfrm>
          <a:prstGeom prst="rect">
            <a:avLst/>
          </a:prstGeom>
          <a:noFill/>
        </p:spPr>
      </p:pic>
      <p:pic>
        <p:nvPicPr>
          <p:cNvPr id="1040" name="Picture 16" descr="C:\Users\mafra\Desktop\1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3620" y="3904113"/>
            <a:ext cx="287338" cy="436563"/>
          </a:xfrm>
          <a:prstGeom prst="rect">
            <a:avLst/>
          </a:prstGeom>
          <a:noFill/>
        </p:spPr>
      </p:pic>
      <p:pic>
        <p:nvPicPr>
          <p:cNvPr id="1041" name="Picture 17" descr="C:\Users\mafra\Desktop\나비.png"/>
          <p:cNvPicPr>
            <a:picLocks noChangeAspect="1" noChangeArrowheads="1"/>
          </p:cNvPicPr>
          <p:nvPr/>
        </p:nvPicPr>
        <p:blipFill>
          <a:blip r:embed="rId9" cstate="print">
            <a:lum bright="100000"/>
          </a:blip>
          <a:srcRect/>
          <a:stretch>
            <a:fillRect/>
          </a:stretch>
        </p:blipFill>
        <p:spPr bwMode="auto">
          <a:xfrm rot="1586832">
            <a:off x="7402967" y="2652403"/>
            <a:ext cx="1016376" cy="140279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직사각형 154"/>
          <p:cNvSpPr/>
          <p:nvPr/>
        </p:nvSpPr>
        <p:spPr>
          <a:xfrm>
            <a:off x="7429520" y="2428037"/>
            <a:ext cx="1571636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WELL-DYING</a:t>
            </a:r>
            <a:endParaRPr lang="en-US" altLang="ko-KR" b="1" cap="none" spc="0">
              <a:ln w="3175" cmpd="sng">
                <a:solidFill>
                  <a:schemeClr val="tx1">
                    <a:alpha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0" name="모서리가 둥근 직사각형 159"/>
          <p:cNvSpPr/>
          <p:nvPr/>
        </p:nvSpPr>
        <p:spPr bwMode="auto">
          <a:xfrm>
            <a:off x="5000628" y="4285425"/>
            <a:ext cx="727675" cy="214314"/>
          </a:xfrm>
          <a:prstGeom prst="roundRect">
            <a:avLst>
              <a:gd name="adj" fmla="val 3178"/>
            </a:avLst>
          </a:prstGeom>
          <a:solidFill>
            <a:srgbClr val="336600">
              <a:alpha val="0"/>
            </a:srgbClr>
          </a:solidFill>
          <a:ln w="25400">
            <a:noFill/>
            <a:round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80000"/>
              </a:lnSpc>
            </a:pP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청</a:t>
            </a: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∙장년</a:t>
            </a:r>
            <a:endParaRPr lang="en-US" altLang="ko-KR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2" name="모서리가 둥근 직사각형 161"/>
          <p:cNvSpPr/>
          <p:nvPr/>
        </p:nvSpPr>
        <p:spPr bwMode="auto">
          <a:xfrm>
            <a:off x="6750423" y="4285425"/>
            <a:ext cx="727675" cy="214314"/>
          </a:xfrm>
          <a:prstGeom prst="roundRect">
            <a:avLst>
              <a:gd name="adj" fmla="val 3178"/>
            </a:avLst>
          </a:prstGeom>
          <a:solidFill>
            <a:srgbClr val="336600">
              <a:alpha val="0"/>
            </a:srgbClr>
          </a:solidFill>
          <a:ln w="25400">
            <a:noFill/>
            <a:round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80000"/>
              </a:lnSpc>
            </a:pP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노년</a:t>
            </a:r>
            <a:endParaRPr lang="en-US" altLang="ko-KR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89" name="그룹 288"/>
          <p:cNvGrpSpPr/>
          <p:nvPr/>
        </p:nvGrpSpPr>
        <p:grpSpPr>
          <a:xfrm>
            <a:off x="571472" y="1879673"/>
            <a:ext cx="4103935" cy="4121095"/>
            <a:chOff x="571472" y="1402859"/>
            <a:chExt cx="4103935" cy="4121095"/>
          </a:xfrm>
        </p:grpSpPr>
        <p:sp>
          <p:nvSpPr>
            <p:cNvPr id="290" name="막힌 원호 289"/>
            <p:cNvSpPr>
              <a:spLocks/>
            </p:cNvSpPr>
            <p:nvPr/>
          </p:nvSpPr>
          <p:spPr>
            <a:xfrm rot="5204702">
              <a:off x="591350" y="1455954"/>
              <a:ext cx="4068000" cy="4068000"/>
            </a:xfrm>
            <a:prstGeom prst="blockArc">
              <a:avLst>
                <a:gd name="adj1" fmla="val 8796813"/>
                <a:gd name="adj2" fmla="val 13000002"/>
                <a:gd name="adj3" fmla="val 6289"/>
              </a:avLst>
            </a:prstGeom>
            <a:solidFill>
              <a:srgbClr val="0070C0">
                <a:alpha val="97000"/>
              </a:srgb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291" name="그룹 228"/>
            <p:cNvGrpSpPr/>
            <p:nvPr/>
          </p:nvGrpSpPr>
          <p:grpSpPr>
            <a:xfrm>
              <a:off x="571472" y="1402859"/>
              <a:ext cx="4103935" cy="4097012"/>
              <a:chOff x="571472" y="1402859"/>
              <a:chExt cx="4103935" cy="4097012"/>
            </a:xfrm>
          </p:grpSpPr>
          <p:sp>
            <p:nvSpPr>
              <p:cNvPr id="292" name="막힌 원호 291"/>
              <p:cNvSpPr>
                <a:spLocks/>
              </p:cNvSpPr>
              <p:nvPr/>
            </p:nvSpPr>
            <p:spPr>
              <a:xfrm rot="16028252">
                <a:off x="582529" y="1402859"/>
                <a:ext cx="4068000" cy="4068000"/>
              </a:xfrm>
              <a:prstGeom prst="blockArc">
                <a:avLst>
                  <a:gd name="adj1" fmla="val 8796813"/>
                  <a:gd name="adj2" fmla="val 13000002"/>
                  <a:gd name="adj3" fmla="val 6289"/>
                </a:avLst>
              </a:prstGeom>
              <a:solidFill>
                <a:schemeClr val="accent4">
                  <a:lumMod val="75000"/>
                </a:schemeClr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3" name="막힌 원호 292"/>
              <p:cNvSpPr>
                <a:spLocks/>
              </p:cNvSpPr>
              <p:nvPr/>
            </p:nvSpPr>
            <p:spPr>
              <a:xfrm rot="11580000">
                <a:off x="571472" y="1428736"/>
                <a:ext cx="4068000" cy="4068000"/>
              </a:xfrm>
              <a:prstGeom prst="blockArc">
                <a:avLst>
                  <a:gd name="adj1" fmla="val 6759554"/>
                  <a:gd name="adj2" fmla="val 13147346"/>
                  <a:gd name="adj3" fmla="val 6362"/>
                </a:avLst>
              </a:prstGeom>
              <a:solidFill>
                <a:srgbClr val="11BBAF">
                  <a:alpha val="97000"/>
                </a:srgbClr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94" name="그룹 132"/>
              <p:cNvGrpSpPr/>
              <p:nvPr/>
            </p:nvGrpSpPr>
            <p:grpSpPr>
              <a:xfrm>
                <a:off x="929007" y="1760557"/>
                <a:ext cx="3400547" cy="3403547"/>
                <a:chOff x="891068" y="2280116"/>
                <a:chExt cx="3400547" cy="3403547"/>
              </a:xfrm>
            </p:grpSpPr>
            <p:grpSp>
              <p:nvGrpSpPr>
                <p:cNvPr id="317" name="그룹 105"/>
                <p:cNvGrpSpPr/>
                <p:nvPr/>
              </p:nvGrpSpPr>
              <p:grpSpPr>
                <a:xfrm rot="1020000">
                  <a:off x="891068" y="2280116"/>
                  <a:ext cx="3400547" cy="3403547"/>
                  <a:chOff x="4625768" y="2059321"/>
                  <a:chExt cx="3400547" cy="3403547"/>
                </a:xfrm>
              </p:grpSpPr>
              <p:sp>
                <p:nvSpPr>
                  <p:cNvPr id="340" name="막힌 원호 339"/>
                  <p:cNvSpPr>
                    <a:spLocks noChangeAspect="1"/>
                  </p:cNvSpPr>
                  <p:nvPr/>
                </p:nvSpPr>
                <p:spPr>
                  <a:xfrm>
                    <a:off x="4625768" y="2110206"/>
                    <a:ext cx="3240000" cy="3240000"/>
                  </a:xfrm>
                  <a:prstGeom prst="blockArc">
                    <a:avLst>
                      <a:gd name="adj1" fmla="val 10800000"/>
                      <a:gd name="adj2" fmla="val 12929090"/>
                      <a:gd name="adj3" fmla="val 30994"/>
                    </a:avLst>
                  </a:prstGeom>
                  <a:solidFill>
                    <a:srgbClr val="92D050"/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1" name="막힌 원호 340"/>
                  <p:cNvSpPr>
                    <a:spLocks noChangeAspect="1"/>
                  </p:cNvSpPr>
                  <p:nvPr/>
                </p:nvSpPr>
                <p:spPr>
                  <a:xfrm rot="2160000">
                    <a:off x="4652962" y="2081202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chemeClr val="accent1">
                      <a:lumMod val="75000"/>
                    </a:schemeClr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2" name="막힌 원호 341"/>
                  <p:cNvSpPr>
                    <a:spLocks noChangeAspect="1"/>
                  </p:cNvSpPr>
                  <p:nvPr/>
                </p:nvSpPr>
                <p:spPr>
                  <a:xfrm rot="4320000">
                    <a:off x="4696106" y="2059321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chemeClr val="accent1">
                      <a:lumMod val="75000"/>
                    </a:schemeClr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3" name="막힌 원호 342"/>
                  <p:cNvSpPr>
                    <a:spLocks noChangeAspect="1"/>
                  </p:cNvSpPr>
                  <p:nvPr/>
                </p:nvSpPr>
                <p:spPr>
                  <a:xfrm rot="6480000">
                    <a:off x="4745472" y="2071990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rgbClr val="11BBAF"/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4" name="막힌 원호 343"/>
                  <p:cNvSpPr>
                    <a:spLocks noChangeAspect="1"/>
                  </p:cNvSpPr>
                  <p:nvPr/>
                </p:nvSpPr>
                <p:spPr>
                  <a:xfrm rot="8640000">
                    <a:off x="4779244" y="2110328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rgbClr val="11BBAF"/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5" name="막힌 원호 344"/>
                  <p:cNvSpPr>
                    <a:spLocks noChangeAspect="1"/>
                  </p:cNvSpPr>
                  <p:nvPr/>
                </p:nvSpPr>
                <p:spPr>
                  <a:xfrm rot="10800000">
                    <a:off x="4786315" y="2158356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rgbClr val="11BBAF"/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6" name="막힌 원호 345"/>
                  <p:cNvSpPr>
                    <a:spLocks noChangeAspect="1"/>
                  </p:cNvSpPr>
                  <p:nvPr/>
                </p:nvSpPr>
                <p:spPr>
                  <a:xfrm rot="12960000">
                    <a:off x="4755712" y="2199192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7" name="막힌 원호 346"/>
                  <p:cNvSpPr>
                    <a:spLocks noChangeAspect="1"/>
                  </p:cNvSpPr>
                  <p:nvPr/>
                </p:nvSpPr>
                <p:spPr>
                  <a:xfrm rot="15120000">
                    <a:off x="4704710" y="2222868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8" name="막힌 원호 347"/>
                  <p:cNvSpPr>
                    <a:spLocks noChangeAspect="1"/>
                  </p:cNvSpPr>
                  <p:nvPr/>
                </p:nvSpPr>
                <p:spPr>
                  <a:xfrm rot="17280000">
                    <a:off x="4654638" y="2214670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rgbClr val="92D050"/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9" name="막힌 원호 348"/>
                  <p:cNvSpPr>
                    <a:spLocks noChangeAspect="1"/>
                  </p:cNvSpPr>
                  <p:nvPr/>
                </p:nvSpPr>
                <p:spPr>
                  <a:xfrm rot="19440000">
                    <a:off x="4625890" y="2166526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rgbClr val="92D050"/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318" name="Picture 2" descr="C:\Users\mafra\Desktop\1.pn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3607890" y="4063289"/>
                  <a:ext cx="321167" cy="7880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319" name="Picture 3" descr="C:\Users\mafra\Desktop\2.pn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2965598" y="5076423"/>
                  <a:ext cx="177641" cy="430817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0" name="Picture 4" descr="C:\Users\mafra\Desktop\3.pn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2143107" y="5062676"/>
                  <a:ext cx="317232" cy="423456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1" name="Picture 5" descr="C:\Users\mafra\Desktop\4.png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1509847" y="4649983"/>
                  <a:ext cx="152757" cy="42209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2" name="Picture 6" descr="C:\Users\mafra\Desktop\5.pn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1167392" y="3789309"/>
                  <a:ext cx="193330" cy="528697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3" name="Picture 7" descr="C:\Users\mafra\Desktop\6.png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1369495" y="3000372"/>
                  <a:ext cx="235325" cy="500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4" name="Picture 8" descr="C:\Users\mafra\Desktop\7.png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2052126" y="2506843"/>
                  <a:ext cx="215254" cy="636405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5" name="Picture 9" descr="C:\Users\mafra\Desktop\8.png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2734472" y="2428868"/>
                  <a:ext cx="408768" cy="639695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6" name="Picture 10" descr="C:\Users\mafra\Desktop\9.png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3415798" y="2792408"/>
                  <a:ext cx="399090" cy="5825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7" name="Picture 11" descr="C:\Users\mafra\Desktop\10.png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3669024" y="3643314"/>
                  <a:ext cx="236614" cy="5516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8" name="Picture 6" descr="C:\Users\Junho Hong\Google 드라이브\4. WAREHOUSE\3. ILLUSTRATE &amp; INFOGRAPHIC\09.jpg"/>
                <p:cNvPicPr>
                  <a:picLocks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lum bright="100000"/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b="12361"/>
                <a:stretch/>
              </p:blipFill>
              <p:spPr bwMode="auto">
                <a:xfrm>
                  <a:off x="1751134" y="3165025"/>
                  <a:ext cx="1692000" cy="14399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9" name="모서리가 둥근 직사각형 328"/>
                <p:cNvSpPr/>
                <p:nvPr/>
              </p:nvSpPr>
              <p:spPr bwMode="auto">
                <a:xfrm rot="1020000">
                  <a:off x="3692344" y="4152575"/>
                  <a:ext cx="588124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임신부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30" name="직사각형 329"/>
                <p:cNvSpPr/>
                <p:nvPr/>
              </p:nvSpPr>
              <p:spPr>
                <a:xfrm>
                  <a:off x="1916940" y="3810311"/>
                  <a:ext cx="1304570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ko-KR" altLang="en-US" sz="2200" b="1" cap="none" spc="0" smtClean="0">
                      <a:ln w="3175" cmpd="sng">
                        <a:solidFill>
                          <a:schemeClr val="tx1">
                            <a:alpha val="60000"/>
                          </a:schemeClr>
                        </a:solidFill>
                        <a:prstDash val="solid"/>
                      </a:ln>
                      <a:solidFill>
                        <a:srgbClr val="11BBA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rPr>
                    <a:t>미</a:t>
                  </a:r>
                  <a:r>
                    <a:rPr lang="ko-KR" altLang="en-US" sz="2200" b="1" cap="none" spc="0" smtClean="0">
                      <a:ln w="3175" cmpd="sng">
                        <a:solidFill>
                          <a:schemeClr val="tx1">
                            <a:alpha val="60000"/>
                          </a:schemeClr>
                        </a:solidFill>
                        <a:prstDash val="solid"/>
                      </a:ln>
                      <a:solidFill>
                        <a:srgbClr val="FFC000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rPr>
                    <a:t>래</a:t>
                  </a:r>
                  <a:r>
                    <a:rPr lang="ko-KR" altLang="en-US" sz="2200" b="1" cap="none" spc="0" smtClean="0">
                      <a:ln w="3175" cmpd="sng">
                        <a:solidFill>
                          <a:schemeClr val="tx1">
                            <a:alpha val="60000"/>
                          </a:schemeClr>
                        </a:solidFill>
                        <a:prstDash val="solid"/>
                      </a:ln>
                      <a:solidFill>
                        <a:srgbClr val="92D050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rPr>
                    <a:t>세</a:t>
                  </a:r>
                  <a:r>
                    <a:rPr lang="ko-KR" altLang="en-US" sz="2200" b="1" cap="none" spc="0" smtClean="0">
                      <a:ln w="3175" cmpd="sng">
                        <a:solidFill>
                          <a:schemeClr val="tx1">
                            <a:alpha val="60000"/>
                          </a:schemeClr>
                        </a:solidFill>
                        <a:prstDash val="solid"/>
                      </a:ln>
                      <a:solidFill>
                        <a:schemeClr val="accent1">
                          <a:lumMod val="75000"/>
                        </a:schemeClr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rPr>
                    <a:t>대</a:t>
                  </a:r>
                  <a:endParaRPr lang="en-US" altLang="ko-KR" sz="2200" b="1" cap="none" spc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31" name="모서리가 둥근 직사각형 330"/>
                <p:cNvSpPr/>
                <p:nvPr/>
              </p:nvSpPr>
              <p:spPr bwMode="auto">
                <a:xfrm rot="3180000">
                  <a:off x="3040619" y="4758993"/>
                  <a:ext cx="785818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/>
                      <a:ea typeface="맑은 고딕"/>
                    </a:rPr>
                    <a:t>산모∙</a:t>
                  </a: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영유아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32" name="모서리가 둥근 직사각형 331"/>
                <p:cNvSpPr/>
                <p:nvPr/>
              </p:nvSpPr>
              <p:spPr bwMode="auto">
                <a:xfrm rot="20460000">
                  <a:off x="3425007" y="3316384"/>
                  <a:ext cx="727675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예비부모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33" name="모서리가 둥근 직사각형 332"/>
                <p:cNvSpPr/>
                <p:nvPr/>
              </p:nvSpPr>
              <p:spPr bwMode="auto">
                <a:xfrm rot="18360000">
                  <a:off x="2979031" y="2657646"/>
                  <a:ext cx="587556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군 장병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34" name="모서리가 둥근 직사각형 333"/>
                <p:cNvSpPr/>
                <p:nvPr/>
              </p:nvSpPr>
              <p:spPr bwMode="auto">
                <a:xfrm rot="5400000">
                  <a:off x="2132701" y="2485313"/>
                  <a:ext cx="587556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대학생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35" name="모서리가 둥근 직사각형 334"/>
                <p:cNvSpPr/>
                <p:nvPr/>
              </p:nvSpPr>
              <p:spPr bwMode="auto">
                <a:xfrm rot="3060000">
                  <a:off x="1393846" y="2910210"/>
                  <a:ext cx="587556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고등학생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36" name="모서리가 둥근 직사각형 335"/>
                <p:cNvSpPr/>
                <p:nvPr/>
              </p:nvSpPr>
              <p:spPr bwMode="auto">
                <a:xfrm rot="22560000">
                  <a:off x="907807" y="3585523"/>
                  <a:ext cx="587556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중학생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37" name="모서리가 둥근 직사각형 336"/>
                <p:cNvSpPr/>
                <p:nvPr/>
              </p:nvSpPr>
              <p:spPr bwMode="auto">
                <a:xfrm rot="20460000">
                  <a:off x="1076292" y="4448491"/>
                  <a:ext cx="587556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초등학생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38" name="모서리가 둥근 직사각형 337"/>
                <p:cNvSpPr/>
                <p:nvPr/>
              </p:nvSpPr>
              <p:spPr bwMode="auto">
                <a:xfrm rot="18300000">
                  <a:off x="1624765" y="5072704"/>
                  <a:ext cx="586771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유치원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339" name="모서리가 둥근 직사각형 338"/>
                <p:cNvSpPr/>
                <p:nvPr/>
              </p:nvSpPr>
              <p:spPr bwMode="auto">
                <a:xfrm rot="16200000">
                  <a:off x="2393091" y="5179148"/>
                  <a:ext cx="714480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어린이집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</p:grpSp>
          <p:sp>
            <p:nvSpPr>
              <p:cNvPr id="295" name="막힌 원호 294"/>
              <p:cNvSpPr>
                <a:spLocks/>
              </p:cNvSpPr>
              <p:nvPr/>
            </p:nvSpPr>
            <p:spPr>
              <a:xfrm rot="900000">
                <a:off x="607407" y="1431871"/>
                <a:ext cx="4068000" cy="4068000"/>
              </a:xfrm>
              <a:prstGeom prst="blockArc">
                <a:avLst>
                  <a:gd name="adj1" fmla="val 6676436"/>
                  <a:gd name="adj2" fmla="val 13000002"/>
                  <a:gd name="adj3" fmla="val 6289"/>
                </a:avLst>
              </a:prstGeom>
              <a:solidFill>
                <a:srgbClr val="92D050">
                  <a:alpha val="97000"/>
                </a:srgbClr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6" name="직사각형 295"/>
              <p:cNvSpPr/>
              <p:nvPr/>
            </p:nvSpPr>
            <p:spPr>
              <a:xfrm rot="2126090">
                <a:off x="903554" y="2308309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학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97" name="직사각형 296"/>
              <p:cNvSpPr/>
              <p:nvPr/>
            </p:nvSpPr>
            <p:spPr>
              <a:xfrm rot="757660">
                <a:off x="651508" y="2931540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교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98" name="직사각형 297"/>
              <p:cNvSpPr/>
              <p:nvPr/>
            </p:nvSpPr>
            <p:spPr>
              <a:xfrm rot="20944908">
                <a:off x="635220" y="3705518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급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99" name="직사각형 298"/>
              <p:cNvSpPr/>
              <p:nvPr/>
            </p:nvSpPr>
            <p:spPr>
              <a:xfrm rot="19692271">
                <a:off x="890714" y="4359874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식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00" name="직사각형 299"/>
              <p:cNvSpPr/>
              <p:nvPr/>
            </p:nvSpPr>
            <p:spPr>
              <a:xfrm rot="19685388">
                <a:off x="3987703" y="2219000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꾸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01" name="직사각형 300"/>
              <p:cNvSpPr/>
              <p:nvPr/>
            </p:nvSpPr>
            <p:spPr>
              <a:xfrm rot="20294234">
                <a:off x="4235473" y="2676774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러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02" name="직사각형 301"/>
              <p:cNvSpPr/>
              <p:nvPr/>
            </p:nvSpPr>
            <p:spPr>
              <a:xfrm>
                <a:off x="4348311" y="3308204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미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03" name="직사각형 302"/>
              <p:cNvSpPr/>
              <p:nvPr/>
            </p:nvSpPr>
            <p:spPr>
              <a:xfrm rot="982978">
                <a:off x="4251157" y="3929343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지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04" name="직사각형 303"/>
              <p:cNvSpPr/>
              <p:nvPr/>
            </p:nvSpPr>
            <p:spPr>
              <a:xfrm rot="2495595">
                <a:off x="3975497" y="4475127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원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05" name="직사각형 304"/>
              <p:cNvSpPr/>
              <p:nvPr/>
            </p:nvSpPr>
            <p:spPr>
              <a:xfrm rot="20091250">
                <a:off x="1777724" y="1585856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차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06" name="직사각형 305"/>
              <p:cNvSpPr/>
              <p:nvPr/>
            </p:nvSpPr>
            <p:spPr>
              <a:xfrm rot="21163176">
                <a:off x="2189537" y="1466036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액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07" name="직사각형 306"/>
              <p:cNvSpPr/>
              <p:nvPr/>
            </p:nvSpPr>
            <p:spPr>
              <a:xfrm rot="534875">
                <a:off x="2700469" y="1458416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지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08" name="직사각형 307"/>
              <p:cNvSpPr/>
              <p:nvPr/>
            </p:nvSpPr>
            <p:spPr>
              <a:xfrm rot="1311822">
                <a:off x="3120258" y="1560925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원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09" name="이등변 삼각형 308"/>
              <p:cNvSpPr/>
              <p:nvPr/>
            </p:nvSpPr>
            <p:spPr>
              <a:xfrm rot="3054408">
                <a:off x="1384292" y="1754900"/>
                <a:ext cx="374411" cy="288000"/>
              </a:xfrm>
              <a:prstGeom prst="triangle">
                <a:avLst/>
              </a:prstGeom>
              <a:solidFill>
                <a:srgbClr val="92D050"/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0" name="이등변 삼각형 309"/>
              <p:cNvSpPr/>
              <p:nvPr/>
            </p:nvSpPr>
            <p:spPr>
              <a:xfrm rot="13980000">
                <a:off x="3486183" y="4894082"/>
                <a:ext cx="374411" cy="288000"/>
              </a:xfrm>
              <a:prstGeom prst="triangle">
                <a:avLst/>
              </a:prstGeom>
              <a:solidFill>
                <a:srgbClr val="11BBAF"/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1" name="이등변 삼각형 310"/>
              <p:cNvSpPr/>
              <p:nvPr/>
            </p:nvSpPr>
            <p:spPr>
              <a:xfrm rot="7380000">
                <a:off x="3603652" y="1830285"/>
                <a:ext cx="374411" cy="288000"/>
              </a:xfrm>
              <a:prstGeom prst="triangle">
                <a:avLst/>
              </a:prstGeom>
              <a:solidFill>
                <a:srgbClr val="0070C0"/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2" name="이등변 삼각형 311"/>
              <p:cNvSpPr/>
              <p:nvPr/>
            </p:nvSpPr>
            <p:spPr>
              <a:xfrm rot="18300000">
                <a:off x="1263544" y="4805269"/>
                <a:ext cx="374411" cy="288000"/>
              </a:xfrm>
              <a:prstGeom prst="triangle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3" name="직사각형 312"/>
              <p:cNvSpPr/>
              <p:nvPr/>
            </p:nvSpPr>
            <p:spPr>
              <a:xfrm rot="1388231">
                <a:off x="1816539" y="5081759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차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14" name="직사각형 313"/>
              <p:cNvSpPr/>
              <p:nvPr/>
            </p:nvSpPr>
            <p:spPr>
              <a:xfrm rot="302704">
                <a:off x="2274777" y="5183616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액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15" name="직사각형 314"/>
              <p:cNvSpPr/>
              <p:nvPr/>
            </p:nvSpPr>
            <p:spPr>
              <a:xfrm rot="21032977">
                <a:off x="2768493" y="5176146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지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16" name="직사각형 315"/>
              <p:cNvSpPr/>
              <p:nvPr/>
            </p:nvSpPr>
            <p:spPr>
              <a:xfrm rot="20228609">
                <a:off x="3182298" y="5056231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원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91" name="직사각형 90"/>
          <p:cNvSpPr/>
          <p:nvPr/>
        </p:nvSpPr>
        <p:spPr>
          <a:xfrm>
            <a:off x="4374938" y="4511836"/>
            <a:ext cx="3911838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2800" b="1" cap="none" spc="0" smtClean="0">
                <a:ln w="3175" cmpd="sng">
                  <a:noFill/>
                  <a:prstDash val="solid"/>
                </a:ln>
                <a:solidFill>
                  <a:srgbClr val="FFFFFF">
                    <a:alpha val="31000"/>
                  </a:srgbClr>
                </a:solidFill>
              </a:rPr>
              <a:t>FOOD HEALTH CARE</a:t>
            </a:r>
            <a:endParaRPr lang="en-US" altLang="ko-KR" sz="2800" b="1" cap="none" spc="0">
              <a:ln w="3175" cmpd="sng">
                <a:noFill/>
                <a:prstDash val="solid"/>
              </a:ln>
              <a:solidFill>
                <a:srgbClr val="FFFFFF">
                  <a:alpha val="31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52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미래세대 중에서도 먼저 임산부</a:t>
            </a:r>
            <a:r>
              <a:rPr lang="ko-KR" altLang="en-US" sz="1200" b="1" smtClean="0">
                <a:solidFill>
                  <a:schemeClr val="bg1"/>
                </a:solidFill>
                <a:latin typeface="맑은 고딕"/>
                <a:ea typeface="맑은 고딕"/>
              </a:rPr>
              <a:t>∙영유아부터 공공소비를 확대해 나가겠습니다</a:t>
            </a:r>
            <a:r>
              <a:rPr lang="en-US" altLang="ko-KR" sz="1200" b="1" smtClean="0">
                <a:solidFill>
                  <a:schemeClr val="bg1"/>
                </a:solidFill>
                <a:latin typeface="맑은 고딕"/>
                <a:ea typeface="맑은 고딕"/>
              </a:rPr>
              <a:t>.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친환경농산물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소비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어떻게 확대할까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205990" y="1913487"/>
            <a:ext cx="5147284" cy="4395833"/>
            <a:chOff x="420257" y="-131006"/>
            <a:chExt cx="5147284" cy="4395833"/>
          </a:xfrm>
        </p:grpSpPr>
        <p:pic>
          <p:nvPicPr>
            <p:cNvPr id="338" name="Picture 14" descr="D:\필용폴더\도식\Diagram\다양한메뉴의PNG도식\도식_01\화살3.png"/>
            <p:cNvPicPr>
              <a:picLocks noChangeArrowheads="1"/>
            </p:cNvPicPr>
            <p:nvPr/>
          </p:nvPicPr>
          <p:blipFill>
            <a:blip r:embed="rId3" cstate="print">
              <a:duotone>
                <a:srgbClr val="4BACC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 rot="7766506">
              <a:off x="3985963" y="3353802"/>
              <a:ext cx="1210917" cy="538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9" name="Picture 14" descr="D:\필용폴더\도식\Diagram\다양한메뉴의PNG도식\도식_01\화살3.png"/>
            <p:cNvPicPr>
              <a:picLocks noChangeArrowheads="1"/>
            </p:cNvPicPr>
            <p:nvPr/>
          </p:nvPicPr>
          <p:blipFill>
            <a:blip r:embed="rId3" cstate="print">
              <a:duotone>
                <a:srgbClr val="4BACC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 rot="3202524">
              <a:off x="4124957" y="657643"/>
              <a:ext cx="1210917" cy="538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0" name="Picture 14" descr="D:\필용폴더\도식\Diagram\다양한메뉴의PNG도식\도식_01\화살3.png"/>
            <p:cNvPicPr>
              <a:picLocks noChangeArrowheads="1"/>
            </p:cNvPicPr>
            <p:nvPr/>
          </p:nvPicPr>
          <p:blipFill>
            <a:blip r:embed="rId3" cstate="print">
              <a:duotone>
                <a:srgbClr val="4BACC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 rot="5769017">
              <a:off x="4276279" y="2053000"/>
              <a:ext cx="1773995" cy="808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2" name="Picture 14" descr="D:\필용폴더\도식\Diagram\다양한메뉴의PNG도식\도식_01\화살3.png"/>
            <p:cNvPicPr>
              <a:picLocks noChangeArrowheads="1"/>
            </p:cNvPicPr>
            <p:nvPr/>
          </p:nvPicPr>
          <p:blipFill>
            <a:blip r:embed="rId3" cstate="print">
              <a:duotone>
                <a:srgbClr val="4BACC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 rot="16200000">
              <a:off x="-317334" y="1769710"/>
              <a:ext cx="2317624" cy="842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3" name="Picture 14" descr="D:\필용폴더\도식\Diagram\다양한메뉴의PNG도식\도식_01\화살3.png"/>
            <p:cNvPicPr>
              <a:picLocks noChangeArrowheads="1"/>
            </p:cNvPicPr>
            <p:nvPr/>
          </p:nvPicPr>
          <p:blipFill>
            <a:blip r:embed="rId3" cstate="print">
              <a:duotone>
                <a:srgbClr val="4BACC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0432255">
              <a:off x="1640648" y="-111976"/>
              <a:ext cx="1210917" cy="538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4" name="Picture 14" descr="D:\필용폴더\도식\Diagram\다양한메뉴의PNG도식\도식_01\화살3.png"/>
            <p:cNvPicPr>
              <a:picLocks noChangeArrowheads="1"/>
            </p:cNvPicPr>
            <p:nvPr/>
          </p:nvPicPr>
          <p:blipFill>
            <a:blip r:embed="rId3" cstate="print">
              <a:duotone>
                <a:srgbClr val="4BACC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 rot="1087942">
              <a:off x="3030260" y="-131006"/>
              <a:ext cx="1210917" cy="538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48" name="그룹 237"/>
            <p:cNvGrpSpPr/>
            <p:nvPr/>
          </p:nvGrpSpPr>
          <p:grpSpPr>
            <a:xfrm>
              <a:off x="902660" y="143732"/>
              <a:ext cx="4103935" cy="4121095"/>
              <a:chOff x="571472" y="1402859"/>
              <a:chExt cx="4103935" cy="4121095"/>
            </a:xfrm>
          </p:grpSpPr>
          <p:sp>
            <p:nvSpPr>
              <p:cNvPr id="349" name="막힌 원호 348"/>
              <p:cNvSpPr>
                <a:spLocks/>
              </p:cNvSpPr>
              <p:nvPr/>
            </p:nvSpPr>
            <p:spPr>
              <a:xfrm rot="5204702">
                <a:off x="591350" y="1455954"/>
                <a:ext cx="4068000" cy="4068000"/>
              </a:xfrm>
              <a:prstGeom prst="blockArc">
                <a:avLst>
                  <a:gd name="adj1" fmla="val 8796813"/>
                  <a:gd name="adj2" fmla="val 13000002"/>
                  <a:gd name="adj3" fmla="val 6289"/>
                </a:avLst>
              </a:prstGeom>
              <a:solidFill>
                <a:srgbClr val="0070C0">
                  <a:alpha val="97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grpSp>
            <p:nvGrpSpPr>
              <p:cNvPr id="350" name="그룹 239"/>
              <p:cNvGrpSpPr/>
              <p:nvPr/>
            </p:nvGrpSpPr>
            <p:grpSpPr>
              <a:xfrm>
                <a:off x="571472" y="1402859"/>
                <a:ext cx="4103935" cy="4097012"/>
                <a:chOff x="571472" y="1402859"/>
                <a:chExt cx="4103935" cy="4097012"/>
              </a:xfrm>
            </p:grpSpPr>
            <p:sp>
              <p:nvSpPr>
                <p:cNvPr id="351" name="막힌 원호 350"/>
                <p:cNvSpPr>
                  <a:spLocks/>
                </p:cNvSpPr>
                <p:nvPr/>
              </p:nvSpPr>
              <p:spPr>
                <a:xfrm rot="16028252">
                  <a:off x="582529" y="1402859"/>
                  <a:ext cx="4068000" cy="4068000"/>
                </a:xfrm>
                <a:prstGeom prst="blockArc">
                  <a:avLst>
                    <a:gd name="adj1" fmla="val 8796813"/>
                    <a:gd name="adj2" fmla="val 13000002"/>
                    <a:gd name="adj3" fmla="val 6289"/>
                  </a:avLst>
                </a:prstGeom>
                <a:solidFill>
                  <a:srgbClr val="FFC000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352" name="막힌 원호 351"/>
                <p:cNvSpPr>
                  <a:spLocks/>
                </p:cNvSpPr>
                <p:nvPr/>
              </p:nvSpPr>
              <p:spPr>
                <a:xfrm rot="11580000">
                  <a:off x="571472" y="1428736"/>
                  <a:ext cx="4068000" cy="4068000"/>
                </a:xfrm>
                <a:prstGeom prst="blockArc">
                  <a:avLst>
                    <a:gd name="adj1" fmla="val 6759554"/>
                    <a:gd name="adj2" fmla="val 13147346"/>
                    <a:gd name="adj3" fmla="val 6362"/>
                  </a:avLst>
                </a:prstGeom>
                <a:solidFill>
                  <a:srgbClr val="11BBAF">
                    <a:alpha val="97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grpSp>
              <p:nvGrpSpPr>
                <p:cNvPr id="353" name="그룹 132"/>
                <p:cNvGrpSpPr/>
                <p:nvPr/>
              </p:nvGrpSpPr>
              <p:grpSpPr>
                <a:xfrm>
                  <a:off x="929009" y="1760557"/>
                  <a:ext cx="3400547" cy="3403547"/>
                  <a:chOff x="891070" y="2280116"/>
                  <a:chExt cx="3400547" cy="3403547"/>
                </a:xfrm>
              </p:grpSpPr>
              <p:grpSp>
                <p:nvGrpSpPr>
                  <p:cNvPr id="376" name="그룹 105"/>
                  <p:cNvGrpSpPr/>
                  <p:nvPr/>
                </p:nvGrpSpPr>
                <p:grpSpPr>
                  <a:xfrm rot="1020000">
                    <a:off x="891070" y="2280116"/>
                    <a:ext cx="3400547" cy="3403547"/>
                    <a:chOff x="4625768" y="2059321"/>
                    <a:chExt cx="3400547" cy="3403547"/>
                  </a:xfrm>
                </p:grpSpPr>
                <p:sp>
                  <p:nvSpPr>
                    <p:cNvPr id="399" name="막힌 원호 398"/>
                    <p:cNvSpPr>
                      <a:spLocks noChangeAspect="1"/>
                    </p:cNvSpPr>
                    <p:nvPr/>
                  </p:nvSpPr>
                  <p:spPr>
                    <a:xfrm>
                      <a:off x="4625768" y="2110206"/>
                      <a:ext cx="3240000" cy="3240000"/>
                    </a:xfrm>
                    <a:prstGeom prst="blockArc">
                      <a:avLst>
                        <a:gd name="adj1" fmla="val 10800000"/>
                        <a:gd name="adj2" fmla="val 12929090"/>
                        <a:gd name="adj3" fmla="val 30994"/>
                      </a:avLst>
                    </a:prstGeom>
                    <a:solidFill>
                      <a:srgbClr val="92D05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</p:txBody>
                </p:sp>
                <p:sp>
                  <p:nvSpPr>
                    <p:cNvPr id="400" name="막힌 원호 399"/>
                    <p:cNvSpPr>
                      <a:spLocks noChangeAspect="1"/>
                    </p:cNvSpPr>
                    <p:nvPr/>
                  </p:nvSpPr>
                  <p:spPr>
                    <a:xfrm rot="2160000">
                      <a:off x="4652962" y="2081202"/>
                      <a:ext cx="3240000" cy="3240000"/>
                    </a:xfrm>
                    <a:prstGeom prst="blockArc">
                      <a:avLst>
                        <a:gd name="adj1" fmla="val 10800000"/>
                        <a:gd name="adj2" fmla="val 12963486"/>
                        <a:gd name="adj3" fmla="val 30857"/>
                      </a:avLst>
                    </a:prstGeom>
                    <a:solidFill>
                      <a:srgbClr val="5B9BD5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</p:txBody>
                </p:sp>
                <p:sp>
                  <p:nvSpPr>
                    <p:cNvPr id="401" name="막힌 원호 400"/>
                    <p:cNvSpPr>
                      <a:spLocks noChangeAspect="1"/>
                    </p:cNvSpPr>
                    <p:nvPr/>
                  </p:nvSpPr>
                  <p:spPr>
                    <a:xfrm rot="4320000">
                      <a:off x="4696106" y="2059321"/>
                      <a:ext cx="3240000" cy="3240000"/>
                    </a:xfrm>
                    <a:prstGeom prst="blockArc">
                      <a:avLst>
                        <a:gd name="adj1" fmla="val 10800000"/>
                        <a:gd name="adj2" fmla="val 12963486"/>
                        <a:gd name="adj3" fmla="val 30857"/>
                      </a:avLst>
                    </a:prstGeom>
                    <a:solidFill>
                      <a:srgbClr val="5B9BD5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</p:txBody>
                </p:sp>
                <p:sp>
                  <p:nvSpPr>
                    <p:cNvPr id="402" name="막힌 원호 401"/>
                    <p:cNvSpPr>
                      <a:spLocks noChangeAspect="1"/>
                    </p:cNvSpPr>
                    <p:nvPr/>
                  </p:nvSpPr>
                  <p:spPr>
                    <a:xfrm rot="6480000">
                      <a:off x="4745472" y="2071990"/>
                      <a:ext cx="3240000" cy="3240000"/>
                    </a:xfrm>
                    <a:prstGeom prst="blockArc">
                      <a:avLst>
                        <a:gd name="adj1" fmla="val 10800000"/>
                        <a:gd name="adj2" fmla="val 12963486"/>
                        <a:gd name="adj3" fmla="val 30857"/>
                      </a:avLst>
                    </a:prstGeom>
                    <a:solidFill>
                      <a:srgbClr val="11BBA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</p:txBody>
                </p:sp>
                <p:sp>
                  <p:nvSpPr>
                    <p:cNvPr id="403" name="막힌 원호 402"/>
                    <p:cNvSpPr>
                      <a:spLocks noChangeAspect="1"/>
                    </p:cNvSpPr>
                    <p:nvPr/>
                  </p:nvSpPr>
                  <p:spPr>
                    <a:xfrm rot="8640000">
                      <a:off x="4779244" y="2110328"/>
                      <a:ext cx="3240000" cy="3240000"/>
                    </a:xfrm>
                    <a:prstGeom prst="blockArc">
                      <a:avLst>
                        <a:gd name="adj1" fmla="val 10800000"/>
                        <a:gd name="adj2" fmla="val 12963486"/>
                        <a:gd name="adj3" fmla="val 30857"/>
                      </a:avLst>
                    </a:prstGeom>
                    <a:solidFill>
                      <a:srgbClr val="11BBA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</p:txBody>
                </p:sp>
                <p:sp>
                  <p:nvSpPr>
                    <p:cNvPr id="404" name="막힌 원호 403"/>
                    <p:cNvSpPr>
                      <a:spLocks noChangeAspect="1"/>
                    </p:cNvSpPr>
                    <p:nvPr/>
                  </p:nvSpPr>
                  <p:spPr>
                    <a:xfrm rot="10800000">
                      <a:off x="4786315" y="2158356"/>
                      <a:ext cx="3240000" cy="3240000"/>
                    </a:xfrm>
                    <a:prstGeom prst="blockArc">
                      <a:avLst>
                        <a:gd name="adj1" fmla="val 10800000"/>
                        <a:gd name="adj2" fmla="val 12963486"/>
                        <a:gd name="adj3" fmla="val 30857"/>
                      </a:avLst>
                    </a:prstGeom>
                    <a:solidFill>
                      <a:srgbClr val="11BBA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</p:txBody>
                </p:sp>
                <p:sp>
                  <p:nvSpPr>
                    <p:cNvPr id="405" name="막힌 원호 404"/>
                    <p:cNvSpPr>
                      <a:spLocks noChangeAspect="1"/>
                    </p:cNvSpPr>
                    <p:nvPr/>
                  </p:nvSpPr>
                  <p:spPr>
                    <a:xfrm rot="12960000">
                      <a:off x="4755712" y="2199192"/>
                      <a:ext cx="3240000" cy="3240000"/>
                    </a:xfrm>
                    <a:prstGeom prst="blockArc">
                      <a:avLst>
                        <a:gd name="adj1" fmla="val 10800000"/>
                        <a:gd name="adj2" fmla="val 12963486"/>
                        <a:gd name="adj3" fmla="val 30857"/>
                      </a:avLst>
                    </a:prstGeom>
                    <a:solidFill>
                      <a:srgbClr val="FFC000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</p:txBody>
                </p:sp>
                <p:sp>
                  <p:nvSpPr>
                    <p:cNvPr id="406" name="막힌 원호 405"/>
                    <p:cNvSpPr>
                      <a:spLocks noChangeAspect="1"/>
                    </p:cNvSpPr>
                    <p:nvPr/>
                  </p:nvSpPr>
                  <p:spPr>
                    <a:xfrm rot="15120000">
                      <a:off x="4704710" y="2222868"/>
                      <a:ext cx="3240000" cy="3240000"/>
                    </a:xfrm>
                    <a:prstGeom prst="blockArc">
                      <a:avLst>
                        <a:gd name="adj1" fmla="val 10800000"/>
                        <a:gd name="adj2" fmla="val 12963486"/>
                        <a:gd name="adj3" fmla="val 30857"/>
                      </a:avLst>
                    </a:prstGeom>
                    <a:solidFill>
                      <a:srgbClr val="FFC000">
                        <a:lumMod val="75000"/>
                      </a:srgbClr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</p:txBody>
                </p:sp>
                <p:sp>
                  <p:nvSpPr>
                    <p:cNvPr id="407" name="막힌 원호 406"/>
                    <p:cNvSpPr>
                      <a:spLocks noChangeAspect="1"/>
                    </p:cNvSpPr>
                    <p:nvPr/>
                  </p:nvSpPr>
                  <p:spPr>
                    <a:xfrm rot="17280000">
                      <a:off x="4654638" y="2214670"/>
                      <a:ext cx="3240000" cy="3240000"/>
                    </a:xfrm>
                    <a:prstGeom prst="blockArc">
                      <a:avLst>
                        <a:gd name="adj1" fmla="val 10800000"/>
                        <a:gd name="adj2" fmla="val 12963486"/>
                        <a:gd name="adj3" fmla="val 30857"/>
                      </a:avLst>
                    </a:prstGeom>
                    <a:solidFill>
                      <a:srgbClr val="92D05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</p:txBody>
                </p:sp>
                <p:sp>
                  <p:nvSpPr>
                    <p:cNvPr id="408" name="막힌 원호 407"/>
                    <p:cNvSpPr>
                      <a:spLocks noChangeAspect="1"/>
                    </p:cNvSpPr>
                    <p:nvPr/>
                  </p:nvSpPr>
                  <p:spPr>
                    <a:xfrm rot="19440000">
                      <a:off x="4625890" y="2166526"/>
                      <a:ext cx="3240000" cy="3240000"/>
                    </a:xfrm>
                    <a:prstGeom prst="blockArc">
                      <a:avLst>
                        <a:gd name="adj1" fmla="val 10800000"/>
                        <a:gd name="adj2" fmla="val 12963486"/>
                        <a:gd name="adj3" fmla="val 30857"/>
                      </a:avLst>
                    </a:prstGeom>
                    <a:solidFill>
                      <a:srgbClr val="92D05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맑은 고딕"/>
                        <a:ea typeface="맑은 고딕"/>
                        <a:cs typeface="+mn-cs"/>
                      </a:endParaRPr>
                    </a:p>
                  </p:txBody>
                </p:sp>
              </p:grpSp>
              <p:pic>
                <p:nvPicPr>
                  <p:cNvPr id="377" name="Picture 2" descr="C:\Users\mafra\Desktop\1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3607890" y="4063289"/>
                    <a:ext cx="321167" cy="788019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78" name="Picture 3" descr="C:\Users\mafra\Desktop\2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965598" y="5076423"/>
                    <a:ext cx="177641" cy="430817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79" name="Picture 4" descr="C:\Users\mafra\Desktop\3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2143107" y="5062676"/>
                    <a:ext cx="317232" cy="42345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0" name="Picture 5" descr="C:\Users\mafra\Desktop\4.pn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1509847" y="4649983"/>
                    <a:ext cx="152757" cy="42209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1" name="Picture 6" descr="C:\Users\mafra\Desktop\5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1167392" y="3789309"/>
                    <a:ext cx="193330" cy="528697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2" name="Picture 7" descr="C:\Users\mafra\Desktop\6.png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1369495" y="3000372"/>
                    <a:ext cx="235325" cy="50006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3" name="Picture 8" descr="C:\Users\mafra\Desktop\7.pn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2052126" y="2506843"/>
                    <a:ext cx="215254" cy="636405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4" name="Picture 9" descr="C:\Users\mafra\Desktop\8.pn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2734472" y="2428868"/>
                    <a:ext cx="408768" cy="639695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5" name="Picture 10" descr="C:\Users\mafra\Desktop\9.pn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3415798" y="2792408"/>
                    <a:ext cx="399090" cy="582551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6" name="Picture 11" descr="C:\Users\mafra\Desktop\10.pn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3669024" y="3643314"/>
                    <a:ext cx="236614" cy="551665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387" name="Picture 6" descr="C:\Users\Junho Hong\Google 드라이브\4. WAREHOUSE\3. ILLUSTRATE &amp; INFOGRAPHIC\09.jpg"/>
                  <p:cNvPicPr>
                    <a:picLocks noChangeArrowheads="1"/>
                  </p:cNvPicPr>
                  <p:nvPr/>
                </p:nvPicPr>
                <p:blipFill rotWithShape="1">
                  <a:blip r:embed="rId2" cstate="print">
                    <a:clrChange>
                      <a:clrFrom>
                        <a:srgbClr val="F6F6F6"/>
                      </a:clrFrom>
                      <a:clrTo>
                        <a:srgbClr val="F6F6F6">
                          <a:alpha val="0"/>
                        </a:srgbClr>
                      </a:clrTo>
                    </a:clrChange>
                    <a:duotone>
                      <a:srgbClr val="FFC000">
                        <a:shade val="45000"/>
                        <a:satMod val="135000"/>
                      </a:srgbClr>
                      <a:prstClr val="white"/>
                    </a:duotone>
                    <a:lum bright="100000"/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b="12361"/>
                  <a:stretch/>
                </p:blipFill>
                <p:spPr bwMode="auto">
                  <a:xfrm>
                    <a:off x="1751134" y="3165025"/>
                    <a:ext cx="1692000" cy="143998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88" name="모서리가 둥근 직사각형 387"/>
                  <p:cNvSpPr/>
                  <p:nvPr/>
                </p:nvSpPr>
                <p:spPr bwMode="auto">
                  <a:xfrm rot="1020000">
                    <a:off x="3692344" y="4152575"/>
                    <a:ext cx="588124" cy="214314"/>
                  </a:xfrm>
                  <a:prstGeom prst="roundRect">
                    <a:avLst>
                      <a:gd name="adj" fmla="val 3178"/>
                    </a:avLst>
                  </a:prstGeom>
                  <a:solidFill>
                    <a:srgbClr val="336600">
                      <a:alpha val="0"/>
                    </a:srgbClr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wrap="none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맑은 고딕" pitchFamily="50" charset="-127"/>
                        <a:ea typeface="맑은 고딕" pitchFamily="50" charset="-127"/>
                      </a:rPr>
                      <a:t>임신부</a:t>
                    </a:r>
                    <a:endParaRPr kumimoji="0" lang="en-US" altLang="ko-KR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389" name="직사각형 388"/>
                  <p:cNvSpPr/>
                  <p:nvPr/>
                </p:nvSpPr>
                <p:spPr>
                  <a:xfrm>
                    <a:off x="1916940" y="3810311"/>
                    <a:ext cx="1304570" cy="33855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2200" b="1" i="0" u="none" strike="noStrike" kern="0" cap="none" spc="0" normalizeH="0" baseline="0" noProof="0" smtClean="0">
                        <a:ln w="3175" cmpd="sng">
                          <a:solidFill>
                            <a:sysClr val="windowText" lastClr="000000">
                              <a:alpha val="60000"/>
                            </a:sysClr>
                          </a:solidFill>
                          <a:prstDash val="solid"/>
                        </a:ln>
                        <a:solidFill>
                          <a:srgbClr val="11BBA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uLnTx/>
                        <a:uFillTx/>
                      </a:rPr>
                      <a:t>미</a:t>
                    </a:r>
                    <a:r>
                      <a:rPr kumimoji="0" lang="ko-KR" altLang="en-US" sz="2200" b="1" i="0" u="none" strike="noStrike" kern="0" cap="none" spc="0" normalizeH="0" baseline="0" noProof="0" smtClean="0">
                        <a:ln w="3175" cmpd="sng">
                          <a:solidFill>
                            <a:sysClr val="windowText" lastClr="000000">
                              <a:alpha val="60000"/>
                            </a:sysClr>
                          </a:solidFill>
                          <a:prstDash val="solid"/>
                        </a:ln>
                        <a:solidFill>
                          <a:srgbClr val="FFC000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uLnTx/>
                        <a:uFillTx/>
                      </a:rPr>
                      <a:t>래</a:t>
                    </a:r>
                    <a:r>
                      <a:rPr kumimoji="0" lang="ko-KR" altLang="en-US" sz="2200" b="1" i="0" u="none" strike="noStrike" kern="0" cap="none" spc="0" normalizeH="0" baseline="0" noProof="0" smtClean="0">
                        <a:ln w="3175" cmpd="sng">
                          <a:solidFill>
                            <a:sysClr val="windowText" lastClr="000000">
                              <a:alpha val="60000"/>
                            </a:sysClr>
                          </a:solidFill>
                          <a:prstDash val="solid"/>
                        </a:ln>
                        <a:solidFill>
                          <a:srgbClr val="92D050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uLnTx/>
                        <a:uFillTx/>
                      </a:rPr>
                      <a:t>세</a:t>
                    </a:r>
                    <a:r>
                      <a:rPr kumimoji="0" lang="ko-KR" altLang="en-US" sz="2200" b="1" i="0" u="none" strike="noStrike" kern="0" cap="none" spc="0" normalizeH="0" baseline="0" noProof="0" smtClean="0">
                        <a:ln w="3175" cmpd="sng">
                          <a:solidFill>
                            <a:sysClr val="windowText" lastClr="000000">
                              <a:alpha val="60000"/>
                            </a:sysClr>
                          </a:solidFill>
                          <a:prstDash val="solid"/>
                        </a:ln>
                        <a:solidFill>
                          <a:srgbClr val="5B9BD5">
                            <a:lumMod val="75000"/>
                          </a:srgbClr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uLnTx/>
                        <a:uFillTx/>
                      </a:rPr>
                      <a:t>대</a:t>
                    </a:r>
                    <a:endParaRPr kumimoji="0" lang="en-US" altLang="ko-KR" sz="2200" b="1" i="0" u="none" strike="noStrike" kern="0" cap="none" spc="0" normalizeH="0" baseline="0" noProof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5B9BD5">
                          <a:lumMod val="75000"/>
                        </a:srgbClr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endParaRPr>
                  </a:p>
                </p:txBody>
              </p:sp>
              <p:sp>
                <p:nvSpPr>
                  <p:cNvPr id="390" name="모서리가 둥근 직사각형 389"/>
                  <p:cNvSpPr/>
                  <p:nvPr/>
                </p:nvSpPr>
                <p:spPr bwMode="auto">
                  <a:xfrm rot="3180000">
                    <a:off x="3040619" y="4758993"/>
                    <a:ext cx="785818" cy="214314"/>
                  </a:xfrm>
                  <a:prstGeom prst="roundRect">
                    <a:avLst>
                      <a:gd name="adj" fmla="val 3178"/>
                    </a:avLst>
                  </a:prstGeom>
                  <a:solidFill>
                    <a:srgbClr val="336600">
                      <a:alpha val="0"/>
                    </a:srgbClr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wrap="none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맑은 고딕"/>
                        <a:ea typeface="맑은 고딕"/>
                      </a:rPr>
                      <a:t>산모∙</a:t>
                    </a:r>
                    <a:r>
                      <a:rPr kumimoji="0" lang="ko-KR" altLang="en-US" sz="1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맑은 고딕" pitchFamily="50" charset="-127"/>
                        <a:ea typeface="맑은 고딕" pitchFamily="50" charset="-127"/>
                      </a:rPr>
                      <a:t>영유아</a:t>
                    </a:r>
                    <a:endParaRPr kumimoji="0" lang="en-US" altLang="ko-KR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391" name="모서리가 둥근 직사각형 390"/>
                  <p:cNvSpPr/>
                  <p:nvPr/>
                </p:nvSpPr>
                <p:spPr bwMode="auto">
                  <a:xfrm rot="20460000">
                    <a:off x="3425007" y="3316384"/>
                    <a:ext cx="727675" cy="214314"/>
                  </a:xfrm>
                  <a:prstGeom prst="roundRect">
                    <a:avLst>
                      <a:gd name="adj" fmla="val 3178"/>
                    </a:avLst>
                  </a:prstGeom>
                  <a:solidFill>
                    <a:srgbClr val="336600">
                      <a:alpha val="0"/>
                    </a:srgbClr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wrap="none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맑은 고딕" pitchFamily="50" charset="-127"/>
                        <a:ea typeface="맑은 고딕" pitchFamily="50" charset="-127"/>
                      </a:rPr>
                      <a:t>예비부모</a:t>
                    </a:r>
                    <a:endParaRPr kumimoji="0" lang="en-US" altLang="ko-KR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392" name="모서리가 둥근 직사각형 391"/>
                  <p:cNvSpPr/>
                  <p:nvPr/>
                </p:nvSpPr>
                <p:spPr bwMode="auto">
                  <a:xfrm rot="18360000">
                    <a:off x="2979031" y="2657646"/>
                    <a:ext cx="587556" cy="214314"/>
                  </a:xfrm>
                  <a:prstGeom prst="roundRect">
                    <a:avLst>
                      <a:gd name="adj" fmla="val 3178"/>
                    </a:avLst>
                  </a:prstGeom>
                  <a:solidFill>
                    <a:srgbClr val="336600">
                      <a:alpha val="0"/>
                    </a:srgbClr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wrap="none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맑은 고딕" pitchFamily="50" charset="-127"/>
                        <a:ea typeface="맑은 고딕" pitchFamily="50" charset="-127"/>
                      </a:rPr>
                      <a:t>군 장병</a:t>
                    </a:r>
                    <a:endParaRPr kumimoji="0" lang="en-US" altLang="ko-KR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393" name="모서리가 둥근 직사각형 392"/>
                  <p:cNvSpPr/>
                  <p:nvPr/>
                </p:nvSpPr>
                <p:spPr bwMode="auto">
                  <a:xfrm rot="5400000">
                    <a:off x="2132701" y="2485313"/>
                    <a:ext cx="587556" cy="214314"/>
                  </a:xfrm>
                  <a:prstGeom prst="roundRect">
                    <a:avLst>
                      <a:gd name="adj" fmla="val 3178"/>
                    </a:avLst>
                  </a:prstGeom>
                  <a:solidFill>
                    <a:srgbClr val="336600">
                      <a:alpha val="0"/>
                    </a:srgbClr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wrap="none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맑은 고딕" pitchFamily="50" charset="-127"/>
                        <a:ea typeface="맑은 고딕" pitchFamily="50" charset="-127"/>
                      </a:rPr>
                      <a:t>대학생</a:t>
                    </a:r>
                    <a:endParaRPr kumimoji="0" lang="en-US" altLang="ko-KR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394" name="모서리가 둥근 직사각형 393"/>
                  <p:cNvSpPr/>
                  <p:nvPr/>
                </p:nvSpPr>
                <p:spPr bwMode="auto">
                  <a:xfrm rot="3060000">
                    <a:off x="1393846" y="2910210"/>
                    <a:ext cx="587556" cy="214314"/>
                  </a:xfrm>
                  <a:prstGeom prst="roundRect">
                    <a:avLst>
                      <a:gd name="adj" fmla="val 3178"/>
                    </a:avLst>
                  </a:prstGeom>
                  <a:solidFill>
                    <a:srgbClr val="336600">
                      <a:alpha val="0"/>
                    </a:srgbClr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wrap="none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맑은 고딕" pitchFamily="50" charset="-127"/>
                        <a:ea typeface="맑은 고딕" pitchFamily="50" charset="-127"/>
                      </a:rPr>
                      <a:t>고등학생</a:t>
                    </a:r>
                    <a:endParaRPr kumimoji="0" lang="en-US" altLang="ko-KR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395" name="모서리가 둥근 직사각형 394"/>
                  <p:cNvSpPr/>
                  <p:nvPr/>
                </p:nvSpPr>
                <p:spPr bwMode="auto">
                  <a:xfrm rot="22560000">
                    <a:off x="907807" y="3585523"/>
                    <a:ext cx="587556" cy="214314"/>
                  </a:xfrm>
                  <a:prstGeom prst="roundRect">
                    <a:avLst>
                      <a:gd name="adj" fmla="val 3178"/>
                    </a:avLst>
                  </a:prstGeom>
                  <a:solidFill>
                    <a:srgbClr val="336600">
                      <a:alpha val="0"/>
                    </a:srgbClr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wrap="none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맑은 고딕" pitchFamily="50" charset="-127"/>
                        <a:ea typeface="맑은 고딕" pitchFamily="50" charset="-127"/>
                      </a:rPr>
                      <a:t>중학생</a:t>
                    </a:r>
                    <a:endParaRPr kumimoji="0" lang="en-US" altLang="ko-KR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396" name="모서리가 둥근 직사각형 395"/>
                  <p:cNvSpPr/>
                  <p:nvPr/>
                </p:nvSpPr>
                <p:spPr bwMode="auto">
                  <a:xfrm rot="20460000">
                    <a:off x="1076292" y="4448491"/>
                    <a:ext cx="587556" cy="214314"/>
                  </a:xfrm>
                  <a:prstGeom prst="roundRect">
                    <a:avLst>
                      <a:gd name="adj" fmla="val 3178"/>
                    </a:avLst>
                  </a:prstGeom>
                  <a:solidFill>
                    <a:srgbClr val="336600">
                      <a:alpha val="0"/>
                    </a:srgbClr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wrap="none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맑은 고딕" pitchFamily="50" charset="-127"/>
                        <a:ea typeface="맑은 고딕" pitchFamily="50" charset="-127"/>
                      </a:rPr>
                      <a:t>초등학생</a:t>
                    </a:r>
                    <a:endParaRPr kumimoji="0" lang="en-US" altLang="ko-KR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397" name="모서리가 둥근 직사각형 396"/>
                  <p:cNvSpPr/>
                  <p:nvPr/>
                </p:nvSpPr>
                <p:spPr bwMode="auto">
                  <a:xfrm rot="18300000">
                    <a:off x="1624765" y="5072704"/>
                    <a:ext cx="586771" cy="214314"/>
                  </a:xfrm>
                  <a:prstGeom prst="roundRect">
                    <a:avLst>
                      <a:gd name="adj" fmla="val 3178"/>
                    </a:avLst>
                  </a:prstGeom>
                  <a:solidFill>
                    <a:srgbClr val="336600">
                      <a:alpha val="0"/>
                    </a:srgbClr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wrap="none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맑은 고딕" pitchFamily="50" charset="-127"/>
                        <a:ea typeface="맑은 고딕" pitchFamily="50" charset="-127"/>
                      </a:rPr>
                      <a:t>유치원</a:t>
                    </a:r>
                    <a:endParaRPr kumimoji="0" lang="en-US" altLang="ko-KR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398" name="모서리가 둥근 직사각형 397"/>
                  <p:cNvSpPr/>
                  <p:nvPr/>
                </p:nvSpPr>
                <p:spPr bwMode="auto">
                  <a:xfrm rot="16200000">
                    <a:off x="2393091" y="5179148"/>
                    <a:ext cx="714480" cy="214314"/>
                  </a:xfrm>
                  <a:prstGeom prst="roundRect">
                    <a:avLst>
                      <a:gd name="adj" fmla="val 3178"/>
                    </a:avLst>
                  </a:prstGeom>
                  <a:solidFill>
                    <a:srgbClr val="336600">
                      <a:alpha val="0"/>
                    </a:srgbClr>
                  </a:solidFill>
                  <a:ln w="25400">
                    <a:noFill/>
                    <a:round/>
                    <a:headEnd/>
                    <a:tailEnd/>
                  </a:ln>
                </p:spPr>
                <p:txBody>
                  <a:bodyPr wrap="none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맑은 고딕" pitchFamily="50" charset="-127"/>
                        <a:ea typeface="맑은 고딕" pitchFamily="50" charset="-127"/>
                      </a:rPr>
                      <a:t>어린이집</a:t>
                    </a:r>
                    <a:endParaRPr kumimoji="0" lang="en-US" altLang="ko-KR" sz="12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  <p:sp>
              <p:nvSpPr>
                <p:cNvPr id="354" name="막힌 원호 353"/>
                <p:cNvSpPr>
                  <a:spLocks/>
                </p:cNvSpPr>
                <p:nvPr/>
              </p:nvSpPr>
              <p:spPr>
                <a:xfrm rot="900000">
                  <a:off x="607407" y="1431871"/>
                  <a:ext cx="4068000" cy="4068000"/>
                </a:xfrm>
                <a:prstGeom prst="blockArc">
                  <a:avLst>
                    <a:gd name="adj1" fmla="val 6676436"/>
                    <a:gd name="adj2" fmla="val 13000002"/>
                    <a:gd name="adj3" fmla="val 6289"/>
                  </a:avLst>
                </a:prstGeom>
                <a:solidFill>
                  <a:srgbClr val="92D050">
                    <a:alpha val="97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355" name="직사각형 354"/>
                <p:cNvSpPr/>
                <p:nvPr/>
              </p:nvSpPr>
              <p:spPr>
                <a:xfrm rot="2126090">
                  <a:off x="903554" y="2308309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학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56" name="직사각형 355"/>
                <p:cNvSpPr/>
                <p:nvPr/>
              </p:nvSpPr>
              <p:spPr>
                <a:xfrm rot="757660">
                  <a:off x="651508" y="2931540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교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57" name="직사각형 356"/>
                <p:cNvSpPr/>
                <p:nvPr/>
              </p:nvSpPr>
              <p:spPr>
                <a:xfrm rot="20944908">
                  <a:off x="635220" y="3705518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급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58" name="직사각형 357"/>
                <p:cNvSpPr/>
                <p:nvPr/>
              </p:nvSpPr>
              <p:spPr>
                <a:xfrm rot="19692271">
                  <a:off x="890714" y="4359874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식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59" name="직사각형 358"/>
                <p:cNvSpPr/>
                <p:nvPr/>
              </p:nvSpPr>
              <p:spPr>
                <a:xfrm rot="19685388">
                  <a:off x="3987703" y="2219000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꾸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60" name="직사각형 359"/>
                <p:cNvSpPr/>
                <p:nvPr/>
              </p:nvSpPr>
              <p:spPr>
                <a:xfrm rot="20294234">
                  <a:off x="4235473" y="2676774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러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61" name="직사각형 360"/>
                <p:cNvSpPr/>
                <p:nvPr/>
              </p:nvSpPr>
              <p:spPr>
                <a:xfrm>
                  <a:off x="4348311" y="3308204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미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62" name="직사각형 361"/>
                <p:cNvSpPr/>
                <p:nvPr/>
              </p:nvSpPr>
              <p:spPr>
                <a:xfrm rot="982978">
                  <a:off x="4251157" y="3929343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지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63" name="직사각형 362"/>
                <p:cNvSpPr/>
                <p:nvPr/>
              </p:nvSpPr>
              <p:spPr>
                <a:xfrm rot="2495595">
                  <a:off x="3975497" y="4475127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원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64" name="직사각형 363"/>
                <p:cNvSpPr/>
                <p:nvPr/>
              </p:nvSpPr>
              <p:spPr>
                <a:xfrm rot="20091250">
                  <a:off x="1777724" y="1585856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차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65" name="직사각형 364"/>
                <p:cNvSpPr/>
                <p:nvPr/>
              </p:nvSpPr>
              <p:spPr>
                <a:xfrm rot="21163176">
                  <a:off x="2189537" y="1466036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액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66" name="직사각형 365"/>
                <p:cNvSpPr/>
                <p:nvPr/>
              </p:nvSpPr>
              <p:spPr>
                <a:xfrm rot="534875">
                  <a:off x="2700469" y="1458416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지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67" name="직사각형 366"/>
                <p:cNvSpPr/>
                <p:nvPr/>
              </p:nvSpPr>
              <p:spPr>
                <a:xfrm rot="1311822">
                  <a:off x="3120258" y="1560925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원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68" name="이등변 삼각형 367"/>
                <p:cNvSpPr/>
                <p:nvPr/>
              </p:nvSpPr>
              <p:spPr>
                <a:xfrm rot="3054408">
                  <a:off x="1384292" y="1754900"/>
                  <a:ext cx="374411" cy="288000"/>
                </a:xfrm>
                <a:prstGeom prst="triangle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369" name="이등변 삼각형 368"/>
                <p:cNvSpPr/>
                <p:nvPr/>
              </p:nvSpPr>
              <p:spPr>
                <a:xfrm rot="13980000">
                  <a:off x="3486183" y="4894082"/>
                  <a:ext cx="374411" cy="288000"/>
                </a:xfrm>
                <a:prstGeom prst="triangle">
                  <a:avLst/>
                </a:prstGeom>
                <a:solidFill>
                  <a:srgbClr val="11BBA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370" name="이등변 삼각형 369"/>
                <p:cNvSpPr/>
                <p:nvPr/>
              </p:nvSpPr>
              <p:spPr>
                <a:xfrm rot="7380000">
                  <a:off x="3603652" y="1830285"/>
                  <a:ext cx="374411" cy="288000"/>
                </a:xfrm>
                <a:prstGeom prst="triangle">
                  <a:avLst/>
                </a:prstGeom>
                <a:solidFill>
                  <a:srgbClr val="0070C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371" name="이등변 삼각형 370"/>
                <p:cNvSpPr/>
                <p:nvPr/>
              </p:nvSpPr>
              <p:spPr>
                <a:xfrm rot="18300000">
                  <a:off x="1263544" y="4805269"/>
                  <a:ext cx="374411" cy="288000"/>
                </a:xfrm>
                <a:prstGeom prst="triangle">
                  <a:avLst/>
                </a:prstGeom>
                <a:solidFill>
                  <a:srgbClr val="FFC000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372" name="직사각형 371"/>
                <p:cNvSpPr/>
                <p:nvPr/>
              </p:nvSpPr>
              <p:spPr>
                <a:xfrm rot="1388231">
                  <a:off x="1816539" y="5081759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차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73" name="직사각형 372"/>
                <p:cNvSpPr/>
                <p:nvPr/>
              </p:nvSpPr>
              <p:spPr>
                <a:xfrm rot="302704">
                  <a:off x="2274777" y="5183616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액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74" name="직사각형 373"/>
                <p:cNvSpPr/>
                <p:nvPr/>
              </p:nvSpPr>
              <p:spPr>
                <a:xfrm rot="21032977">
                  <a:off x="2768493" y="5176146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지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75" name="직사각형 374"/>
                <p:cNvSpPr/>
                <p:nvPr/>
              </p:nvSpPr>
              <p:spPr>
                <a:xfrm rot="20228609">
                  <a:off x="3182298" y="5056231"/>
                  <a:ext cx="283169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600" b="1" i="0" u="none" strike="noStrike" kern="0" cap="none" spc="0" normalizeH="0" baseline="0" noProof="0" smtClean="0">
                      <a:ln w="3175" cmpd="sng">
                        <a:solidFill>
                          <a:sysClr val="windowText" lastClr="000000">
                            <a:alpha val="60000"/>
                          </a:sysClr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</a:rPr>
                    <a:t>원</a:t>
                  </a:r>
                  <a:endParaRPr kumimoji="0" lang="en-US" altLang="ko-KR" sz="1600" b="1" i="0" u="none" strike="noStrike" kern="0" cap="none" spc="0" normalizeH="0" baseline="0" noProof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endParaRPr>
                </a:p>
              </p:txBody>
            </p:sp>
          </p:grpSp>
        </p:grpSp>
      </p:grpSp>
      <p:sp>
        <p:nvSpPr>
          <p:cNvPr id="345" name="직사각형 344"/>
          <p:cNvSpPr/>
          <p:nvPr/>
        </p:nvSpPr>
        <p:spPr>
          <a:xfrm>
            <a:off x="688852" y="1396106"/>
            <a:ext cx="2965410" cy="7367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700" b="1" i="0" u="none" strike="noStrike" kern="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대학교 친환경농산물 급식</a:t>
            </a:r>
            <a:endParaRPr kumimoji="0" lang="en-US" altLang="ko-KR" sz="1700" b="1" i="0" u="none" strike="noStrike" kern="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ko-KR" altLang="en-US" sz="11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정부와 학교가 관행농산물과 친환경농산물의</a:t>
            </a:r>
            <a:endParaRPr kumimoji="0" lang="en-US" altLang="ko-KR" sz="1100" b="1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ko-KR" altLang="en-US" sz="11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차액을 분담 보조하여 친환경 급식 유도</a:t>
            </a:r>
            <a:endParaRPr kumimoji="0" lang="en-US" altLang="ko-KR" sz="1800" b="1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</a:endParaRPr>
          </a:p>
        </p:txBody>
      </p:sp>
      <p:sp>
        <p:nvSpPr>
          <p:cNvPr id="346" name="직사각형 345"/>
          <p:cNvSpPr/>
          <p:nvPr/>
        </p:nvSpPr>
        <p:spPr>
          <a:xfrm>
            <a:off x="3803159" y="1315720"/>
            <a:ext cx="3340838" cy="705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 </a:t>
            </a:r>
            <a:r>
              <a:rPr kumimoji="0" lang="ko-KR" altLang="en-US" sz="1700" b="1" i="0" u="none" strike="noStrike" kern="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군대 친환경 쌀 공급 확대</a:t>
            </a:r>
            <a:endParaRPr kumimoji="0" lang="en-US" altLang="ko-KR" sz="1700" b="1" i="0" u="none" strike="noStrike" kern="0" cap="none" spc="0" normalizeH="0" baseline="0" noProof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  </a:t>
            </a:r>
            <a:r>
              <a:rPr kumimoji="0" lang="en-US" altLang="ko-KR" sz="11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* (’18) 2,500</a:t>
            </a:r>
            <a:r>
              <a:rPr kumimoji="0" lang="ko-KR" altLang="en-US" sz="11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톤 → </a:t>
            </a:r>
            <a:r>
              <a:rPr kumimoji="0" lang="en-US" altLang="ko-KR" sz="11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(’19) 5,000 </a:t>
            </a:r>
            <a:r>
              <a:rPr kumimoji="0" lang="ko-KR" altLang="en-US" sz="11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→ </a:t>
            </a:r>
            <a:r>
              <a:rPr kumimoji="0" lang="en-US" altLang="ko-KR" sz="11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(’20) 40,000</a:t>
            </a:r>
            <a:endParaRPr kumimoji="0" lang="ko-KR" altLang="en-US" sz="11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47" name="직사각형 346"/>
          <p:cNvSpPr/>
          <p:nvPr/>
        </p:nvSpPr>
        <p:spPr>
          <a:xfrm>
            <a:off x="95256" y="3717032"/>
            <a:ext cx="1483152" cy="103348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700" b="1" i="0" u="none" strike="noStrike" kern="0" cap="none" spc="0" normalizeH="0" baseline="0" noProof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학교급식</a:t>
            </a:r>
            <a:r>
              <a:rPr kumimoji="0" lang="en-US" altLang="ko-KR" sz="1700" b="1" i="0" u="none" strike="noStrike" kern="0" cap="none" spc="0" normalizeH="0" baseline="0" noProof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, </a:t>
            </a: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700" b="1" i="0" u="none" strike="noStrike" kern="0" cap="none" spc="0" normalizeH="0" baseline="0" noProof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친환경농산물</a:t>
            </a:r>
            <a:endParaRPr kumimoji="0" lang="en-US" altLang="ko-KR" sz="1700" b="1" i="0" u="none" strike="noStrike" kern="0" cap="none" spc="0" normalizeH="0" baseline="0" noProof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700" b="1" i="0" u="none" strike="noStrike" kern="0" cap="none" spc="0" normalizeH="0" baseline="0" noProof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비중 확대</a:t>
            </a:r>
            <a:endParaRPr kumimoji="0" lang="en-US" altLang="ko-KR" sz="1700" b="1" i="0" u="none" strike="noStrike" kern="0" cap="none" spc="0" normalizeH="0" baseline="0" noProof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* 55%</a:t>
            </a:r>
            <a:r>
              <a:rPr kumimoji="0" lang="ko-KR" altLang="en-US" sz="105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→ </a:t>
            </a:r>
            <a:r>
              <a:rPr kumimoji="0" lang="en-US" altLang="ko-KR" sz="105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(</a:t>
            </a:r>
            <a:r>
              <a:rPr kumimoji="0" lang="ko-KR" altLang="en-US" sz="105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목표</a:t>
            </a:r>
            <a:r>
              <a:rPr kumimoji="0" lang="en-US" altLang="ko-KR" sz="105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) 100%</a:t>
            </a:r>
            <a:endParaRPr kumimoji="0" lang="en-US" altLang="ko-KR" sz="1400" b="1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6174541" y="3656617"/>
            <a:ext cx="2943813" cy="1540926"/>
            <a:chOff x="5728274" y="1182654"/>
            <a:chExt cx="2943813" cy="1540926"/>
          </a:xfrm>
        </p:grpSpPr>
        <p:sp>
          <p:nvSpPr>
            <p:cNvPr id="409" name="직사각형 408"/>
            <p:cNvSpPr/>
            <p:nvPr/>
          </p:nvSpPr>
          <p:spPr>
            <a:xfrm>
              <a:off x="5728274" y="1800758"/>
              <a:ext cx="2943813" cy="922822"/>
            </a:xfrm>
            <a:prstGeom prst="rect">
              <a:avLst/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lIns="36000" rIns="36000" rtlCol="0" anchor="ctr"/>
            <a:lstStyle/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 임산부∙영유아에게 </a:t>
              </a:r>
              <a:r>
                <a:rPr kumimoji="0" lang="ko-KR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건강한 환경에서 생산한 </a:t>
              </a:r>
              <a:endParaRPr kumimoji="0" lang="en-US" altLang="ko-KR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 </a:t>
              </a:r>
              <a:r>
                <a:rPr kumimoji="0" lang="ko-KR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친환경농산물을 꾸러미 형태로 공급</a:t>
              </a:r>
              <a:endParaRPr kumimoji="0" lang="en-US" altLang="ko-KR" sz="11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  ※ 4.5</a:t>
              </a:r>
              <a:r>
                <a:rPr kumimoji="0" lang="ko-KR" altLang="en-US" sz="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만명</a:t>
              </a:r>
              <a:r>
                <a:rPr kumimoji="0" lang="en-US" altLang="ko-K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X4</a:t>
              </a:r>
              <a:r>
                <a:rPr kumimoji="0" lang="ko-KR" alt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만원</a:t>
              </a:r>
              <a:r>
                <a:rPr kumimoji="0" lang="en-US" altLang="ko-K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X12</a:t>
              </a:r>
              <a:r>
                <a:rPr kumimoji="0" lang="ko-KR" altLang="en-US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개월</a:t>
              </a:r>
              <a:r>
                <a:rPr kumimoji="0" lang="en-US" altLang="ko-K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X40%</a:t>
              </a:r>
              <a:r>
                <a:rPr kumimoji="0" lang="en-US" altLang="ko-KR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(</a:t>
              </a:r>
              <a:r>
                <a:rPr kumimoji="0" lang="ko-KR" altLang="en-US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국비</a:t>
              </a:r>
              <a:r>
                <a:rPr kumimoji="0" lang="en-US" altLang="ko-KR" sz="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) </a:t>
              </a:r>
              <a:r>
                <a:rPr kumimoji="0" lang="en-US" altLang="ko-K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= </a:t>
              </a:r>
              <a:r>
                <a:rPr kumimoji="0" lang="en-US" altLang="ko-KR" sz="900" b="1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91</a:t>
              </a:r>
              <a:r>
                <a:rPr kumimoji="0" lang="ko-KR" altLang="en-US" sz="900" b="1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억원</a:t>
              </a:r>
              <a:r>
                <a:rPr kumimoji="0" lang="en-US" altLang="ko-KR" sz="900" b="1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(</a:t>
              </a:r>
              <a:r>
                <a:rPr kumimoji="0" lang="ko-KR" altLang="en-US" sz="900" b="1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총</a:t>
              </a:r>
              <a:r>
                <a:rPr kumimoji="0" lang="en-US" altLang="ko-KR" sz="900" b="1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220</a:t>
              </a:r>
              <a:r>
                <a:rPr kumimoji="0" lang="ko-KR" altLang="en-US" sz="900" b="1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억원</a:t>
              </a:r>
              <a:r>
                <a:rPr kumimoji="0" lang="en-US" altLang="ko-KR" sz="900" b="1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)</a:t>
              </a:r>
            </a:p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5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50" b="1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                         </a:t>
              </a:r>
              <a:r>
                <a:rPr kumimoji="0" lang="ko-KR" altLang="en-US" sz="1100" b="1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▶ 전국 확대 시 </a:t>
              </a:r>
              <a:r>
                <a:rPr kumimoji="0" lang="en-US" altLang="ko-KR" sz="1100" b="1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1,450</a:t>
              </a:r>
              <a:r>
                <a:rPr kumimoji="0" lang="ko-KR" altLang="en-US" sz="1100" b="1" i="0" u="none" strike="noStrike" kern="0" cap="none" spc="0" normalizeH="0" baseline="0" noProof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억원</a:t>
              </a:r>
              <a:endParaRPr kumimoji="0" lang="ko-KR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10" name="직사각형 409"/>
            <p:cNvSpPr/>
            <p:nvPr/>
          </p:nvSpPr>
          <p:spPr>
            <a:xfrm>
              <a:off x="5747988" y="1182654"/>
              <a:ext cx="2749025" cy="7058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맑은 고딕"/>
                  <a:ea typeface="맑은 고딕"/>
                </a:rPr>
                <a:t>임산부 친환경농산물</a:t>
              </a:r>
              <a:endParaRPr kumimoji="0" lang="en-US" altLang="ko-KR" sz="1800" b="1" i="0" u="none" strike="noStrike" kern="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</a:endParaRPr>
            </a:p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맑은 고딕"/>
                  <a:ea typeface="맑은 고딕"/>
                </a:rPr>
                <a:t>행복꾸러미 지원 시범사업</a:t>
              </a:r>
              <a:endParaRPr kumimoji="0" lang="en-US" altLang="ko-KR" sz="1800" b="1" i="0" u="none" strike="noStrike" kern="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직사각형 52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prstClr val="white"/>
                </a:solidFill>
              </a:rPr>
              <a:t>미래세대 중에서도 먼저 임산부∙영유아부터 공공소비를 확대해 나가겠습니다</a:t>
            </a:r>
            <a:r>
              <a:rPr lang="en-US" altLang="ko-KR" sz="1200" b="1" smtClean="0">
                <a:solidFill>
                  <a:prstClr val="white"/>
                </a:solidFill>
              </a:rPr>
              <a:t>.</a:t>
            </a:r>
            <a:endParaRPr lang="ko-KR" altLang="en-US" sz="1200" b="1" dirty="0">
              <a:solidFill>
                <a:prstClr val="white"/>
              </a:solidFill>
            </a:endParaRPr>
          </a:p>
        </p:txBody>
      </p:sp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유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기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농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구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편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prstClr val="white"/>
                </a:solidFill>
              </a:rPr>
              <a:t> 친환경농산물</a:t>
            </a:r>
            <a:r>
              <a:rPr lang="en-US" altLang="ko-KR" sz="2800" b="1" smtClean="0">
                <a:solidFill>
                  <a:prstClr val="white"/>
                </a:solidFill>
              </a:rPr>
              <a:t> </a:t>
            </a:r>
            <a:r>
              <a:rPr lang="ko-KR" altLang="en-US" sz="2800" b="1" smtClean="0">
                <a:solidFill>
                  <a:prstClr val="white"/>
                </a:solidFill>
              </a:rPr>
              <a:t>소비</a:t>
            </a:r>
            <a:r>
              <a:rPr lang="en-US" altLang="ko-KR" sz="2800" b="1" smtClean="0">
                <a:solidFill>
                  <a:prstClr val="white"/>
                </a:solidFill>
              </a:rPr>
              <a:t>, </a:t>
            </a:r>
            <a:r>
              <a:rPr lang="ko-KR" altLang="en-US" sz="2800" b="1" smtClean="0">
                <a:solidFill>
                  <a:prstClr val="white"/>
                </a:solidFill>
              </a:rPr>
              <a:t>어떻게 확대할까</a:t>
            </a:r>
            <a:endParaRPr lang="ko-KR" altLang="en-US" sz="2800" b="1" dirty="0">
              <a:solidFill>
                <a:prstClr val="white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38" y="2708920"/>
            <a:ext cx="885961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" name="Picture 7" descr="D:\비토피티\vito_작업\201102\새 폴더 (3)\223b0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7" name="그룹 286"/>
          <p:cNvGrpSpPr>
            <a:grpSpLocks noChangeAspect="1"/>
          </p:cNvGrpSpPr>
          <p:nvPr/>
        </p:nvGrpSpPr>
        <p:grpSpPr>
          <a:xfrm>
            <a:off x="373435" y="811033"/>
            <a:ext cx="2326357" cy="2329935"/>
            <a:chOff x="-214346" y="1777496"/>
            <a:chExt cx="5500694" cy="5509156"/>
          </a:xfrm>
        </p:grpSpPr>
        <p:pic>
          <p:nvPicPr>
            <p:cNvPr id="288" name="Picture 3" descr="C:\Users\mafra\Desktop\캡처dsdddd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904735">
              <a:off x="1438728" y="3823016"/>
              <a:ext cx="2115574" cy="1611930"/>
            </a:xfrm>
            <a:prstGeom prst="rect">
              <a:avLst/>
            </a:prstGeom>
            <a:noFill/>
          </p:spPr>
        </p:pic>
        <p:pic>
          <p:nvPicPr>
            <p:cNvPr id="289" name="Picture 2" descr="C:\Users\mafra\Desktop\티비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214346" y="1777496"/>
              <a:ext cx="5500694" cy="55091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75064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그룹 215"/>
          <p:cNvGrpSpPr>
            <a:grpSpLocks noChangeAspect="1"/>
          </p:cNvGrpSpPr>
          <p:nvPr/>
        </p:nvGrpSpPr>
        <p:grpSpPr>
          <a:xfrm>
            <a:off x="2411106" y="2015821"/>
            <a:ext cx="6426078" cy="1721493"/>
            <a:chOff x="5675148" y="3357562"/>
            <a:chExt cx="2683066" cy="1080000"/>
          </a:xfrm>
        </p:grpSpPr>
        <p:sp>
          <p:nvSpPr>
            <p:cNvPr id="217" name="오각형 216"/>
            <p:cNvSpPr/>
            <p:nvPr/>
          </p:nvSpPr>
          <p:spPr>
            <a:xfrm>
              <a:off x="5675148" y="3357562"/>
              <a:ext cx="1825810" cy="1080000"/>
            </a:xfrm>
            <a:prstGeom prst="homePlate">
              <a:avLst>
                <a:gd name="adj" fmla="val 17545"/>
              </a:avLst>
            </a:prstGeom>
            <a:gradFill>
              <a:gsLst>
                <a:gs pos="21000">
                  <a:schemeClr val="bg1">
                    <a:alpha val="40000"/>
                  </a:schemeClr>
                </a:gs>
                <a:gs pos="100000">
                  <a:sysClr val="window" lastClr="FFFFFF">
                    <a:alpha val="0"/>
                  </a:sysClr>
                </a:gs>
              </a:gsLst>
              <a:lin ang="0" scaled="0"/>
            </a:gra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8" name="갈매기형 수장 217"/>
            <p:cNvSpPr/>
            <p:nvPr/>
          </p:nvSpPr>
          <p:spPr>
            <a:xfrm>
              <a:off x="7391420" y="3357562"/>
              <a:ext cx="395290" cy="1080000"/>
            </a:xfrm>
            <a:prstGeom prst="chevron">
              <a:avLst/>
            </a:prstGeom>
            <a:solidFill>
              <a:schemeClr val="bg1">
                <a:alpha val="5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19" name="갈매기형 수장 218"/>
            <p:cNvSpPr/>
            <p:nvPr/>
          </p:nvSpPr>
          <p:spPr>
            <a:xfrm>
              <a:off x="7677172" y="3357562"/>
              <a:ext cx="395290" cy="1080000"/>
            </a:xfrm>
            <a:prstGeom prst="chevron">
              <a:avLst/>
            </a:prstGeom>
            <a:solidFill>
              <a:schemeClr val="bg1">
                <a:alpha val="5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20" name="갈매기형 수장 219"/>
            <p:cNvSpPr/>
            <p:nvPr/>
          </p:nvSpPr>
          <p:spPr>
            <a:xfrm>
              <a:off x="7962924" y="3357562"/>
              <a:ext cx="395290" cy="1080000"/>
            </a:xfrm>
            <a:prstGeom prst="chevron">
              <a:avLst/>
            </a:prstGeom>
            <a:solidFill>
              <a:schemeClr val="bg1">
                <a:alpha val="5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92" name="현 291"/>
          <p:cNvSpPr>
            <a:spLocks noChangeAspect="1"/>
          </p:cNvSpPr>
          <p:nvPr/>
        </p:nvSpPr>
        <p:spPr>
          <a:xfrm>
            <a:off x="539552" y="1484784"/>
            <a:ext cx="2422052" cy="2749662"/>
          </a:xfrm>
          <a:prstGeom prst="chord">
            <a:avLst>
              <a:gd name="adj1" fmla="val 17742740"/>
              <a:gd name="adj2" fmla="val 3806436"/>
            </a:avLst>
          </a:prstGeom>
          <a:solidFill>
            <a:srgbClr val="052E43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rIns="0" rtlCol="0" anchor="ctr"/>
          <a:lstStyle/>
          <a:p>
            <a:pPr algn="ctr"/>
            <a:endParaRPr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친환경농산물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소비</a:t>
            </a:r>
            <a:r>
              <a:rPr lang="en-US" altLang="ko-KR" sz="28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어떻게 확대할까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2" name="직사각형 211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공공소비를 마중물 삼아 민간소비도 확대하겠습니다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.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14" name="Picture 7" descr="D:\비토피티\vito_작업\201102\새 폴더 (3)\223b0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" name="Picture 12" descr="C:\Users\mafra\Desktop\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7339" y="2420888"/>
            <a:ext cx="191674" cy="800325"/>
          </a:xfrm>
          <a:prstGeom prst="rect">
            <a:avLst/>
          </a:prstGeom>
          <a:noFill/>
        </p:spPr>
      </p:pic>
      <p:pic>
        <p:nvPicPr>
          <p:cNvPr id="222" name="Picture 13" descr="C:\Users\mafra\Desktop\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1395" y="2455854"/>
            <a:ext cx="371580" cy="776785"/>
          </a:xfrm>
          <a:prstGeom prst="rect">
            <a:avLst/>
          </a:prstGeom>
          <a:noFill/>
        </p:spPr>
      </p:pic>
      <p:pic>
        <p:nvPicPr>
          <p:cNvPr id="223" name="Picture 14" descr="C:\Users\mafra\Desktop\1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499914"/>
            <a:ext cx="247158" cy="721300"/>
          </a:xfrm>
          <a:prstGeom prst="rect">
            <a:avLst/>
          </a:prstGeom>
          <a:noFill/>
        </p:spPr>
      </p:pic>
      <p:pic>
        <p:nvPicPr>
          <p:cNvPr id="224" name="Picture 15" descr="C:\Users\mafra\Desktop\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9373" y="2683967"/>
            <a:ext cx="270699" cy="529627"/>
          </a:xfrm>
          <a:prstGeom prst="rect">
            <a:avLst/>
          </a:prstGeom>
          <a:noFill/>
        </p:spPr>
      </p:pic>
      <p:pic>
        <p:nvPicPr>
          <p:cNvPr id="225" name="Picture 16" descr="C:\Users\mafra\Desktop\1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2758841"/>
            <a:ext cx="304326" cy="462373"/>
          </a:xfrm>
          <a:prstGeom prst="rect">
            <a:avLst/>
          </a:prstGeom>
          <a:noFill/>
        </p:spPr>
      </p:pic>
      <p:grpSp>
        <p:nvGrpSpPr>
          <p:cNvPr id="231" name="그룹 230"/>
          <p:cNvGrpSpPr>
            <a:grpSpLocks noChangeAspect="1"/>
          </p:cNvGrpSpPr>
          <p:nvPr/>
        </p:nvGrpSpPr>
        <p:grpSpPr>
          <a:xfrm>
            <a:off x="-3564904" y="1732258"/>
            <a:ext cx="3362737" cy="3376798"/>
            <a:chOff x="571472" y="1402859"/>
            <a:chExt cx="4103935" cy="4121095"/>
          </a:xfrm>
        </p:grpSpPr>
        <p:sp>
          <p:nvSpPr>
            <p:cNvPr id="232" name="막힌 원호 231"/>
            <p:cNvSpPr>
              <a:spLocks/>
            </p:cNvSpPr>
            <p:nvPr/>
          </p:nvSpPr>
          <p:spPr>
            <a:xfrm rot="5204702">
              <a:off x="591350" y="1455954"/>
              <a:ext cx="4068000" cy="4068000"/>
            </a:xfrm>
            <a:prstGeom prst="blockArc">
              <a:avLst>
                <a:gd name="adj1" fmla="val 8796813"/>
                <a:gd name="adj2" fmla="val 13000002"/>
                <a:gd name="adj3" fmla="val 6289"/>
              </a:avLst>
            </a:prstGeom>
            <a:solidFill>
              <a:srgbClr val="0070C0">
                <a:alpha val="97000"/>
              </a:srgb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233" name="그룹 228"/>
            <p:cNvGrpSpPr/>
            <p:nvPr/>
          </p:nvGrpSpPr>
          <p:grpSpPr>
            <a:xfrm>
              <a:off x="571472" y="1402859"/>
              <a:ext cx="4103935" cy="4097012"/>
              <a:chOff x="571472" y="1402859"/>
              <a:chExt cx="4103935" cy="4097012"/>
            </a:xfrm>
          </p:grpSpPr>
          <p:sp>
            <p:nvSpPr>
              <p:cNvPr id="234" name="막힌 원호 233"/>
              <p:cNvSpPr>
                <a:spLocks/>
              </p:cNvSpPr>
              <p:nvPr/>
            </p:nvSpPr>
            <p:spPr>
              <a:xfrm rot="16028252">
                <a:off x="582529" y="1402859"/>
                <a:ext cx="4068000" cy="4068000"/>
              </a:xfrm>
              <a:prstGeom prst="blockArc">
                <a:avLst>
                  <a:gd name="adj1" fmla="val 8796813"/>
                  <a:gd name="adj2" fmla="val 13000002"/>
                  <a:gd name="adj3" fmla="val 6289"/>
                </a:avLst>
              </a:prstGeom>
              <a:solidFill>
                <a:schemeClr val="accent4">
                  <a:lumMod val="75000"/>
                </a:schemeClr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35" name="막힌 원호 234"/>
              <p:cNvSpPr>
                <a:spLocks/>
              </p:cNvSpPr>
              <p:nvPr/>
            </p:nvSpPr>
            <p:spPr>
              <a:xfrm rot="11580000">
                <a:off x="571472" y="1428736"/>
                <a:ext cx="4068000" cy="4068000"/>
              </a:xfrm>
              <a:prstGeom prst="blockArc">
                <a:avLst>
                  <a:gd name="adj1" fmla="val 6759554"/>
                  <a:gd name="adj2" fmla="val 13147346"/>
                  <a:gd name="adj3" fmla="val 6362"/>
                </a:avLst>
              </a:prstGeom>
              <a:solidFill>
                <a:srgbClr val="11BBAF">
                  <a:alpha val="97000"/>
                </a:srgbClr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36" name="그룹 132"/>
              <p:cNvGrpSpPr/>
              <p:nvPr/>
            </p:nvGrpSpPr>
            <p:grpSpPr>
              <a:xfrm>
                <a:off x="929005" y="1760557"/>
                <a:ext cx="3400547" cy="3403547"/>
                <a:chOff x="891066" y="2280116"/>
                <a:chExt cx="3400547" cy="3403547"/>
              </a:xfrm>
            </p:grpSpPr>
            <p:grpSp>
              <p:nvGrpSpPr>
                <p:cNvPr id="259" name="그룹 105"/>
                <p:cNvGrpSpPr/>
                <p:nvPr/>
              </p:nvGrpSpPr>
              <p:grpSpPr>
                <a:xfrm rot="1020000">
                  <a:off x="891066" y="2280116"/>
                  <a:ext cx="3400547" cy="3403547"/>
                  <a:chOff x="4625768" y="2059321"/>
                  <a:chExt cx="3400547" cy="3403547"/>
                </a:xfrm>
              </p:grpSpPr>
              <p:sp>
                <p:nvSpPr>
                  <p:cNvPr id="282" name="막힌 원호 281"/>
                  <p:cNvSpPr>
                    <a:spLocks noChangeAspect="1"/>
                  </p:cNvSpPr>
                  <p:nvPr/>
                </p:nvSpPr>
                <p:spPr>
                  <a:xfrm>
                    <a:off x="4625768" y="2110206"/>
                    <a:ext cx="3240000" cy="3240000"/>
                  </a:xfrm>
                  <a:prstGeom prst="blockArc">
                    <a:avLst>
                      <a:gd name="adj1" fmla="val 10800000"/>
                      <a:gd name="adj2" fmla="val 12929090"/>
                      <a:gd name="adj3" fmla="val 30994"/>
                    </a:avLst>
                  </a:prstGeom>
                  <a:solidFill>
                    <a:srgbClr val="92D050"/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3" name="막힌 원호 282"/>
                  <p:cNvSpPr>
                    <a:spLocks noChangeAspect="1"/>
                  </p:cNvSpPr>
                  <p:nvPr/>
                </p:nvSpPr>
                <p:spPr>
                  <a:xfrm rot="2160000">
                    <a:off x="4652962" y="2081202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chemeClr val="accent1">
                      <a:lumMod val="75000"/>
                    </a:schemeClr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4" name="막힌 원호 283"/>
                  <p:cNvSpPr>
                    <a:spLocks noChangeAspect="1"/>
                  </p:cNvSpPr>
                  <p:nvPr/>
                </p:nvSpPr>
                <p:spPr>
                  <a:xfrm rot="4320000">
                    <a:off x="4696106" y="2059321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chemeClr val="accent1">
                      <a:lumMod val="75000"/>
                    </a:schemeClr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5" name="막힌 원호 284"/>
                  <p:cNvSpPr>
                    <a:spLocks noChangeAspect="1"/>
                  </p:cNvSpPr>
                  <p:nvPr/>
                </p:nvSpPr>
                <p:spPr>
                  <a:xfrm rot="6480000">
                    <a:off x="4745472" y="2071990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rgbClr val="11BBAF"/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6" name="막힌 원호 285"/>
                  <p:cNvSpPr>
                    <a:spLocks noChangeAspect="1"/>
                  </p:cNvSpPr>
                  <p:nvPr/>
                </p:nvSpPr>
                <p:spPr>
                  <a:xfrm rot="8640000">
                    <a:off x="4779244" y="2110328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rgbClr val="11BBAF"/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7" name="막힌 원호 286"/>
                  <p:cNvSpPr>
                    <a:spLocks noChangeAspect="1"/>
                  </p:cNvSpPr>
                  <p:nvPr/>
                </p:nvSpPr>
                <p:spPr>
                  <a:xfrm rot="10800000">
                    <a:off x="4786315" y="2158356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rgbClr val="11BBAF"/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8" name="막힌 원호 287"/>
                  <p:cNvSpPr>
                    <a:spLocks noChangeAspect="1"/>
                  </p:cNvSpPr>
                  <p:nvPr/>
                </p:nvSpPr>
                <p:spPr>
                  <a:xfrm rot="12960000">
                    <a:off x="4755712" y="2199192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9" name="막힌 원호 288"/>
                  <p:cNvSpPr>
                    <a:spLocks noChangeAspect="1"/>
                  </p:cNvSpPr>
                  <p:nvPr/>
                </p:nvSpPr>
                <p:spPr>
                  <a:xfrm rot="15120000">
                    <a:off x="4704710" y="2222868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90" name="막힌 원호 289"/>
                  <p:cNvSpPr>
                    <a:spLocks noChangeAspect="1"/>
                  </p:cNvSpPr>
                  <p:nvPr/>
                </p:nvSpPr>
                <p:spPr>
                  <a:xfrm rot="17280000">
                    <a:off x="4654638" y="2214670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rgbClr val="92D050"/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91" name="막힌 원호 290"/>
                  <p:cNvSpPr>
                    <a:spLocks noChangeAspect="1"/>
                  </p:cNvSpPr>
                  <p:nvPr/>
                </p:nvSpPr>
                <p:spPr>
                  <a:xfrm rot="19440000">
                    <a:off x="4625890" y="2166526"/>
                    <a:ext cx="3240000" cy="3240000"/>
                  </a:xfrm>
                  <a:prstGeom prst="blockArc">
                    <a:avLst>
                      <a:gd name="adj1" fmla="val 10800000"/>
                      <a:gd name="adj2" fmla="val 12963486"/>
                      <a:gd name="adj3" fmla="val 30857"/>
                    </a:avLst>
                  </a:prstGeom>
                  <a:solidFill>
                    <a:srgbClr val="92D050"/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260" name="Picture 2" descr="C:\Users\mafra\Desktop\1.pn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607890" y="4063289"/>
                  <a:ext cx="321167" cy="788019"/>
                </a:xfrm>
                <a:prstGeom prst="rect">
                  <a:avLst/>
                </a:prstGeom>
                <a:noFill/>
              </p:spPr>
            </p:pic>
            <p:pic>
              <p:nvPicPr>
                <p:cNvPr id="261" name="Picture 3" descr="C:\Users\mafra\Desktop\2.pn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2965598" y="5076423"/>
                  <a:ext cx="177641" cy="430817"/>
                </a:xfrm>
                <a:prstGeom prst="rect">
                  <a:avLst/>
                </a:prstGeom>
                <a:noFill/>
              </p:spPr>
            </p:pic>
            <p:pic>
              <p:nvPicPr>
                <p:cNvPr id="262" name="Picture 4" descr="C:\Users\mafra\Desktop\3.pn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2143107" y="5062676"/>
                  <a:ext cx="317232" cy="423456"/>
                </a:xfrm>
                <a:prstGeom prst="rect">
                  <a:avLst/>
                </a:prstGeom>
                <a:noFill/>
              </p:spPr>
            </p:pic>
            <p:pic>
              <p:nvPicPr>
                <p:cNvPr id="263" name="Picture 5" descr="C:\Users\mafra\Desktop\4.pn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1509847" y="4649983"/>
                  <a:ext cx="152757" cy="42209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64" name="Picture 6" descr="C:\Users\mafra\Desktop\5.png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1167392" y="3789309"/>
                  <a:ext cx="193330" cy="528697"/>
                </a:xfrm>
                <a:prstGeom prst="rect">
                  <a:avLst/>
                </a:prstGeom>
                <a:noFill/>
              </p:spPr>
            </p:pic>
            <p:pic>
              <p:nvPicPr>
                <p:cNvPr id="265" name="Picture 7" descr="C:\Users\mafra\Desktop\6.pn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1369495" y="3000372"/>
                  <a:ext cx="235325" cy="5000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266" name="Picture 8" descr="C:\Users\mafra\Desktop\7.png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2052126" y="2506843"/>
                  <a:ext cx="215254" cy="636405"/>
                </a:xfrm>
                <a:prstGeom prst="rect">
                  <a:avLst/>
                </a:prstGeom>
                <a:noFill/>
              </p:spPr>
            </p:pic>
            <p:pic>
              <p:nvPicPr>
                <p:cNvPr id="267" name="Picture 9" descr="C:\Users\mafra\Desktop\8.png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2734472" y="2428868"/>
                  <a:ext cx="408768" cy="639695"/>
                </a:xfrm>
                <a:prstGeom prst="rect">
                  <a:avLst/>
                </a:prstGeom>
                <a:noFill/>
              </p:spPr>
            </p:pic>
            <p:pic>
              <p:nvPicPr>
                <p:cNvPr id="268" name="Picture 10" descr="C:\Users\mafra\Desktop\9.png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3415798" y="2792408"/>
                  <a:ext cx="399090" cy="5825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69" name="Picture 11" descr="C:\Users\mafra\Desktop\10.png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3669024" y="3643314"/>
                  <a:ext cx="236614" cy="551665"/>
                </a:xfrm>
                <a:prstGeom prst="rect">
                  <a:avLst/>
                </a:prstGeom>
                <a:noFill/>
              </p:spPr>
            </p:pic>
            <p:pic>
              <p:nvPicPr>
                <p:cNvPr id="270" name="Picture 6" descr="C:\Users\Junho Hong\Google 드라이브\4. WAREHOUSE\3. ILLUSTRATE &amp; INFOGRAPHIC\09.jpg"/>
                <p:cNvPicPr>
                  <a:picLocks noChangeArrowheads="1"/>
                </p:cNvPicPr>
                <p:nvPr/>
              </p:nvPicPr>
              <p:blipFill rotWithShape="1">
                <a:blip r:embed="rId2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lum bright="100000"/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b="12361"/>
                <a:stretch/>
              </p:blipFill>
              <p:spPr bwMode="auto">
                <a:xfrm>
                  <a:off x="1751134" y="3165025"/>
                  <a:ext cx="1692000" cy="14399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1" name="모서리가 둥근 직사각형 270"/>
                <p:cNvSpPr/>
                <p:nvPr/>
              </p:nvSpPr>
              <p:spPr bwMode="auto">
                <a:xfrm rot="1020000">
                  <a:off x="3692344" y="4152575"/>
                  <a:ext cx="588124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임신부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273" name="모서리가 둥근 직사각형 272"/>
                <p:cNvSpPr/>
                <p:nvPr/>
              </p:nvSpPr>
              <p:spPr bwMode="auto">
                <a:xfrm rot="3180000">
                  <a:off x="3040619" y="4758993"/>
                  <a:ext cx="785818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/>
                      <a:ea typeface="맑은 고딕"/>
                    </a:rPr>
                    <a:t>산모∙</a:t>
                  </a: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영유아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274" name="모서리가 둥근 직사각형 273"/>
                <p:cNvSpPr/>
                <p:nvPr/>
              </p:nvSpPr>
              <p:spPr bwMode="auto">
                <a:xfrm rot="20460000">
                  <a:off x="3425007" y="3316384"/>
                  <a:ext cx="727675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예비부모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275" name="모서리가 둥근 직사각형 274"/>
                <p:cNvSpPr/>
                <p:nvPr/>
              </p:nvSpPr>
              <p:spPr bwMode="auto">
                <a:xfrm rot="18360000">
                  <a:off x="2979031" y="2657646"/>
                  <a:ext cx="587556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군 장병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276" name="모서리가 둥근 직사각형 275"/>
                <p:cNvSpPr/>
                <p:nvPr/>
              </p:nvSpPr>
              <p:spPr bwMode="auto">
                <a:xfrm rot="5400000">
                  <a:off x="2132701" y="2485313"/>
                  <a:ext cx="587556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대학생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277" name="모서리가 둥근 직사각형 276"/>
                <p:cNvSpPr/>
                <p:nvPr/>
              </p:nvSpPr>
              <p:spPr bwMode="auto">
                <a:xfrm rot="3060000">
                  <a:off x="1393846" y="2910210"/>
                  <a:ext cx="587556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고등학생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278" name="모서리가 둥근 직사각형 277"/>
                <p:cNvSpPr/>
                <p:nvPr/>
              </p:nvSpPr>
              <p:spPr bwMode="auto">
                <a:xfrm rot="22560000">
                  <a:off x="907807" y="3585523"/>
                  <a:ext cx="587556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중학생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279" name="모서리가 둥근 직사각형 278"/>
                <p:cNvSpPr/>
                <p:nvPr/>
              </p:nvSpPr>
              <p:spPr bwMode="auto">
                <a:xfrm rot="20460000">
                  <a:off x="1076292" y="4448491"/>
                  <a:ext cx="587556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초등학생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280" name="모서리가 둥근 직사각형 279"/>
                <p:cNvSpPr/>
                <p:nvPr/>
              </p:nvSpPr>
              <p:spPr bwMode="auto">
                <a:xfrm rot="18300000">
                  <a:off x="1624765" y="5072704"/>
                  <a:ext cx="586771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유치원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sp>
              <p:nvSpPr>
                <p:cNvPr id="281" name="모서리가 둥근 직사각형 280"/>
                <p:cNvSpPr/>
                <p:nvPr/>
              </p:nvSpPr>
              <p:spPr bwMode="auto">
                <a:xfrm rot="16200000">
                  <a:off x="2393091" y="5179148"/>
                  <a:ext cx="714480" cy="214314"/>
                </a:xfrm>
                <a:prstGeom prst="roundRect">
                  <a:avLst>
                    <a:gd name="adj" fmla="val 3178"/>
                  </a:avLst>
                </a:prstGeom>
                <a:solidFill>
                  <a:srgbClr val="336600">
                    <a:alpha val="0"/>
                  </a:srgbClr>
                </a:solidFill>
                <a:ln w="254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ko-KR" altLang="en-US" sz="12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맑은 고딕" pitchFamily="50" charset="-127"/>
                      <a:ea typeface="맑은 고딕" pitchFamily="50" charset="-127"/>
                    </a:rPr>
                    <a:t>어린이집</a:t>
                  </a:r>
                  <a:endParaRPr lang="en-US" altLang="ko-KR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</p:grpSp>
          <p:sp>
            <p:nvSpPr>
              <p:cNvPr id="237" name="막힌 원호 236"/>
              <p:cNvSpPr>
                <a:spLocks/>
              </p:cNvSpPr>
              <p:nvPr/>
            </p:nvSpPr>
            <p:spPr>
              <a:xfrm rot="900000">
                <a:off x="607407" y="1431871"/>
                <a:ext cx="4068000" cy="4068000"/>
              </a:xfrm>
              <a:prstGeom prst="blockArc">
                <a:avLst>
                  <a:gd name="adj1" fmla="val 6676436"/>
                  <a:gd name="adj2" fmla="val 13000002"/>
                  <a:gd name="adj3" fmla="val 6289"/>
                </a:avLst>
              </a:prstGeom>
              <a:solidFill>
                <a:srgbClr val="92D050">
                  <a:alpha val="97000"/>
                </a:srgbClr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직사각형 237"/>
              <p:cNvSpPr/>
              <p:nvPr/>
            </p:nvSpPr>
            <p:spPr>
              <a:xfrm rot="2126090">
                <a:off x="903554" y="2308309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학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39" name="직사각형 238"/>
              <p:cNvSpPr/>
              <p:nvPr/>
            </p:nvSpPr>
            <p:spPr>
              <a:xfrm rot="757660">
                <a:off x="651508" y="2931540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교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40" name="직사각형 239"/>
              <p:cNvSpPr/>
              <p:nvPr/>
            </p:nvSpPr>
            <p:spPr>
              <a:xfrm rot="20944908">
                <a:off x="635220" y="3705518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급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41" name="직사각형 240"/>
              <p:cNvSpPr/>
              <p:nvPr/>
            </p:nvSpPr>
            <p:spPr>
              <a:xfrm rot="19692271">
                <a:off x="890714" y="4359874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식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42" name="직사각형 241"/>
              <p:cNvSpPr/>
              <p:nvPr/>
            </p:nvSpPr>
            <p:spPr>
              <a:xfrm rot="19685388">
                <a:off x="3987703" y="2219000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꾸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43" name="직사각형 242"/>
              <p:cNvSpPr/>
              <p:nvPr/>
            </p:nvSpPr>
            <p:spPr>
              <a:xfrm rot="20294234">
                <a:off x="4235473" y="2676774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러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44" name="직사각형 243"/>
              <p:cNvSpPr/>
              <p:nvPr/>
            </p:nvSpPr>
            <p:spPr>
              <a:xfrm>
                <a:off x="4348311" y="3308204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미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45" name="직사각형 244"/>
              <p:cNvSpPr/>
              <p:nvPr/>
            </p:nvSpPr>
            <p:spPr>
              <a:xfrm rot="982978">
                <a:off x="4251157" y="3929343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지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46" name="직사각형 245"/>
              <p:cNvSpPr/>
              <p:nvPr/>
            </p:nvSpPr>
            <p:spPr>
              <a:xfrm rot="2495595">
                <a:off x="3975497" y="4475127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원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47" name="직사각형 246"/>
              <p:cNvSpPr/>
              <p:nvPr/>
            </p:nvSpPr>
            <p:spPr>
              <a:xfrm rot="20091250">
                <a:off x="1777724" y="1585856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차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48" name="직사각형 247"/>
              <p:cNvSpPr/>
              <p:nvPr/>
            </p:nvSpPr>
            <p:spPr>
              <a:xfrm rot="21163176">
                <a:off x="2189537" y="1466036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액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49" name="직사각형 248"/>
              <p:cNvSpPr/>
              <p:nvPr/>
            </p:nvSpPr>
            <p:spPr>
              <a:xfrm rot="534875">
                <a:off x="2700469" y="1458416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지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50" name="직사각형 249"/>
              <p:cNvSpPr/>
              <p:nvPr/>
            </p:nvSpPr>
            <p:spPr>
              <a:xfrm rot="1311822">
                <a:off x="3120258" y="1560925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원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51" name="이등변 삼각형 250"/>
              <p:cNvSpPr/>
              <p:nvPr/>
            </p:nvSpPr>
            <p:spPr>
              <a:xfrm rot="3054408">
                <a:off x="1384292" y="1754900"/>
                <a:ext cx="374411" cy="288000"/>
              </a:xfrm>
              <a:prstGeom prst="triangle">
                <a:avLst/>
              </a:prstGeom>
              <a:solidFill>
                <a:srgbClr val="92D050"/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2" name="이등변 삼각형 251"/>
              <p:cNvSpPr/>
              <p:nvPr/>
            </p:nvSpPr>
            <p:spPr>
              <a:xfrm rot="13980000">
                <a:off x="3486183" y="4894082"/>
                <a:ext cx="374411" cy="288000"/>
              </a:xfrm>
              <a:prstGeom prst="triangle">
                <a:avLst/>
              </a:prstGeom>
              <a:solidFill>
                <a:srgbClr val="11BBAF"/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3" name="이등변 삼각형 252"/>
              <p:cNvSpPr/>
              <p:nvPr/>
            </p:nvSpPr>
            <p:spPr>
              <a:xfrm rot="7380000">
                <a:off x="3603652" y="1830285"/>
                <a:ext cx="374411" cy="288000"/>
              </a:xfrm>
              <a:prstGeom prst="triangle">
                <a:avLst/>
              </a:prstGeom>
              <a:solidFill>
                <a:srgbClr val="0070C0"/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4" name="이등변 삼각형 253"/>
              <p:cNvSpPr/>
              <p:nvPr/>
            </p:nvSpPr>
            <p:spPr>
              <a:xfrm rot="18300000">
                <a:off x="1263544" y="4805269"/>
                <a:ext cx="374411" cy="288000"/>
              </a:xfrm>
              <a:prstGeom prst="triangle">
                <a:avLst/>
              </a:prstGeom>
              <a:solidFill>
                <a:schemeClr val="accent4">
                  <a:lumMod val="75000"/>
                </a:schemeClr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5" name="직사각형 254"/>
              <p:cNvSpPr/>
              <p:nvPr/>
            </p:nvSpPr>
            <p:spPr>
              <a:xfrm rot="1388231">
                <a:off x="1816539" y="5081759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차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56" name="직사각형 255"/>
              <p:cNvSpPr/>
              <p:nvPr/>
            </p:nvSpPr>
            <p:spPr>
              <a:xfrm rot="302704">
                <a:off x="2274777" y="5183616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액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57" name="직사각형 256"/>
              <p:cNvSpPr/>
              <p:nvPr/>
            </p:nvSpPr>
            <p:spPr>
              <a:xfrm rot="21032977">
                <a:off x="2768493" y="5176146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지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258" name="직사각형 257"/>
              <p:cNvSpPr/>
              <p:nvPr/>
            </p:nvSpPr>
            <p:spPr>
              <a:xfrm rot="20228609">
                <a:off x="3182298" y="5056231"/>
                <a:ext cx="283169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원</a:t>
                </a:r>
                <a:endParaRPr lang="en-US" altLang="ko-KR" sz="1600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94" name="직사각형 293"/>
          <p:cNvSpPr/>
          <p:nvPr/>
        </p:nvSpPr>
        <p:spPr>
          <a:xfrm>
            <a:off x="5719495" y="1484784"/>
            <a:ext cx="2956961" cy="785818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rIns="36000" rtlCol="0" anchor="ctr"/>
          <a:lstStyle/>
          <a:p>
            <a:pPr>
              <a:lnSpc>
                <a:spcPct val="110000"/>
              </a:lnSpc>
            </a:pP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유통 혁신</a:t>
            </a:r>
            <a:endParaRPr lang="en-US" altLang="ko-KR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altLang="ko-KR" sz="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ko-KR" alt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소비</a:t>
            </a:r>
            <a:r>
              <a:rPr lang="ko-KR" alt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∙유통∙생산 연계</a:t>
            </a:r>
            <a:r>
              <a: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, </a:t>
            </a:r>
            <a:r>
              <a:rPr lang="ko-KR" alt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rPr>
              <a:t>신시장 개척</a:t>
            </a:r>
            <a:r>
              <a:rPr lang="ko-KR" alt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동등성 협정 국가에 유기가공식품 수출 확대</a:t>
            </a:r>
            <a:endParaRPr lang="en-US" altLang="ko-KR" sz="105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5" name="직사각형 294"/>
          <p:cNvSpPr/>
          <p:nvPr/>
        </p:nvSpPr>
        <p:spPr>
          <a:xfrm>
            <a:off x="5957252" y="3147238"/>
            <a:ext cx="2143140" cy="785818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rIns="36000" rtlCol="0" anchor="ctr"/>
          <a:lstStyle/>
          <a:p>
            <a:pPr>
              <a:lnSpc>
                <a:spcPct val="110000"/>
              </a:lnSpc>
            </a:pPr>
            <a:r>
              <a:rPr lang="ko-KR" alt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제도 개선</a:t>
            </a:r>
            <a:endParaRPr lang="en-US" altLang="ko-KR" sz="1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altLang="ko-KR" sz="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2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법령 개정 </a:t>
            </a:r>
            <a:r>
              <a:rPr lang="en-US" altLang="ko-KR" sz="12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ko-KR" altLang="en-US" sz="12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우선구매 조항</a:t>
            </a:r>
            <a:endParaRPr lang="en-US" altLang="ko-KR" sz="1200" b="1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음식점 등 소비지인증제 도입</a:t>
            </a:r>
            <a:endParaRPr lang="en-US" altLang="ko-KR" sz="105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과정 중심의 인증제도 정착</a:t>
            </a:r>
            <a:endParaRPr lang="en-US" altLang="ko-KR" sz="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6" name="직사각형 295"/>
          <p:cNvSpPr/>
          <p:nvPr/>
        </p:nvSpPr>
        <p:spPr>
          <a:xfrm>
            <a:off x="6966504" y="2276872"/>
            <a:ext cx="2286016" cy="92869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rIns="36000" rtlCol="0" anchor="ctr"/>
          <a:lstStyle/>
          <a:p>
            <a:pPr>
              <a:lnSpc>
                <a:spcPct val="110000"/>
              </a:lnSpc>
            </a:pPr>
            <a:r>
              <a:rPr lang="ko-KR" alt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가공산업 육성</a:t>
            </a:r>
            <a:endParaRPr lang="en-US" altLang="ko-KR" sz="1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altLang="ko-KR" sz="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무농약원료가공식품 인증제 도입</a:t>
            </a:r>
            <a:endParaRPr lang="en-US" altLang="ko-KR" sz="105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유기가공식품산업 활성화</a:t>
            </a:r>
            <a:endParaRPr lang="en-US" altLang="ko-KR" sz="105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</a:pPr>
            <a:r>
              <a:rPr lang="en-US" altLang="ko-KR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05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비식용유기가공품 시장 개척</a:t>
            </a:r>
            <a:endParaRPr lang="en-US" altLang="ko-KR" sz="105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4067944" y="3930352"/>
            <a:ext cx="0" cy="2667000"/>
          </a:xfrm>
          <a:prstGeom prst="line">
            <a:avLst/>
          </a:prstGeom>
          <a:ln w="190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연결선 101"/>
          <p:cNvCxnSpPr/>
          <p:nvPr/>
        </p:nvCxnSpPr>
        <p:spPr>
          <a:xfrm flipH="1">
            <a:off x="4067944" y="6553919"/>
            <a:ext cx="4459610" cy="32820"/>
          </a:xfrm>
          <a:prstGeom prst="line">
            <a:avLst/>
          </a:prstGeom>
          <a:ln w="19050">
            <a:solidFill>
              <a:schemeClr val="bg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직사각형 106"/>
          <p:cNvSpPr/>
          <p:nvPr/>
        </p:nvSpPr>
        <p:spPr>
          <a:xfrm rot="16200000">
            <a:off x="3561982" y="4078979"/>
            <a:ext cx="709814" cy="273953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rIns="36000" rtlCol="0" anchor="ctr"/>
          <a:lstStyle/>
          <a:p>
            <a:pPr>
              <a:lnSpc>
                <a:spcPct val="110000"/>
              </a:lnSpc>
            </a:pP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시장가격</a:t>
            </a:r>
            <a:endParaRPr lang="en-US" altLang="ko-KR" sz="1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7236297" y="6552081"/>
            <a:ext cx="1514964" cy="273953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rIns="36000" rtlCol="0" anchor="ctr"/>
          <a:lstStyle/>
          <a:p>
            <a:pPr>
              <a:lnSpc>
                <a:spcPct val="110000"/>
              </a:lnSpc>
            </a:pP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비시장적 가치</a:t>
            </a:r>
            <a:endParaRPr lang="en-US" altLang="ko-KR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9" name="직선 연결선 108"/>
          <p:cNvCxnSpPr/>
          <p:nvPr/>
        </p:nvCxnSpPr>
        <p:spPr>
          <a:xfrm flipH="1">
            <a:off x="4139953" y="4428166"/>
            <a:ext cx="4044697" cy="1873424"/>
          </a:xfrm>
          <a:prstGeom prst="line">
            <a:avLst/>
          </a:prstGeom>
          <a:ln w="19050">
            <a:solidFill>
              <a:schemeClr val="bg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직사각형 111"/>
          <p:cNvSpPr/>
          <p:nvPr/>
        </p:nvSpPr>
        <p:spPr>
          <a:xfrm>
            <a:off x="7814975" y="4250407"/>
            <a:ext cx="1005497" cy="273953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rIns="36000" rtlCol="0" anchor="ctr"/>
          <a:lstStyle/>
          <a:p>
            <a:pPr algn="r">
              <a:lnSpc>
                <a:spcPct val="11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자연상태의 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10000"/>
              </a:lnSpc>
            </a:pPr>
            <a:r>
              <a:rPr lang="ko-KR" altLang="en-US" sz="1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가격곡선</a:t>
            </a:r>
            <a:endParaRPr lang="en-US" altLang="ko-KR" sz="11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83" y="1214328"/>
            <a:ext cx="3283139" cy="329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4" name="직선 연결선 173"/>
          <p:cNvCxnSpPr>
            <a:stCxn id="3" idx="2"/>
          </p:cNvCxnSpPr>
          <p:nvPr/>
        </p:nvCxnSpPr>
        <p:spPr>
          <a:xfrm flipH="1">
            <a:off x="4067944" y="5983132"/>
            <a:ext cx="144016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직선 연결선 176"/>
          <p:cNvCxnSpPr>
            <a:stCxn id="92" idx="2"/>
          </p:cNvCxnSpPr>
          <p:nvPr/>
        </p:nvCxnSpPr>
        <p:spPr>
          <a:xfrm flipH="1">
            <a:off x="4080043" y="5403171"/>
            <a:ext cx="1512168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직선 연결선 179"/>
          <p:cNvCxnSpPr/>
          <p:nvPr/>
        </p:nvCxnSpPr>
        <p:spPr>
          <a:xfrm flipH="1">
            <a:off x="4080043" y="4780114"/>
            <a:ext cx="3163974" cy="2394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원호 21"/>
          <p:cNvSpPr/>
          <p:nvPr/>
        </p:nvSpPr>
        <p:spPr>
          <a:xfrm rot="10800000">
            <a:off x="3832871" y="4797152"/>
            <a:ext cx="346163" cy="603417"/>
          </a:xfrm>
          <a:prstGeom prst="arc">
            <a:avLst>
              <a:gd name="adj1" fmla="val 16200000"/>
              <a:gd name="adj2" fmla="val 5028123"/>
            </a:avLst>
          </a:prstGeom>
          <a:noFill/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7" name="직사각형 186"/>
          <p:cNvSpPr/>
          <p:nvPr/>
        </p:nvSpPr>
        <p:spPr>
          <a:xfrm>
            <a:off x="2195736" y="4964772"/>
            <a:ext cx="1606078" cy="273953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rIns="36000" rtlCol="0" anchor="ctr"/>
          <a:lstStyle/>
          <a:p>
            <a:pPr algn="r">
              <a:lnSpc>
                <a:spcPct val="110000"/>
              </a:lnSpc>
            </a:pPr>
            <a:r>
              <a:rPr lang="ko-KR" altLang="en-US" sz="10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친환경농산물과 </a:t>
            </a:r>
            <a:endParaRPr lang="en-US" altLang="ko-KR" sz="1000" b="1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10000"/>
              </a:lnSpc>
            </a:pPr>
            <a:r>
              <a:rPr lang="ko-KR" altLang="en-US" sz="10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관행농산물 간의 가격차</a:t>
            </a:r>
            <a:endParaRPr lang="en-US" altLang="ko-KR" sz="1000" b="1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4044340" y="4797150"/>
            <a:ext cx="3398454" cy="603419"/>
            <a:chOff x="4341898" y="4797150"/>
            <a:chExt cx="3398454" cy="603419"/>
          </a:xfrm>
        </p:grpSpPr>
        <p:sp>
          <p:nvSpPr>
            <p:cNvPr id="23" name="사다리꼴 22"/>
            <p:cNvSpPr/>
            <p:nvPr/>
          </p:nvSpPr>
          <p:spPr>
            <a:xfrm flipV="1">
              <a:off x="4341898" y="4797150"/>
              <a:ext cx="3398454" cy="603419"/>
            </a:xfrm>
            <a:prstGeom prst="trapezoid">
              <a:avLst>
                <a:gd name="adj" fmla="val 235726"/>
              </a:avLst>
            </a:prstGeom>
            <a:solidFill>
              <a:srgbClr val="FFC000">
                <a:alpha val="20000"/>
              </a:srgb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각 삼각형 23"/>
            <p:cNvSpPr/>
            <p:nvPr/>
          </p:nvSpPr>
          <p:spPr>
            <a:xfrm>
              <a:off x="4377341" y="4808952"/>
              <a:ext cx="1361076" cy="576000"/>
            </a:xfrm>
            <a:prstGeom prst="rtTriangle">
              <a:avLst/>
            </a:prstGeom>
            <a:solidFill>
              <a:srgbClr val="FFC000">
                <a:alpha val="20000"/>
              </a:srgb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1" name="직사각형 190"/>
          <p:cNvSpPr/>
          <p:nvPr/>
        </p:nvSpPr>
        <p:spPr>
          <a:xfrm>
            <a:off x="4355976" y="4961597"/>
            <a:ext cx="1080120" cy="273953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rIns="36000" rtlCol="0" anchor="ctr"/>
          <a:lstStyle/>
          <a:p>
            <a:pPr algn="ctr">
              <a:lnSpc>
                <a:spcPct val="110000"/>
              </a:lnSpc>
            </a:pPr>
            <a:r>
              <a:rPr lang="ko-KR" altLang="en-US" sz="1200" b="1" smtClean="0">
                <a:ln w="0">
                  <a:solidFill>
                    <a:srgbClr val="052E4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차액보전 대상</a:t>
            </a:r>
            <a:endParaRPr lang="en-US" altLang="ko-KR" sz="1200" b="1" smtClean="0">
              <a:ln w="0">
                <a:solidFill>
                  <a:srgbClr val="052E4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6" name="자유형 225"/>
          <p:cNvSpPr/>
          <p:nvPr/>
        </p:nvSpPr>
        <p:spPr>
          <a:xfrm>
            <a:off x="4162048" y="5142629"/>
            <a:ext cx="4061460" cy="1181971"/>
          </a:xfrm>
          <a:custGeom>
            <a:avLst/>
            <a:gdLst>
              <a:gd name="connsiteX0" fmla="*/ 0 w 4061460"/>
              <a:gd name="connsiteY0" fmla="*/ 1181971 h 1181971"/>
              <a:gd name="connsiteX1" fmla="*/ 1318260 w 4061460"/>
              <a:gd name="connsiteY1" fmla="*/ 579991 h 1181971"/>
              <a:gd name="connsiteX2" fmla="*/ 2209800 w 4061460"/>
              <a:gd name="connsiteY2" fmla="*/ 267571 h 1181971"/>
              <a:gd name="connsiteX3" fmla="*/ 2781300 w 4061460"/>
              <a:gd name="connsiteY3" fmla="*/ 130411 h 1181971"/>
              <a:gd name="connsiteX4" fmla="*/ 3657600 w 4061460"/>
              <a:gd name="connsiteY4" fmla="*/ 16111 h 1181971"/>
              <a:gd name="connsiteX5" fmla="*/ 4061460 w 4061460"/>
              <a:gd name="connsiteY5" fmla="*/ 871 h 118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1460" h="1181971">
                <a:moveTo>
                  <a:pt x="0" y="1181971"/>
                </a:moveTo>
                <a:cubicBezTo>
                  <a:pt x="474980" y="957181"/>
                  <a:pt x="949960" y="732391"/>
                  <a:pt x="1318260" y="579991"/>
                </a:cubicBezTo>
                <a:cubicBezTo>
                  <a:pt x="1686560" y="427591"/>
                  <a:pt x="1965960" y="342501"/>
                  <a:pt x="2209800" y="267571"/>
                </a:cubicBezTo>
                <a:cubicBezTo>
                  <a:pt x="2453640" y="192641"/>
                  <a:pt x="2540000" y="172321"/>
                  <a:pt x="2781300" y="130411"/>
                </a:cubicBezTo>
                <a:cubicBezTo>
                  <a:pt x="3022600" y="88501"/>
                  <a:pt x="3444240" y="37701"/>
                  <a:pt x="3657600" y="16111"/>
                </a:cubicBezTo>
                <a:cubicBezTo>
                  <a:pt x="3870960" y="-5479"/>
                  <a:pt x="4061460" y="871"/>
                  <a:pt x="4061460" y="871"/>
                </a:cubicBezTo>
              </a:path>
            </a:pathLst>
          </a:cu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5592211" y="4941168"/>
            <a:ext cx="924005" cy="924005"/>
            <a:chOff x="5736227" y="5095057"/>
            <a:chExt cx="924005" cy="924005"/>
          </a:xfrm>
        </p:grpSpPr>
        <p:sp>
          <p:nvSpPr>
            <p:cNvPr id="92" name="타원 91"/>
            <p:cNvSpPr>
              <a:spLocks noChangeAspect="1"/>
            </p:cNvSpPr>
            <p:nvPr/>
          </p:nvSpPr>
          <p:spPr>
            <a:xfrm>
              <a:off x="5736227" y="5095057"/>
              <a:ext cx="924005" cy="924005"/>
            </a:xfrm>
            <a:prstGeom prst="ellipse">
              <a:avLst/>
            </a:prstGeom>
            <a:solidFill>
              <a:srgbClr val="73BBC3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300" b="1"/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5954890" y="5452292"/>
              <a:ext cx="491551" cy="209534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1400" b="1" smtClean="0">
                  <a:solidFill>
                    <a:srgbClr val="052E43"/>
                  </a:solidFill>
                </a:rPr>
                <a:t>관행</a:t>
              </a:r>
              <a:endParaRPr lang="en-US" altLang="ko-KR" sz="1400" b="1" smtClean="0">
                <a:solidFill>
                  <a:srgbClr val="052E43"/>
                </a:solidFill>
              </a:endParaRPr>
            </a:p>
            <a:p>
              <a:pPr algn="ctr"/>
              <a:r>
                <a:rPr lang="en-US" altLang="ko-KR" sz="1100" b="1" smtClean="0">
                  <a:solidFill>
                    <a:srgbClr val="052E43"/>
                  </a:solidFill>
                </a:rPr>
                <a:t>45.5%</a:t>
              </a:r>
              <a:endParaRPr lang="en-US" altLang="ko-KR" sz="1200" b="1" dirty="0" smtClean="0">
                <a:solidFill>
                  <a:srgbClr val="052E43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4211960" y="5479132"/>
            <a:ext cx="1008000" cy="1008000"/>
            <a:chOff x="4499992" y="5517232"/>
            <a:chExt cx="1008000" cy="1008000"/>
          </a:xfrm>
        </p:grpSpPr>
        <p:sp>
          <p:nvSpPr>
            <p:cNvPr id="3" name="타원 2"/>
            <p:cNvSpPr>
              <a:spLocks noChangeAspect="1"/>
            </p:cNvSpPr>
            <p:nvPr/>
          </p:nvSpPr>
          <p:spPr>
            <a:xfrm>
              <a:off x="4499992" y="5517232"/>
              <a:ext cx="1008000" cy="1008000"/>
            </a:xfrm>
            <a:prstGeom prst="ellipse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4736274" y="5898561"/>
              <a:ext cx="571431" cy="209534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1600" b="1" smtClean="0">
                  <a:solidFill>
                    <a:srgbClr val="052E43"/>
                  </a:solidFill>
                </a:rPr>
                <a:t>수입</a:t>
              </a:r>
              <a:endParaRPr lang="en-US" altLang="ko-KR" sz="1600" b="1" smtClean="0">
                <a:solidFill>
                  <a:srgbClr val="052E43"/>
                </a:solidFill>
              </a:endParaRPr>
            </a:p>
            <a:p>
              <a:pPr algn="ctr"/>
              <a:r>
                <a:rPr lang="en-US" altLang="ko-KR" sz="1200" b="1" smtClean="0">
                  <a:solidFill>
                    <a:srgbClr val="052E43"/>
                  </a:solidFill>
                </a:rPr>
                <a:t>53.0%</a:t>
              </a:r>
              <a:endParaRPr lang="en-US" altLang="ko-KR" sz="1400" b="1" dirty="0" smtClean="0">
                <a:solidFill>
                  <a:srgbClr val="052E43"/>
                </a:solidFill>
              </a:endParaRPr>
            </a:p>
          </p:txBody>
        </p:sp>
      </p:grpSp>
      <p:sp>
        <p:nvSpPr>
          <p:cNvPr id="199" name="직사각형 198"/>
          <p:cNvSpPr/>
          <p:nvPr/>
        </p:nvSpPr>
        <p:spPr>
          <a:xfrm>
            <a:off x="7953032" y="4997936"/>
            <a:ext cx="882679" cy="273953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rIns="36000" rtlCol="0" anchor="ctr"/>
          <a:lstStyle/>
          <a:p>
            <a:pPr algn="r">
              <a:lnSpc>
                <a:spcPct val="110000"/>
              </a:lnSpc>
            </a:pPr>
            <a:r>
              <a:rPr lang="ko-KR" altLang="en-US" sz="105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차액보전 시 </a:t>
            </a:r>
            <a:endParaRPr lang="en-US" altLang="ko-KR" sz="1050" b="1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10000"/>
              </a:lnSpc>
            </a:pPr>
            <a:r>
              <a:rPr lang="ko-KR" altLang="en-US" sz="105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가격곡선</a:t>
            </a:r>
            <a:endParaRPr lang="en-US" altLang="ko-KR" sz="1050" b="1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0" name="직선 연결선 199"/>
          <p:cNvCxnSpPr/>
          <p:nvPr/>
        </p:nvCxnSpPr>
        <p:spPr>
          <a:xfrm flipV="1">
            <a:off x="8028384" y="4545289"/>
            <a:ext cx="0" cy="596663"/>
          </a:xfrm>
          <a:prstGeom prst="line">
            <a:avLst/>
          </a:prstGeom>
          <a:ln w="127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직선 연결선 202"/>
          <p:cNvCxnSpPr/>
          <p:nvPr/>
        </p:nvCxnSpPr>
        <p:spPr>
          <a:xfrm flipV="1">
            <a:off x="7884368" y="4603988"/>
            <a:ext cx="0" cy="540000"/>
          </a:xfrm>
          <a:prstGeom prst="line">
            <a:avLst/>
          </a:prstGeom>
          <a:ln w="127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직선 연결선 203"/>
          <p:cNvCxnSpPr/>
          <p:nvPr/>
        </p:nvCxnSpPr>
        <p:spPr>
          <a:xfrm flipV="1">
            <a:off x="7732732" y="4668376"/>
            <a:ext cx="0" cy="486000"/>
          </a:xfrm>
          <a:prstGeom prst="line">
            <a:avLst/>
          </a:prstGeom>
          <a:ln w="127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직선 연결선 204"/>
          <p:cNvCxnSpPr/>
          <p:nvPr/>
        </p:nvCxnSpPr>
        <p:spPr>
          <a:xfrm flipV="1">
            <a:off x="7579236" y="4770864"/>
            <a:ext cx="9480" cy="402148"/>
          </a:xfrm>
          <a:prstGeom prst="line">
            <a:avLst/>
          </a:prstGeom>
          <a:ln w="127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직선 연결선 206"/>
          <p:cNvCxnSpPr/>
          <p:nvPr/>
        </p:nvCxnSpPr>
        <p:spPr>
          <a:xfrm flipV="1">
            <a:off x="7444700" y="4763244"/>
            <a:ext cx="0" cy="432000"/>
          </a:xfrm>
          <a:prstGeom prst="line">
            <a:avLst/>
          </a:prstGeom>
          <a:ln w="127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직선 연결선 207"/>
          <p:cNvCxnSpPr/>
          <p:nvPr/>
        </p:nvCxnSpPr>
        <p:spPr>
          <a:xfrm flipV="1">
            <a:off x="7308304" y="4861540"/>
            <a:ext cx="0" cy="360000"/>
          </a:xfrm>
          <a:prstGeom prst="line">
            <a:avLst/>
          </a:prstGeom>
          <a:ln w="127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직선 연결선 212"/>
          <p:cNvCxnSpPr/>
          <p:nvPr/>
        </p:nvCxnSpPr>
        <p:spPr>
          <a:xfrm flipV="1">
            <a:off x="7171908" y="4941168"/>
            <a:ext cx="0" cy="288000"/>
          </a:xfrm>
          <a:prstGeom prst="line">
            <a:avLst/>
          </a:prstGeom>
          <a:ln w="127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직선 연결선 214"/>
          <p:cNvCxnSpPr/>
          <p:nvPr/>
        </p:nvCxnSpPr>
        <p:spPr>
          <a:xfrm flipV="1">
            <a:off x="7035512" y="4997936"/>
            <a:ext cx="0" cy="252000"/>
          </a:xfrm>
          <a:prstGeom prst="line">
            <a:avLst/>
          </a:prstGeom>
          <a:ln w="127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직선 연결선 292"/>
          <p:cNvCxnSpPr/>
          <p:nvPr/>
        </p:nvCxnSpPr>
        <p:spPr>
          <a:xfrm flipV="1">
            <a:off x="6891496" y="5062324"/>
            <a:ext cx="0" cy="216000"/>
          </a:xfrm>
          <a:prstGeom prst="line">
            <a:avLst/>
          </a:prstGeom>
          <a:ln w="127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직선 연결선 296"/>
          <p:cNvCxnSpPr/>
          <p:nvPr/>
        </p:nvCxnSpPr>
        <p:spPr>
          <a:xfrm flipV="1">
            <a:off x="6755100" y="5123284"/>
            <a:ext cx="0" cy="180000"/>
          </a:xfrm>
          <a:prstGeom prst="line">
            <a:avLst/>
          </a:prstGeom>
          <a:ln w="127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직선 연결선 297"/>
          <p:cNvCxnSpPr/>
          <p:nvPr/>
        </p:nvCxnSpPr>
        <p:spPr>
          <a:xfrm flipV="1">
            <a:off x="6622132" y="5180052"/>
            <a:ext cx="0" cy="144000"/>
          </a:xfrm>
          <a:prstGeom prst="line">
            <a:avLst/>
          </a:prstGeom>
          <a:ln w="127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0" name="그룹 299"/>
          <p:cNvGrpSpPr/>
          <p:nvPr/>
        </p:nvGrpSpPr>
        <p:grpSpPr>
          <a:xfrm>
            <a:off x="7115140" y="5272478"/>
            <a:ext cx="676803" cy="676802"/>
            <a:chOff x="7365845" y="4704905"/>
            <a:chExt cx="442617" cy="477982"/>
          </a:xfrm>
        </p:grpSpPr>
        <p:sp>
          <p:nvSpPr>
            <p:cNvPr id="301" name="타원 300"/>
            <p:cNvSpPr>
              <a:spLocks noChangeAspect="1"/>
            </p:cNvSpPr>
            <p:nvPr/>
          </p:nvSpPr>
          <p:spPr>
            <a:xfrm>
              <a:off x="7365845" y="4704905"/>
              <a:ext cx="442617" cy="477982"/>
            </a:xfrm>
            <a:prstGeom prst="ellipse">
              <a:avLst/>
            </a:prstGeom>
            <a:solidFill>
              <a:srgbClr val="7CBF33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2" name="직사각형 301"/>
            <p:cNvSpPr/>
            <p:nvPr/>
          </p:nvSpPr>
          <p:spPr>
            <a:xfrm>
              <a:off x="7377075" y="4825183"/>
              <a:ext cx="424327" cy="209534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1200" b="1" smtClean="0">
                  <a:solidFill>
                    <a:srgbClr val="052E43"/>
                  </a:solidFill>
                </a:rPr>
                <a:t>친환경</a:t>
              </a:r>
              <a:endParaRPr lang="en-US" altLang="ko-KR" sz="1200" b="1" smtClean="0">
                <a:solidFill>
                  <a:srgbClr val="052E43"/>
                </a:solidFill>
              </a:endParaRPr>
            </a:p>
          </p:txBody>
        </p:sp>
      </p:grpSp>
      <p:pic>
        <p:nvPicPr>
          <p:cNvPr id="303" name="Picture 14" descr="D:\필용폴더\도식\Diagram\다양한메뉴의PNG도식\도식_01\화살3.png"/>
          <p:cNvPicPr>
            <a:picLocks noChangeArrowheads="1"/>
          </p:cNvPicPr>
          <p:nvPr/>
        </p:nvPicPr>
        <p:blipFill>
          <a:blip r:embed="rId20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7241849" y="4781912"/>
            <a:ext cx="422334" cy="68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그룹 6"/>
          <p:cNvGrpSpPr/>
          <p:nvPr/>
        </p:nvGrpSpPr>
        <p:grpSpPr>
          <a:xfrm>
            <a:off x="7244017" y="4581128"/>
            <a:ext cx="424327" cy="391062"/>
            <a:chOff x="7387041" y="4745044"/>
            <a:chExt cx="424327" cy="391062"/>
          </a:xfrm>
        </p:grpSpPr>
        <p:sp>
          <p:nvSpPr>
            <p:cNvPr id="99" name="타원 98"/>
            <p:cNvSpPr>
              <a:spLocks noChangeAspect="1"/>
            </p:cNvSpPr>
            <p:nvPr/>
          </p:nvSpPr>
          <p:spPr>
            <a:xfrm>
              <a:off x="7400113" y="4745044"/>
              <a:ext cx="391062" cy="391062"/>
            </a:xfrm>
            <a:prstGeom prst="ellipse">
              <a:avLst/>
            </a:prstGeom>
            <a:solidFill>
              <a:srgbClr val="7CBF33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7387041" y="4869743"/>
              <a:ext cx="424327" cy="209534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1000" b="1" smtClean="0">
                  <a:solidFill>
                    <a:srgbClr val="052E43"/>
                  </a:solidFill>
                </a:rPr>
                <a:t>친환경</a:t>
              </a:r>
              <a:endParaRPr lang="en-US" altLang="ko-KR" sz="1000" b="1" smtClean="0">
                <a:solidFill>
                  <a:srgbClr val="052E43"/>
                </a:solidFill>
              </a:endParaRPr>
            </a:p>
            <a:p>
              <a:pPr algn="ctr"/>
              <a:r>
                <a:rPr lang="en-US" altLang="ko-KR" sz="800" b="1" smtClean="0">
                  <a:solidFill>
                    <a:srgbClr val="052E43"/>
                  </a:solidFill>
                </a:rPr>
                <a:t>1.5%</a:t>
              </a:r>
              <a:endParaRPr lang="en-US" altLang="ko-KR" sz="800" b="1" dirty="0" smtClean="0">
                <a:solidFill>
                  <a:srgbClr val="052E43"/>
                </a:solidFill>
              </a:endParaRPr>
            </a:p>
          </p:txBody>
        </p:sp>
      </p:grpSp>
      <p:sp>
        <p:nvSpPr>
          <p:cNvPr id="299" name="직사각형 298"/>
          <p:cNvSpPr/>
          <p:nvPr/>
        </p:nvSpPr>
        <p:spPr>
          <a:xfrm>
            <a:off x="7003464" y="5013176"/>
            <a:ext cx="919004" cy="21602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rIns="36000" rtlCol="0" anchor="ctr"/>
          <a:lstStyle/>
          <a:p>
            <a:pPr algn="ctr">
              <a:lnSpc>
                <a:spcPct val="110000"/>
              </a:lnSpc>
            </a:pPr>
            <a:r>
              <a:rPr lang="ko-KR" altLang="en-US" sz="1200" b="1" smtClean="0">
                <a:ln w="0">
                  <a:solidFill>
                    <a:srgbClr val="052E4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정책효과</a:t>
            </a:r>
            <a:endParaRPr lang="en-US" altLang="ko-KR" sz="1200" b="1" smtClean="0">
              <a:ln w="0">
                <a:solidFill>
                  <a:srgbClr val="052E4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직사각형 130"/>
          <p:cNvSpPr/>
          <p:nvPr/>
        </p:nvSpPr>
        <p:spPr>
          <a:xfrm>
            <a:off x="3563888" y="1700808"/>
            <a:ext cx="1872208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>
              <a:buFont typeface="Arial" pitchFamily="34" charset="0"/>
              <a:buChar char="•"/>
            </a:pPr>
            <a:endParaRPr lang="en-US" altLang="ko-KR" sz="300" b="1" dirty="0" smtClean="0">
              <a:solidFill>
                <a:schemeClr val="bg1"/>
              </a:solidFill>
            </a:endParaRPr>
          </a:p>
          <a:p>
            <a:endParaRPr lang="en-US" altLang="ko-KR" sz="300" b="1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ko-KR" altLang="en-US" sz="1100" b="1" dirty="0" smtClean="0">
                <a:solidFill>
                  <a:srgbClr val="FFC000"/>
                </a:solidFill>
                <a:sym typeface="Wingdings" pitchFamily="2" charset="2"/>
              </a:rPr>
              <a:t>소비 촉진 홍보 </a:t>
            </a:r>
            <a:r>
              <a:rPr lang="en-US" altLang="ko-KR" sz="1100" b="1" dirty="0" smtClean="0">
                <a:solidFill>
                  <a:srgbClr val="FFC000"/>
                </a:solidFill>
                <a:sym typeface="Wingdings" pitchFamily="2" charset="2"/>
              </a:rPr>
              <a:t>+ </a:t>
            </a:r>
            <a:r>
              <a:rPr lang="ko-KR" altLang="en-US" sz="1100" b="1" dirty="0" smtClean="0">
                <a:solidFill>
                  <a:srgbClr val="FFC000"/>
                </a:solidFill>
                <a:sym typeface="Wingdings" pitchFamily="2" charset="2"/>
              </a:rPr>
              <a:t>캠페인</a:t>
            </a:r>
            <a:endParaRPr lang="en-US" altLang="ko-KR" sz="1100" b="1" dirty="0" smtClean="0">
              <a:solidFill>
                <a:srgbClr val="FFC000"/>
              </a:solidFill>
              <a:sym typeface="Wingdings" pitchFamily="2" charset="2"/>
            </a:endParaRPr>
          </a:p>
          <a:p>
            <a:r>
              <a:rPr lang="en-US" altLang="ko-KR" sz="10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altLang="ko-KR" sz="900" b="1" dirty="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ko-KR" altLang="en-US" sz="900" b="1" dirty="0" err="1" smtClean="0">
                <a:solidFill>
                  <a:schemeClr val="bg1"/>
                </a:solidFill>
                <a:sym typeface="Wingdings" pitchFamily="2" charset="2"/>
              </a:rPr>
              <a:t>자조금</a:t>
            </a:r>
            <a:r>
              <a:rPr lang="ko-KR" altLang="en-US" sz="900" b="1" dirty="0" smtClean="0">
                <a:solidFill>
                  <a:schemeClr val="bg1"/>
                </a:solidFill>
                <a:sym typeface="Wingdings" pitchFamily="2" charset="2"/>
              </a:rPr>
              <a:t> 활용</a:t>
            </a:r>
            <a:r>
              <a:rPr lang="en-US" altLang="ko-KR" sz="900" b="1" dirty="0" smtClean="0">
                <a:solidFill>
                  <a:schemeClr val="bg1"/>
                </a:solidFill>
                <a:sym typeface="Wingdings" pitchFamily="2" charset="2"/>
              </a:rPr>
              <a:t>, </a:t>
            </a:r>
            <a:r>
              <a:rPr lang="ko-KR" altLang="en-US" sz="900" b="1" dirty="0" err="1" smtClean="0">
                <a:solidFill>
                  <a:schemeClr val="bg1"/>
                </a:solidFill>
                <a:sym typeface="Wingdings" pitchFamily="2" charset="2"/>
              </a:rPr>
              <a:t>유기농</a:t>
            </a:r>
            <a:r>
              <a:rPr lang="en-US" altLang="ko-KR" sz="900" b="1" dirty="0" smtClean="0">
                <a:solidFill>
                  <a:schemeClr val="bg1"/>
                </a:solidFill>
                <a:sym typeface="Wingdings" pitchFamily="2" charset="2"/>
              </a:rPr>
              <a:t>3.0 </a:t>
            </a:r>
            <a:r>
              <a:rPr lang="ko-KR" altLang="en-US" sz="900" b="1" dirty="0" smtClean="0">
                <a:solidFill>
                  <a:schemeClr val="bg1"/>
                </a:solidFill>
                <a:sym typeface="Wingdings" pitchFamily="2" charset="2"/>
              </a:rPr>
              <a:t>확산 </a:t>
            </a:r>
            <a:endParaRPr lang="en-US" altLang="ko-KR" sz="900" b="1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altLang="ko-KR" sz="900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altLang="ko-KR" sz="900" b="1" dirty="0" smtClean="0">
                <a:solidFill>
                  <a:schemeClr val="bg1"/>
                </a:solidFill>
                <a:sym typeface="Wingdings" pitchFamily="2" charset="2"/>
              </a:rPr>
              <a:t>  + </a:t>
            </a:r>
            <a:r>
              <a:rPr lang="el-GR" altLang="ko-KR" sz="900" b="1" dirty="0" smtClean="0">
                <a:solidFill>
                  <a:schemeClr val="bg1"/>
                </a:solidFill>
                <a:sym typeface="Wingdings" pitchFamily="2" charset="2"/>
              </a:rPr>
              <a:t>α</a:t>
            </a:r>
            <a:r>
              <a:rPr lang="en-US" altLang="ko-KR" sz="900" b="1" dirty="0" smtClean="0">
                <a:solidFill>
                  <a:schemeClr val="bg1"/>
                </a:solidFill>
                <a:sym typeface="Wingdings" pitchFamily="2" charset="2"/>
              </a:rPr>
              <a:t>(</a:t>
            </a:r>
            <a:r>
              <a:rPr lang="ko-KR" altLang="en-US" sz="900" b="1" dirty="0" smtClean="0">
                <a:solidFill>
                  <a:schemeClr val="bg1"/>
                </a:solidFill>
                <a:sym typeface="Wingdings" pitchFamily="2" charset="2"/>
              </a:rPr>
              <a:t>엑스포</a:t>
            </a:r>
            <a:r>
              <a:rPr lang="en-US" altLang="ko-KR" sz="900" b="1" dirty="0" smtClean="0">
                <a:solidFill>
                  <a:schemeClr val="bg1"/>
                </a:solidFill>
                <a:sym typeface="Wingdings" pitchFamily="2" charset="2"/>
              </a:rPr>
              <a:t>)</a:t>
            </a:r>
            <a:endParaRPr lang="en-US" altLang="ko-KR" sz="1000" b="1" dirty="0" smtClean="0">
              <a:solidFill>
                <a:schemeClr val="bg1"/>
              </a:solidFill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altLang="ko-KR" sz="300" b="1" dirty="0" smtClean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132" name="직사각형 131"/>
          <p:cNvSpPr/>
          <p:nvPr/>
        </p:nvSpPr>
        <p:spPr>
          <a:xfrm>
            <a:off x="4283968" y="3356992"/>
            <a:ext cx="1656184" cy="62995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r>
              <a:rPr lang="ko-KR" altLang="en-US" sz="900" b="1" dirty="0" err="1" smtClean="0">
                <a:solidFill>
                  <a:schemeClr val="bg1"/>
                </a:solidFill>
              </a:rPr>
              <a:t>인증제</a:t>
            </a:r>
            <a:r>
              <a:rPr lang="ko-KR" altLang="en-US" sz="900" b="1" dirty="0" smtClean="0">
                <a:solidFill>
                  <a:schemeClr val="bg1"/>
                </a:solidFill>
              </a:rPr>
              <a:t> 신뢰도 ↗</a:t>
            </a:r>
            <a:endParaRPr lang="en-US" altLang="ko-KR" sz="200" b="1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ko-KR" altLang="en-US" sz="900" b="1" dirty="0" smtClean="0">
                <a:solidFill>
                  <a:schemeClr val="bg1"/>
                </a:solidFill>
                <a:sym typeface="Wingdings" pitchFamily="2" charset="2"/>
              </a:rPr>
              <a:t>우선 구매제도 개정</a:t>
            </a:r>
            <a:endParaRPr lang="en-US" altLang="ko-KR" sz="900" b="1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altLang="ko-KR" sz="800" b="1" dirty="0" smtClean="0">
                <a:solidFill>
                  <a:schemeClr val="bg1"/>
                </a:solidFill>
                <a:sym typeface="Wingdings" pitchFamily="2" charset="2"/>
              </a:rPr>
              <a:t>   </a:t>
            </a:r>
            <a:r>
              <a:rPr lang="ko-KR" altLang="en-US" sz="800" b="1" dirty="0" smtClean="0">
                <a:solidFill>
                  <a:schemeClr val="bg1"/>
                </a:solidFill>
                <a:sym typeface="Wingdings" pitchFamily="2" charset="2"/>
              </a:rPr>
              <a:t>차액 </a:t>
            </a:r>
            <a:r>
              <a:rPr lang="en-US" altLang="ko-KR" sz="800" b="1" dirty="0" smtClean="0">
                <a:solidFill>
                  <a:schemeClr val="bg1"/>
                </a:solidFill>
                <a:sym typeface="Wingdings" pitchFamily="2" charset="2"/>
              </a:rPr>
              <a:t>(30) </a:t>
            </a:r>
            <a:r>
              <a:rPr lang="ko-KR" altLang="en-US" sz="800" b="1" dirty="0" smtClean="0">
                <a:solidFill>
                  <a:schemeClr val="bg1"/>
                </a:solidFill>
                <a:sym typeface="Wingdings" pitchFamily="2" charset="2"/>
              </a:rPr>
              <a:t>지원 근거 마련</a:t>
            </a:r>
            <a:endParaRPr lang="en-US" altLang="ko-KR" sz="800" b="1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ko-KR" altLang="en-US" sz="900" b="1" dirty="0" err="1" smtClean="0">
                <a:solidFill>
                  <a:schemeClr val="bg1"/>
                </a:solidFill>
                <a:sym typeface="Wingdings" pitchFamily="2" charset="2"/>
              </a:rPr>
              <a:t>유기농복합서비스지원단지</a:t>
            </a:r>
            <a:endParaRPr lang="en-US" altLang="ko-KR" sz="900" b="1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ko-KR" altLang="en-US" sz="900" b="1" dirty="0" err="1" smtClean="0">
                <a:solidFill>
                  <a:schemeClr val="bg1"/>
                </a:solidFill>
                <a:sym typeface="Wingdings" pitchFamily="2" charset="2"/>
              </a:rPr>
              <a:t>유기농치유산업</a:t>
            </a:r>
            <a:r>
              <a:rPr lang="ko-KR" altLang="en-US" sz="900" b="1" dirty="0" smtClean="0">
                <a:solidFill>
                  <a:schemeClr val="bg1"/>
                </a:solidFill>
                <a:sym typeface="Wingdings" pitchFamily="2" charset="2"/>
              </a:rPr>
              <a:t> 육성</a:t>
            </a:r>
            <a:endParaRPr lang="en-US" altLang="ko-KR" sz="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유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기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농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구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편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78" name="Picture 8" descr="C:\Users\Junho Hong\Google 드라이브\2. SALES\★On-going\20171122_농림축산식품부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1253" y="1850771"/>
            <a:ext cx="6672747" cy="50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" descr="C:\Users\mafra\Desktop\무제-1.png"/>
          <p:cNvPicPr>
            <a:picLocks noChangeAspect="1" noChangeArrowheads="1"/>
          </p:cNvPicPr>
          <p:nvPr/>
        </p:nvPicPr>
        <p:blipFill>
          <a:blip r:embed="rId4" cstate="print">
            <a:lum bright="100000"/>
          </a:blip>
          <a:srcRect/>
          <a:stretch>
            <a:fillRect/>
          </a:stretch>
        </p:blipFill>
        <p:spPr bwMode="auto">
          <a:xfrm>
            <a:off x="214282" y="6072206"/>
            <a:ext cx="1388095" cy="626571"/>
          </a:xfrm>
          <a:prstGeom prst="rect">
            <a:avLst/>
          </a:prstGeom>
          <a:noFill/>
        </p:spPr>
      </p:pic>
      <p:sp>
        <p:nvSpPr>
          <p:cNvPr id="26" name="직사각형 25"/>
          <p:cNvSpPr/>
          <p:nvPr/>
        </p:nvSpPr>
        <p:spPr>
          <a:xfrm>
            <a:off x="720000" y="3014220"/>
            <a:ext cx="588209" cy="351139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457200" indent="-457200" algn="r">
              <a:lnSpc>
                <a:spcPct val="90000"/>
              </a:lnSpc>
              <a:defRPr/>
            </a:pPr>
            <a:r>
              <a:rPr lang="en-US" altLang="ko-KR" sz="3200" b="1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ED7D31"/>
                </a:solidFill>
                <a:effectLst>
                  <a:innerShdw blurRad="50800" dist="25400" dir="16200000">
                    <a:prstClr val="black">
                      <a:alpha val="75000"/>
                    </a:prstClr>
                  </a:innerShdw>
                </a:effectLst>
                <a:latin typeface="Impact" panose="020B0806030902050204" pitchFamily="34" charset="0"/>
                <a:ea typeface="신명조"/>
                <a:cs typeface="신명조"/>
              </a:rPr>
              <a:t>04</a:t>
            </a:r>
            <a:endParaRPr lang="en-US" altLang="ko-KR" sz="3200" b="1" dirty="0">
              <a:ln>
                <a:solidFill>
                  <a:srgbClr val="5B9BD5">
                    <a:alpha val="0"/>
                  </a:srgbClr>
                </a:solidFill>
              </a:ln>
              <a:solidFill>
                <a:srgbClr val="ED7D31"/>
              </a:solidFill>
              <a:effectLst>
                <a:innerShdw blurRad="50800" dist="25400" dir="16200000">
                  <a:prstClr val="black">
                    <a:alpha val="75000"/>
                  </a:prstClr>
                </a:innerShdw>
              </a:effectLst>
              <a:latin typeface="Impact" panose="020B0806030902050204" pitchFamily="34" charset="0"/>
              <a:ea typeface="신명조"/>
              <a:cs typeface="신명조"/>
            </a:endParaRPr>
          </a:p>
        </p:txBody>
      </p:sp>
      <p:grpSp>
        <p:nvGrpSpPr>
          <p:cNvPr id="4" name="그룹 3"/>
          <p:cNvGrpSpPr>
            <a:grpSpLocks noChangeAspect="1"/>
          </p:cNvGrpSpPr>
          <p:nvPr/>
        </p:nvGrpSpPr>
        <p:grpSpPr>
          <a:xfrm>
            <a:off x="1396690" y="3028233"/>
            <a:ext cx="288000" cy="288000"/>
            <a:chOff x="1406216" y="3295665"/>
            <a:chExt cx="244475" cy="244475"/>
          </a:xfrm>
        </p:grpSpPr>
        <p:sp>
          <p:nvSpPr>
            <p:cNvPr id="27" name="타원 26"/>
            <p:cNvSpPr/>
            <p:nvPr/>
          </p:nvSpPr>
          <p:spPr bwMode="auto">
            <a:xfrm>
              <a:off x="1406216" y="3295665"/>
              <a:ext cx="244475" cy="24447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38100">
              <a:solidFill>
                <a:schemeClr val="accent2"/>
              </a:solidFill>
            </a:ln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 b="1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8" name="갈매기형 수장 27"/>
            <p:cNvSpPr/>
            <p:nvPr/>
          </p:nvSpPr>
          <p:spPr bwMode="auto">
            <a:xfrm>
              <a:off x="1467023" y="3356472"/>
              <a:ext cx="122861" cy="122861"/>
            </a:xfrm>
            <a:prstGeom prst="chevron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>
                <a:ln>
                  <a:solidFill>
                    <a:srgbClr val="5B9BD5">
                      <a:alpha val="0"/>
                    </a:srgbClr>
                  </a:solidFill>
                </a:ln>
                <a:gradFill>
                  <a:gsLst>
                    <a:gs pos="0">
                      <a:srgbClr val="19A1DB"/>
                    </a:gs>
                    <a:gs pos="100000">
                      <a:srgbClr val="187EBC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1771732" y="2924944"/>
            <a:ext cx="623639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28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친환경농업 생산기반</a:t>
            </a:r>
            <a:r>
              <a:rPr lang="en-US" altLang="ko-KR" sz="28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ko-KR" altLang="en-US" sz="28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어떻게 확대할까</a:t>
            </a:r>
            <a:endParaRPr lang="en-US" altLang="ko-KR" sz="2800" b="1">
              <a:ln w="3175" cmpd="sng">
                <a:solidFill>
                  <a:prstClr val="black">
                    <a:alpha val="60000"/>
                  </a:prst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979712" y="1196752"/>
            <a:ext cx="7145217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6000" b="1" smtClean="0">
                <a:ln w="3175" cmpd="sng">
                  <a:noFill/>
                  <a:prstDash val="solid"/>
                </a:ln>
                <a:solidFill>
                  <a:srgbClr val="FFFFFF">
                    <a:alpha val="8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친환경농업 생산기반</a:t>
            </a:r>
            <a:endParaRPr lang="en-US" altLang="ko-KR" sz="6000" b="1">
              <a:ln w="3175" cmpd="sng">
                <a:noFill/>
                <a:prstDash val="solid"/>
              </a:ln>
              <a:solidFill>
                <a:srgbClr val="FFFFFF">
                  <a:alpha val="8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65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유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기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농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구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편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334" name="이등변 삼각형 333"/>
          <p:cNvSpPr/>
          <p:nvPr/>
        </p:nvSpPr>
        <p:spPr>
          <a:xfrm>
            <a:off x="0" y="1556793"/>
            <a:ext cx="9143347" cy="4660378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21000">
                <a:srgbClr val="7CBF33"/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35" name="직사각형 334"/>
          <p:cNvSpPr/>
          <p:nvPr/>
        </p:nvSpPr>
        <p:spPr>
          <a:xfrm>
            <a:off x="3285455" y="5157192"/>
            <a:ext cx="2066494" cy="2857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상호준수의무 </a:t>
            </a: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Cross Compliance</a:t>
            </a:r>
          </a:p>
        </p:txBody>
      </p:sp>
      <p:pic>
        <p:nvPicPr>
          <p:cNvPr id="336" name="그림 16" descr="언덕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2" y="5624040"/>
            <a:ext cx="9144000" cy="122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" name="직사각형 336"/>
          <p:cNvSpPr/>
          <p:nvPr/>
        </p:nvSpPr>
        <p:spPr>
          <a:xfrm>
            <a:off x="4067944" y="3122384"/>
            <a:ext cx="403244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공익형</a:t>
            </a:r>
            <a:r>
              <a:rPr kumimoji="0" lang="ko-KR" altLang="en-US" sz="4800" b="1" i="0" u="none" strike="noStrike" kern="0" cap="none" spc="0" normalizeH="0" baseline="0" noProof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직</a:t>
            </a:r>
            <a:r>
              <a:rPr kumimoji="0" lang="ko-KR" altLang="en-US" sz="4800" b="1" i="0" u="none" strike="noStrike" kern="0" cap="none" spc="0" normalizeH="0" baseline="0" noProof="0" smtClean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불</a:t>
            </a:r>
            <a:endParaRPr kumimoji="0" lang="en-US" altLang="ko-KR" sz="4800" b="1" i="0" u="none" strike="noStrike" kern="0" cap="none" spc="0" normalizeH="0" baseline="0" noProof="0">
              <a:ln w="3175" cmpd="sng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38" name="직사각형 337"/>
          <p:cNvSpPr/>
          <p:nvPr/>
        </p:nvSpPr>
        <p:spPr>
          <a:xfrm>
            <a:off x="7503166" y="4942329"/>
            <a:ext cx="112793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0" cap="none" spc="0" normalizeH="0" baseline="0" noProof="0" smtClean="0">
                <a:ln w="3175" cmpd="sng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기본형</a:t>
            </a:r>
            <a:endParaRPr kumimoji="0" lang="en-US" altLang="ko-KR" sz="2800" b="1" i="0" u="none" strike="noStrike" kern="0" cap="none" spc="0" normalizeH="0" baseline="0" noProof="0">
              <a:ln w="3175" cmpd="sng">
                <a:solidFill>
                  <a:sysClr val="windowText" lastClr="000000">
                    <a:alpha val="60000"/>
                  </a:sysClr>
                </a:solidFill>
                <a:prstDash val="solid"/>
              </a:ln>
              <a:solidFill>
                <a:sysClr val="window" lastClr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40" name="직사각형 339"/>
          <p:cNvSpPr/>
          <p:nvPr/>
        </p:nvSpPr>
        <p:spPr>
          <a:xfrm>
            <a:off x="6371203" y="5055493"/>
            <a:ext cx="1098061" cy="2857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</a:rPr>
              <a:t>대상</a:t>
            </a: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</a:rPr>
              <a:t>: </a:t>
            </a:r>
            <a:r>
              <a:rPr kumimoji="0" lang="ko-KR" altLang="en-US" sz="9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</a:rPr>
              <a:t>모든 농업인</a:t>
            </a:r>
            <a:endParaRPr kumimoji="0" lang="en-US" altLang="ko-KR" sz="900" b="1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</a:rPr>
              <a:t>재원</a:t>
            </a: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</a:rPr>
              <a:t>: </a:t>
            </a:r>
            <a:r>
              <a:rPr kumimoji="0" lang="ko-KR" altLang="en-US" sz="9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</a:rPr>
              <a:t>국비 </a:t>
            </a:r>
            <a:r>
              <a:rPr kumimoji="0" lang="en-US" altLang="ko-KR" sz="9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</a:rPr>
              <a:t>100%</a:t>
            </a:r>
            <a:endParaRPr kumimoji="0" lang="en-US" altLang="ko-KR" sz="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</a:endParaRPr>
          </a:p>
        </p:txBody>
      </p:sp>
      <p:pic>
        <p:nvPicPr>
          <p:cNvPr id="342" name="Picture 4" descr="C:\Users\Park Ilwoo\Desktop\PT이미지전달\s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00000"/>
                    </a14:imgEffect>
                    <a14:imgEffect>
                      <a14:brightnessContrast bright="-41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82292" flipH="1">
            <a:off x="-2556792" y="618541"/>
            <a:ext cx="2838280" cy="12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" name="직사각형 342"/>
          <p:cNvSpPr/>
          <p:nvPr/>
        </p:nvSpPr>
        <p:spPr>
          <a:xfrm rot="2647764">
            <a:off x="-1634445" y="413706"/>
            <a:ext cx="215816" cy="249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친</a:t>
            </a:r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44" name="직사각형 343"/>
          <p:cNvSpPr/>
          <p:nvPr/>
        </p:nvSpPr>
        <p:spPr>
          <a:xfrm rot="2663235">
            <a:off x="-1512525" y="534668"/>
            <a:ext cx="215816" cy="249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환</a:t>
            </a:r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45" name="직사각형 344"/>
          <p:cNvSpPr/>
          <p:nvPr/>
        </p:nvSpPr>
        <p:spPr>
          <a:xfrm rot="2663235">
            <a:off x="-1413465" y="655824"/>
            <a:ext cx="215816" cy="249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경</a:t>
            </a:r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46" name="직사각형 345"/>
          <p:cNvSpPr/>
          <p:nvPr/>
        </p:nvSpPr>
        <p:spPr>
          <a:xfrm rot="2875174">
            <a:off x="-1298220" y="776980"/>
            <a:ext cx="215816" cy="249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농</a:t>
            </a:r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47" name="직사각형 346"/>
          <p:cNvSpPr/>
          <p:nvPr/>
        </p:nvSpPr>
        <p:spPr>
          <a:xfrm rot="2875174">
            <a:off x="-1199160" y="891280"/>
            <a:ext cx="215816" cy="249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산</a:t>
            </a:r>
            <a:endParaRPr kumimoji="0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48" name="직사각형 347"/>
          <p:cNvSpPr/>
          <p:nvPr/>
        </p:nvSpPr>
        <p:spPr>
          <a:xfrm rot="3129067">
            <a:off x="-1097902" y="1005580"/>
            <a:ext cx="215816" cy="249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7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물</a:t>
            </a:r>
            <a:endParaRPr kumimoji="0" lang="en-US" altLang="ko-KR" sz="137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49" name="직사각형 348"/>
          <p:cNvSpPr/>
          <p:nvPr/>
        </p:nvSpPr>
        <p:spPr>
          <a:xfrm rot="3240000">
            <a:off x="-1021702" y="1127500"/>
            <a:ext cx="215816" cy="249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5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인</a:t>
            </a:r>
            <a:endParaRPr kumimoji="0" lang="en-US" altLang="ko-KR" sz="135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50" name="직사각형 349"/>
          <p:cNvSpPr/>
          <p:nvPr/>
        </p:nvSpPr>
        <p:spPr>
          <a:xfrm rot="3278934">
            <a:off x="-946462" y="1264157"/>
            <a:ext cx="215816" cy="23500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2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증</a:t>
            </a:r>
            <a:endParaRPr kumimoji="0" lang="en-US" altLang="ko-KR" sz="132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35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68566">
            <a:off x="8390142" y="1517940"/>
            <a:ext cx="524237" cy="45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7" name="_x385686168" descr="EMB00007eec6e6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66849">
            <a:off x="7966779" y="1861985"/>
            <a:ext cx="425836" cy="390218"/>
          </a:xfrm>
          <a:prstGeom prst="rect">
            <a:avLst/>
          </a:prstGeom>
          <a:noFill/>
        </p:spPr>
      </p:pic>
      <p:sp>
        <p:nvSpPr>
          <p:cNvPr id="358" name="직사각형 357"/>
          <p:cNvSpPr/>
          <p:nvPr/>
        </p:nvSpPr>
        <p:spPr>
          <a:xfrm>
            <a:off x="7469264" y="3904663"/>
            <a:ext cx="112793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0" cap="none" spc="0" normalizeH="0" baseline="0" noProof="0" smtClean="0">
                <a:ln w="3175" cmpd="sng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선택형</a:t>
            </a:r>
            <a:endParaRPr kumimoji="0" lang="en-US" altLang="ko-KR" sz="2800" b="1" i="0" u="none" strike="noStrike" kern="0" cap="none" spc="0" normalizeH="0" baseline="0" noProof="0">
              <a:ln w="3175" cmpd="sng">
                <a:solidFill>
                  <a:sysClr val="windowText" lastClr="000000">
                    <a:alpha val="60000"/>
                  </a:sysClr>
                </a:solidFill>
                <a:prstDash val="solid"/>
              </a:ln>
              <a:solidFill>
                <a:sysClr val="window" lastClr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59" name="직사각형 358"/>
          <p:cNvSpPr/>
          <p:nvPr/>
        </p:nvSpPr>
        <p:spPr>
          <a:xfrm>
            <a:off x="7063785" y="2653488"/>
            <a:ext cx="1481774" cy="2857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친환경농업직불</a:t>
            </a:r>
            <a:endParaRPr kumimoji="0" lang="en-US" altLang="ko-KR" sz="1400" b="1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60" name="직사각형 359"/>
          <p:cNvSpPr/>
          <p:nvPr/>
        </p:nvSpPr>
        <p:spPr>
          <a:xfrm>
            <a:off x="7334679" y="3307275"/>
            <a:ext cx="1329374" cy="2857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경관보전직불</a:t>
            </a:r>
            <a:endParaRPr kumimoji="0" lang="en-US" altLang="ko-KR" sz="1000" b="1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61" name="직사각형 360"/>
          <p:cNvSpPr/>
          <p:nvPr/>
        </p:nvSpPr>
        <p:spPr>
          <a:xfrm>
            <a:off x="7713735" y="3068960"/>
            <a:ext cx="1329374" cy="2857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ㅇㅇㅇㅇ직불</a:t>
            </a:r>
            <a:endParaRPr kumimoji="0" lang="en-US" altLang="ko-KR" sz="1000" b="1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362" name="Picture 47" descr="돈다발 cop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4774" y="4539783"/>
            <a:ext cx="602527" cy="520934"/>
          </a:xfrm>
          <a:prstGeom prst="rect">
            <a:avLst/>
          </a:prstGeom>
          <a:noFill/>
          <a:ln>
            <a:noFill/>
          </a:ln>
          <a:effectLst>
            <a:glow>
              <a:srgbClr val="4F81BD">
                <a:alpha val="23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" name="Picture 14" descr="D:\필용폴더\도식\Diagram\다양한메뉴의PNG도식\도식_01\화살3.png"/>
          <p:cNvPicPr>
            <a:picLocks noChangeArrowheads="1"/>
          </p:cNvPicPr>
          <p:nvPr/>
        </p:nvPicPr>
        <p:blipFill>
          <a:blip r:embed="rId9" cstate="print">
            <a:duotone>
              <a:srgbClr val="4BACC6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 rot="8466356">
            <a:off x="4292092" y="1305454"/>
            <a:ext cx="1217274" cy="79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"/>
          <p:cNvGrpSpPr/>
          <p:nvPr/>
        </p:nvGrpSpPr>
        <p:grpSpPr>
          <a:xfrm>
            <a:off x="3728839" y="536022"/>
            <a:ext cx="1423568" cy="1269382"/>
            <a:chOff x="3728839" y="536022"/>
            <a:chExt cx="1423568" cy="1269382"/>
          </a:xfrm>
        </p:grpSpPr>
        <p:sp>
          <p:nvSpPr>
            <p:cNvPr id="380" name="타원 379"/>
            <p:cNvSpPr>
              <a:spLocks noChangeAspect="1"/>
            </p:cNvSpPr>
            <p:nvPr/>
          </p:nvSpPr>
          <p:spPr>
            <a:xfrm>
              <a:off x="3825340" y="536022"/>
              <a:ext cx="1269382" cy="1269382"/>
            </a:xfrm>
            <a:prstGeom prst="ellipse">
              <a:avLst/>
            </a:prstGeom>
            <a:solidFill>
              <a:srgbClr val="4BACC6">
                <a:lumMod val="40000"/>
                <a:lumOff val="60000"/>
                <a:alpha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gradFill>
                  <a:gsLst>
                    <a:gs pos="21000">
                      <a:srgbClr val="7CBF33"/>
                    </a:gs>
                    <a:gs pos="100000">
                      <a:sysClr val="window" lastClr="FFFFFF">
                        <a:alpha val="0"/>
                      </a:sysClr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81" name="직사각형 380"/>
            <p:cNvSpPr/>
            <p:nvPr/>
          </p:nvSpPr>
          <p:spPr>
            <a:xfrm>
              <a:off x="3823707" y="1085324"/>
              <a:ext cx="1217500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smtClean="0">
                  <a:ln w="3175" cmpd="sng">
                    <a:solidFill>
                      <a:sysClr val="windowText" lastClr="000000">
                        <a:alpha val="60000"/>
                      </a:sysClr>
                    </a:solidFill>
                    <a:prstDash val="solid"/>
                  </a:ln>
                  <a:solidFill>
                    <a:sysClr val="window" lastClr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</a:rPr>
                <a:t>친환경농업</a:t>
              </a:r>
              <a:endParaRPr kumimoji="0" lang="en-US" altLang="ko-KR" sz="1400" b="1" i="0" u="none" strike="noStrike" kern="0" cap="none" spc="0" normalizeH="0" baseline="0" noProof="0" smtClean="0">
                <a:ln w="3175" cmpd="sng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smtClean="0">
                  <a:ln w="3175" cmpd="sng">
                    <a:solidFill>
                      <a:sysClr val="windowText" lastClr="000000">
                        <a:alpha val="60000"/>
                      </a:sysClr>
                    </a:solidFill>
                    <a:prstDash val="solid"/>
                  </a:ln>
                  <a:solidFill>
                    <a:sysClr val="window" lastClr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</a:rPr>
                <a:t>기반구</a:t>
              </a:r>
              <a:r>
                <a:rPr kumimoji="0" lang="ko-KR" altLang="en-US" sz="1400" b="1" i="0" u="none" strike="noStrike" kern="0" cap="none" spc="0" normalizeH="0" baseline="0" noProof="0">
                  <a:ln w="3175" cmpd="sng">
                    <a:solidFill>
                      <a:sysClr val="windowText" lastClr="000000">
                        <a:alpha val="60000"/>
                      </a:sysClr>
                    </a:solidFill>
                    <a:prstDash val="solid"/>
                  </a:ln>
                  <a:solidFill>
                    <a:sysClr val="window" lastClr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</a:rPr>
                <a:t>축</a:t>
              </a:r>
              <a:endParaRPr kumimoji="0" lang="en-US" altLang="ko-KR" sz="1400" b="1" i="0" u="none" strike="noStrike" kern="0" cap="none" spc="0" normalizeH="0" baseline="0" noProof="0">
                <a:ln w="3175" cmpd="sng">
                  <a:solidFill>
                    <a:sysClr val="windowText" lastClr="000000">
                      <a:alpha val="60000"/>
                    </a:sysClr>
                  </a:solidFill>
                  <a:prstDash val="solid"/>
                </a:ln>
                <a:solidFill>
                  <a:sysClr val="window" lastClr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382" name="직사각형 381"/>
            <p:cNvSpPr/>
            <p:nvPr/>
          </p:nvSpPr>
          <p:spPr>
            <a:xfrm>
              <a:off x="3728839" y="855014"/>
              <a:ext cx="1423568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smtClean="0">
                  <a:ln w="317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rPr>
                <a:t>HARDWARE</a:t>
              </a:r>
              <a:endParaRPr kumimoji="0" lang="en-US" altLang="ko-KR" sz="1400" b="1" i="0" u="none" strike="noStrike" kern="0" cap="none" spc="0" normalizeH="0" baseline="0" noProof="0">
                <a:ln w="3175" cmpd="sng">
                  <a:noFill/>
                  <a:prstDash val="solid"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369" name="사각형 설명선 368"/>
          <p:cNvSpPr/>
          <p:nvPr/>
        </p:nvSpPr>
        <p:spPr bwMode="auto">
          <a:xfrm>
            <a:off x="-3487477" y="5288257"/>
            <a:ext cx="714380" cy="285752"/>
          </a:xfrm>
          <a:prstGeom prst="wedgeRectCallout">
            <a:avLst>
              <a:gd name="adj1" fmla="val -59837"/>
              <a:gd name="adj2" fmla="val 18722"/>
            </a:avLst>
          </a:prstGeom>
          <a:solidFill>
            <a:sysClr val="window" lastClr="FFFFFF">
              <a:alpha val="50000"/>
            </a:sysClr>
          </a:solidFill>
          <a:ln w="57150">
            <a:noFill/>
            <a:round/>
            <a:headEnd/>
            <a:tailEnd/>
          </a:ln>
        </p:spPr>
        <p:txBody>
          <a:bodyPr wrap="none" lIns="36000" rIns="3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마을 문화재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1" name="사각형 설명선 370"/>
          <p:cNvSpPr/>
          <p:nvPr/>
        </p:nvSpPr>
        <p:spPr bwMode="auto">
          <a:xfrm>
            <a:off x="-3574506" y="6392817"/>
            <a:ext cx="714380" cy="285752"/>
          </a:xfrm>
          <a:prstGeom prst="wedgeRectCallout">
            <a:avLst>
              <a:gd name="adj1" fmla="val 26455"/>
              <a:gd name="adj2" fmla="val -78356"/>
            </a:avLst>
          </a:prstGeom>
          <a:solidFill>
            <a:sysClr val="window" lastClr="FFFFFF">
              <a:alpha val="50000"/>
            </a:sysClr>
          </a:solidFill>
          <a:ln w="57150">
            <a:noFill/>
            <a:round/>
            <a:headEnd/>
            <a:tailEnd/>
          </a:ln>
        </p:spPr>
        <p:txBody>
          <a:bodyPr wrap="none" lIns="36000" rIns="3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생태둠벙</a:t>
            </a:r>
            <a:endParaRPr kumimoji="0" lang="en-US" altLang="ko-KR" sz="9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서식지 보호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2" name="사각형 설명선 371"/>
          <p:cNvSpPr/>
          <p:nvPr/>
        </p:nvSpPr>
        <p:spPr bwMode="auto">
          <a:xfrm>
            <a:off x="-1054539" y="6269934"/>
            <a:ext cx="829670" cy="471434"/>
          </a:xfrm>
          <a:prstGeom prst="wedgeRectCallout">
            <a:avLst>
              <a:gd name="adj1" fmla="val -64151"/>
              <a:gd name="adj2" fmla="val 7936"/>
            </a:avLst>
          </a:prstGeom>
          <a:solidFill>
            <a:sysClr val="window" lastClr="FFFFFF">
              <a:alpha val="50000"/>
            </a:sysClr>
          </a:solidFill>
          <a:ln w="57150">
            <a:noFill/>
            <a:round/>
            <a:headEnd/>
            <a:tailEnd/>
          </a:ln>
        </p:spPr>
        <p:txBody>
          <a:bodyPr wrap="none" lIns="36000" rIns="3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전통농업보전</a:t>
            </a:r>
            <a:endParaRPr kumimoji="0" lang="en-US" altLang="ko-KR" sz="9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경관보전</a:t>
            </a:r>
            <a:endParaRPr kumimoji="0" lang="en-US" altLang="ko-KR" sz="9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공동제초 활동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3" name="사각형 설명선 372"/>
          <p:cNvSpPr/>
          <p:nvPr/>
        </p:nvSpPr>
        <p:spPr bwMode="auto">
          <a:xfrm>
            <a:off x="-3060848" y="5605498"/>
            <a:ext cx="714380" cy="285752"/>
          </a:xfrm>
          <a:prstGeom prst="wedgeRectCallout">
            <a:avLst>
              <a:gd name="adj1" fmla="val 65286"/>
              <a:gd name="adj2" fmla="val 33104"/>
            </a:avLst>
          </a:prstGeom>
          <a:solidFill>
            <a:sysClr val="window" lastClr="FFFFFF">
              <a:alpha val="50000"/>
            </a:sysClr>
          </a:solidFill>
          <a:ln w="57150">
            <a:noFill/>
            <a:round/>
            <a:headEnd/>
            <a:tailEnd/>
          </a:ln>
        </p:spPr>
        <p:txBody>
          <a:bodyPr wrap="none" lIns="36000" rIns="3600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마을전통행사</a:t>
            </a:r>
            <a:endParaRPr kumimoji="0" lang="ko-KR" altLang="en-US" sz="9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75" name="Picture 2" descr="C:\Users\mafra\Desktop\초가집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3562358" y="5582944"/>
            <a:ext cx="415550" cy="302012"/>
          </a:xfrm>
          <a:prstGeom prst="rect">
            <a:avLst/>
          </a:prstGeom>
          <a:noFill/>
        </p:spPr>
      </p:pic>
      <p:pic>
        <p:nvPicPr>
          <p:cNvPr id="1026" name="Picture 2" descr="C:\Users\mafra\Desktop\쇠똥구리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07747" y="3650656"/>
            <a:ext cx="1254925" cy="10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룹 6"/>
          <p:cNvGrpSpPr/>
          <p:nvPr/>
        </p:nvGrpSpPr>
        <p:grpSpPr>
          <a:xfrm>
            <a:off x="2772351" y="4531980"/>
            <a:ext cx="6775821" cy="268730"/>
            <a:chOff x="2699792" y="4531980"/>
            <a:chExt cx="6775821" cy="268730"/>
          </a:xfrm>
        </p:grpSpPr>
        <p:cxnSp>
          <p:nvCxnSpPr>
            <p:cNvPr id="339" name="직선 연결선 338"/>
            <p:cNvCxnSpPr/>
            <p:nvPr/>
          </p:nvCxnSpPr>
          <p:spPr>
            <a:xfrm>
              <a:off x="2699792" y="4800250"/>
              <a:ext cx="6775821" cy="460"/>
            </a:xfrm>
            <a:prstGeom prst="line">
              <a:avLst/>
            </a:prstGeom>
            <a:no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352" name="직사각형 351"/>
            <p:cNvSpPr/>
            <p:nvPr/>
          </p:nvSpPr>
          <p:spPr>
            <a:xfrm>
              <a:off x="4142502" y="4531980"/>
              <a:ext cx="2085682" cy="25303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smtClean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uLnTx/>
                  <a:uFillTx/>
                  <a:latin typeface="맑은 고딕"/>
                  <a:ea typeface="맑은 고딕"/>
                  <a:cs typeface="+mn-cs"/>
                </a:rPr>
                <a:t>기본준수선 </a:t>
              </a:r>
              <a:r>
                <a:rPr kumimoji="0" lang="en-US" altLang="ko-KR" sz="1000" b="1" i="0" u="none" strike="noStrike" kern="0" cap="none" spc="0" normalizeH="0" baseline="0" noProof="0" smtClean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uLnTx/>
                  <a:uFillTx/>
                  <a:latin typeface="맑은 고딕"/>
                  <a:ea typeface="맑은 고딕"/>
                </a:rPr>
                <a:t>Reference Level</a:t>
              </a:r>
              <a:endParaRPr kumimoji="0" lang="en-US" altLang="ko-KR" sz="1050" b="1" i="0" u="none" strike="noStrike" kern="0" cap="none" spc="0" normalizeH="0" baseline="0" noProof="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uLnTx/>
                <a:uFillTx/>
                <a:latin typeface="맑은 고딕"/>
                <a:ea typeface="맑은 고딕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220123" y="1542047"/>
            <a:ext cx="3457449" cy="3229011"/>
            <a:chOff x="1220123" y="1542047"/>
            <a:chExt cx="3457449" cy="3229011"/>
          </a:xfrm>
        </p:grpSpPr>
        <p:pic>
          <p:nvPicPr>
            <p:cNvPr id="331" name="Picture 14" descr="D:\필용폴더\도식\Diagram\다양한메뉴의PNG도식\도식_01\화살3.png"/>
            <p:cNvPicPr>
              <a:picLocks noChangeArrowheads="1"/>
            </p:cNvPicPr>
            <p:nvPr/>
          </p:nvPicPr>
          <p:blipFill>
            <a:blip r:embed="rId9" cstate="print">
              <a:duotone>
                <a:srgbClr val="4BACC6">
                  <a:shade val="45000"/>
                  <a:satMod val="135000"/>
                </a:srgbClr>
                <a:prstClr val="white"/>
              </a:duotone>
            </a:blip>
            <a:srcRect/>
            <a:stretch>
              <a:fillRect/>
            </a:stretch>
          </p:blipFill>
          <p:spPr bwMode="auto">
            <a:xfrm rot="3611390">
              <a:off x="2889390" y="1890449"/>
              <a:ext cx="2136584" cy="1439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그룹 5"/>
            <p:cNvGrpSpPr/>
            <p:nvPr/>
          </p:nvGrpSpPr>
          <p:grpSpPr>
            <a:xfrm>
              <a:off x="1220123" y="2056531"/>
              <a:ext cx="2986074" cy="2714527"/>
              <a:chOff x="-900744" y="2125729"/>
              <a:chExt cx="2986074" cy="2714527"/>
            </a:xfrm>
          </p:grpSpPr>
          <p:grpSp>
            <p:nvGrpSpPr>
              <p:cNvPr id="5" name="그룹 4"/>
              <p:cNvGrpSpPr/>
              <p:nvPr/>
            </p:nvGrpSpPr>
            <p:grpSpPr>
              <a:xfrm>
                <a:off x="-900744" y="2125729"/>
                <a:ext cx="2986074" cy="2714527"/>
                <a:chOff x="-992703" y="2095460"/>
                <a:chExt cx="2986074" cy="2714527"/>
              </a:xfrm>
            </p:grpSpPr>
            <p:grpSp>
              <p:nvGrpSpPr>
                <p:cNvPr id="68" name="그룹 67"/>
                <p:cNvGrpSpPr>
                  <a:grpSpLocks noChangeAspect="1"/>
                </p:cNvGrpSpPr>
                <p:nvPr/>
              </p:nvGrpSpPr>
              <p:grpSpPr>
                <a:xfrm>
                  <a:off x="-992703" y="2095460"/>
                  <a:ext cx="2986074" cy="2714527"/>
                  <a:chOff x="366293" y="499838"/>
                  <a:chExt cx="2342810" cy="2129760"/>
                </a:xfrm>
              </p:grpSpPr>
              <p:sp>
                <p:nvSpPr>
                  <p:cNvPr id="69" name="현 68"/>
                  <p:cNvSpPr>
                    <a:spLocks noChangeAspect="1"/>
                  </p:cNvSpPr>
                  <p:nvPr/>
                </p:nvSpPr>
                <p:spPr>
                  <a:xfrm>
                    <a:off x="412661" y="499838"/>
                    <a:ext cx="2068724" cy="2091646"/>
                  </a:xfrm>
                  <a:prstGeom prst="chord">
                    <a:avLst>
                      <a:gd name="adj1" fmla="val 2760989"/>
                      <a:gd name="adj2" fmla="val 2458937"/>
                    </a:avLst>
                  </a:prstGeom>
                  <a:solidFill>
                    <a:srgbClr val="7BC0C7">
                      <a:alpha val="80000"/>
                    </a:srgbClr>
                  </a:solidFill>
                  <a:ln w="127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lIns="0" rIns="0" rtlCol="0" anchor="ctr"/>
                  <a:lstStyle/>
                  <a:p>
                    <a:pPr algn="ctr"/>
                    <a:endParaRPr lang="ko-KR" altLang="en-US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pic>
                <p:nvPicPr>
                  <p:cNvPr id="70" name="Picture 5" descr="C:\Users\mafra\Desktop\무제-5.pn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 flipH="1">
                    <a:off x="366293" y="665109"/>
                    <a:ext cx="2179135" cy="1306686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1" name="Picture 4" descr="C:\Users\mafra\Desktop\무제-3.png"/>
                  <p:cNvPicPr>
                    <a:picLocks noChangeArrowheads="1"/>
                  </p:cNvPicPr>
                  <p:nvPr/>
                </p:nvPicPr>
                <p:blipFill>
                  <a:blip r:embed="rId14" cstate="print"/>
                  <a:srcRect/>
                  <a:stretch>
                    <a:fillRect/>
                  </a:stretch>
                </p:blipFill>
                <p:spPr bwMode="auto">
                  <a:xfrm>
                    <a:off x="438442" y="1731594"/>
                    <a:ext cx="2020083" cy="89800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3" name="Picture 5" descr="C:\Users\mafra\Desktop\무당벌레.png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 rot="19960560">
                    <a:off x="643963" y="606436"/>
                    <a:ext cx="344643" cy="19459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78" name="직사각형 77"/>
                  <p:cNvSpPr/>
                  <p:nvPr/>
                </p:nvSpPr>
                <p:spPr>
                  <a:xfrm>
                    <a:off x="1230389" y="1939998"/>
                    <a:ext cx="409661" cy="1448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ko-KR" altLang="en-US" sz="1200" b="1" smtClean="0">
                        <a:ln w="1270" cmpd="sng">
                          <a:solidFill>
                            <a:schemeClr val="tx1">
                              <a:alpha val="50000"/>
                            </a:schemeClr>
                          </a:solidFill>
                          <a:prstDash val="solid"/>
                        </a:ln>
                        <a:solidFill>
                          <a:srgbClr val="F0FEFD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rPr>
                      <a:t>수</a:t>
                    </a:r>
                    <a:r>
                      <a:rPr lang="ko-KR" altLang="en-US" sz="1200" b="1">
                        <a:ln w="1270" cmpd="sng">
                          <a:solidFill>
                            <a:schemeClr val="tx1">
                              <a:alpha val="50000"/>
                            </a:schemeClr>
                          </a:solidFill>
                          <a:prstDash val="solid"/>
                        </a:ln>
                        <a:solidFill>
                          <a:srgbClr val="F0FEFD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rPr>
                      <a:t>질</a:t>
                    </a:r>
                    <a:endParaRPr lang="en-US" altLang="ko-KR" sz="1200" b="1" cap="none" spc="0">
                      <a:ln w="1270" cmpd="sng">
                        <a:solidFill>
                          <a:schemeClr val="tx1">
                            <a:alpha val="50000"/>
                          </a:schemeClr>
                        </a:solidFill>
                        <a:prstDash val="solid"/>
                      </a:ln>
                      <a:solidFill>
                        <a:srgbClr val="F0FEFD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pic>
                <p:nvPicPr>
                  <p:cNvPr id="83" name="Picture 3" descr="C:\Users\mafra\Desktop\이산화탄소.png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17">
                            <a14:imgEffect>
                              <a14:sharpenSoften amount="-49000"/>
                            </a14:imgEffect>
                            <a14:imgEffect>
                              <a14:brightnessContrast bright="-20000" contrast="20000"/>
                            </a14:imgEffect>
                          </a14:imgLayer>
                        </a14:imgProps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826051">
                    <a:off x="2003631" y="1248681"/>
                    <a:ext cx="705472" cy="449767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85" name="직사각형 84"/>
                  <p:cNvSpPr/>
                  <p:nvPr/>
                </p:nvSpPr>
                <p:spPr>
                  <a:xfrm>
                    <a:off x="683568" y="1897439"/>
                    <a:ext cx="409661" cy="1448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ko-KR" altLang="en-US" sz="1200" b="1" cap="none" spc="0" smtClean="0">
                        <a:ln w="1270" cmpd="sng">
                          <a:solidFill>
                            <a:schemeClr val="tx1">
                              <a:alpha val="50000"/>
                            </a:schemeClr>
                          </a:solidFill>
                          <a:prstDash val="solid"/>
                        </a:ln>
                        <a:solidFill>
                          <a:srgbClr val="F0FEFD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rPr>
                      <a:t>토양</a:t>
                    </a:r>
                    <a:endParaRPr lang="en-US" altLang="ko-KR" sz="1200" b="1" cap="none" spc="0">
                      <a:ln w="1270" cmpd="sng">
                        <a:solidFill>
                          <a:schemeClr val="tx1">
                            <a:alpha val="50000"/>
                          </a:schemeClr>
                        </a:solidFill>
                        <a:prstDash val="solid"/>
                      </a:ln>
                      <a:solidFill>
                        <a:srgbClr val="F0FEFD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86" name="직사각형 85"/>
                  <p:cNvSpPr/>
                  <p:nvPr/>
                </p:nvSpPr>
                <p:spPr>
                  <a:xfrm>
                    <a:off x="1403246" y="1626705"/>
                    <a:ext cx="907263" cy="1448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ko-KR" altLang="en-US" sz="1200" b="1" cap="none" spc="0" smtClean="0">
                        <a:ln w="1270" cmpd="sng">
                          <a:solidFill>
                            <a:schemeClr val="tx1">
                              <a:alpha val="50000"/>
                            </a:schemeClr>
                          </a:solidFill>
                          <a:prstDash val="solid"/>
                        </a:ln>
                        <a:solidFill>
                          <a:srgbClr val="F0FEFD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rPr>
                      <a:t>생물다양성</a:t>
                    </a:r>
                    <a:endParaRPr lang="en-US" altLang="ko-KR" sz="1200" b="1" cap="none" spc="0">
                      <a:ln w="1270" cmpd="sng">
                        <a:solidFill>
                          <a:schemeClr val="tx1">
                            <a:alpha val="50000"/>
                          </a:schemeClr>
                        </a:solidFill>
                        <a:prstDash val="solid"/>
                      </a:ln>
                      <a:solidFill>
                        <a:srgbClr val="F0FEFD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87" name="직사각형 86"/>
                  <p:cNvSpPr/>
                  <p:nvPr/>
                </p:nvSpPr>
                <p:spPr>
                  <a:xfrm>
                    <a:off x="1190581" y="1377045"/>
                    <a:ext cx="669393" cy="1448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ko-KR" altLang="en-US" sz="1200" b="1" cap="none" spc="0" smtClean="0">
                        <a:ln w="1270" cmpd="sng">
                          <a:solidFill>
                            <a:schemeClr val="tx1">
                              <a:alpha val="50000"/>
                            </a:schemeClr>
                          </a:solidFill>
                          <a:prstDash val="solid"/>
                        </a:ln>
                        <a:solidFill>
                          <a:srgbClr val="F0FEFD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rPr>
                      <a:t>온실가스</a:t>
                    </a:r>
                    <a:endParaRPr lang="en-US" altLang="ko-KR" sz="1200" b="1" cap="none" spc="0">
                      <a:ln w="1270" cmpd="sng">
                        <a:solidFill>
                          <a:schemeClr val="tx1">
                            <a:alpha val="50000"/>
                          </a:schemeClr>
                        </a:solidFill>
                        <a:prstDash val="solid"/>
                      </a:ln>
                      <a:solidFill>
                        <a:srgbClr val="F0FEFD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88" name="직사각형 87"/>
                  <p:cNvSpPr/>
                  <p:nvPr/>
                </p:nvSpPr>
                <p:spPr>
                  <a:xfrm>
                    <a:off x="539552" y="1611233"/>
                    <a:ext cx="409661" cy="1448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/>
                    <a:r>
                      <a:rPr lang="ko-KR" altLang="en-US" sz="1200" b="1" cap="none" spc="0" smtClean="0">
                        <a:ln w="1270" cmpd="sng">
                          <a:solidFill>
                            <a:schemeClr val="tx1">
                              <a:alpha val="50000"/>
                            </a:schemeClr>
                          </a:solidFill>
                          <a:prstDash val="solid"/>
                        </a:ln>
                        <a:solidFill>
                          <a:srgbClr val="F0FEFD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</a:rPr>
                      <a:t>건강</a:t>
                    </a:r>
                    <a:endParaRPr lang="en-US" altLang="ko-KR" sz="1200" b="1" cap="none" spc="0">
                      <a:ln w="1270" cmpd="sng">
                        <a:solidFill>
                          <a:schemeClr val="tx1">
                            <a:alpha val="50000"/>
                          </a:schemeClr>
                        </a:solidFill>
                        <a:prstDash val="solid"/>
                      </a:ln>
                      <a:solidFill>
                        <a:srgbClr val="F0FEFD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endParaRPr>
                  </a:p>
                </p:txBody>
              </p:sp>
              <p:pic>
                <p:nvPicPr>
                  <p:cNvPr id="74" name="Picture 6" descr="C:\Users\mafra\Desktop\뒤영벌.png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/>
                  <a:srcRect/>
                  <a:stretch>
                    <a:fillRect/>
                  </a:stretch>
                </p:blipFill>
                <p:spPr bwMode="auto">
                  <a:xfrm flipH="1">
                    <a:off x="1895608" y="744195"/>
                    <a:ext cx="266706" cy="220762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365" name="Picture 8" descr="C:\Users\mafra\Desktop\씨름.png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-16662" y="3651011"/>
                  <a:ext cx="345628" cy="29001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6" name="Picture 10" descr="C:\Users\mafra\Desktop\장승.png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-286932" y="3429276"/>
                  <a:ext cx="291256" cy="466009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7" name="Picture 3" descr="C:\Users\User\Desktop\리차드in본원\6.교육자료\그림소스\[엎드려씨뿌리는아이2].png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9592" y="3717032"/>
                  <a:ext cx="577834" cy="5027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8" name="Picture 8" descr="C:\Users\User\Desktop\리차드in본원\6.교육자료\그림소스\[낙농아이3].png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15525" y="3569980"/>
                  <a:ext cx="304147" cy="2910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3" name="Picture 9" descr="C:\Users\mafra\Desktop\둠벙.png"/>
                <p:cNvPicPr>
                  <a:picLocks noChangeAspect="1" noChangeArrowheads="1"/>
                </p:cNvPicPr>
                <p:nvPr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>
                  <a:off x="-365248" y="4131762"/>
                  <a:ext cx="846314" cy="264187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4" name="Picture 3" descr="C:\Users\mafra\Desktop\두꺼비.png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-81902" y="4027924"/>
                  <a:ext cx="330776" cy="214289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76" name="직사각형 375"/>
              <p:cNvSpPr/>
              <p:nvPr/>
            </p:nvSpPr>
            <p:spPr>
              <a:xfrm>
                <a:off x="-740409" y="2776721"/>
                <a:ext cx="2432089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800" b="1" i="0" u="none" strike="noStrike" kern="0" cap="none" spc="0" normalizeH="0" baseline="0" noProof="0" smtClean="0">
                    <a:ln w="3175" cmpd="sng">
                      <a:solidFill>
                        <a:sysClr val="windowText" lastClr="000000">
                          <a:alpha val="60000"/>
                        </a:sysClr>
                      </a:solidFill>
                      <a:prstDash val="solid"/>
                    </a:ln>
                    <a:solidFill>
                      <a:sysClr val="window" lastClr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uLnTx/>
                    <a:uFillTx/>
                  </a:rPr>
                  <a:t>농업환경보전프로그램</a:t>
                </a:r>
                <a:endParaRPr kumimoji="0" lang="en-US" altLang="ko-KR" sz="1800" b="1" i="0" u="none" strike="noStrike" kern="0" cap="none" spc="0" normalizeH="0" baseline="0" noProof="0">
                  <a:ln w="3175" cmpd="sng">
                    <a:solidFill>
                      <a:sysClr val="windowText" lastClr="000000">
                        <a:alpha val="60000"/>
                      </a:sysClr>
                    </a:solidFill>
                    <a:prstDash val="solid"/>
                  </a:ln>
                  <a:solidFill>
                    <a:sysClr val="window" lastClr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</a:endParaRPr>
              </a:p>
            </p:txBody>
          </p:sp>
          <p:sp>
            <p:nvSpPr>
              <p:cNvPr id="383" name="직사각형 382"/>
              <p:cNvSpPr/>
              <p:nvPr/>
            </p:nvSpPr>
            <p:spPr>
              <a:xfrm>
                <a:off x="-240781" y="2526982"/>
                <a:ext cx="1423568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b="1" i="0" u="none" strike="noStrike" kern="0" cap="none" spc="0" normalizeH="0" baseline="0" noProof="0" smtClean="0">
                    <a:ln w="3175" cmpd="sng">
                      <a:noFill/>
                      <a:prstDash val="solid"/>
                    </a:ln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SOFTWARE</a:t>
                </a:r>
                <a:endParaRPr kumimoji="0" lang="en-US" altLang="ko-KR" b="1" i="0" u="none" strike="noStrike" kern="0" cap="none" spc="0" normalizeH="0" baseline="0" noProof="0">
                  <a:ln w="317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</p:grpSp>
      <p:grpSp>
        <p:nvGrpSpPr>
          <p:cNvPr id="353" name="그룹 352"/>
          <p:cNvGrpSpPr/>
          <p:nvPr/>
        </p:nvGrpSpPr>
        <p:grpSpPr>
          <a:xfrm>
            <a:off x="-639704" y="5139077"/>
            <a:ext cx="180000" cy="180000"/>
            <a:chOff x="6396710" y="4128534"/>
            <a:chExt cx="180000" cy="180000"/>
          </a:xfrm>
        </p:grpSpPr>
        <p:sp>
          <p:nvSpPr>
            <p:cNvPr id="354" name="타원 353"/>
            <p:cNvSpPr/>
            <p:nvPr/>
          </p:nvSpPr>
          <p:spPr bwMode="auto">
            <a:xfrm>
              <a:off x="6396710" y="4128534"/>
              <a:ext cx="180000" cy="180000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100000">
                  <a:srgbClr val="5B9BD5">
                    <a:lumMod val="40000"/>
                    <a:lumOff val="60000"/>
                  </a:srgbClr>
                </a:gs>
              </a:gsLst>
              <a:lin ang="5400000" scaled="1"/>
            </a:gradFill>
            <a:ln w="38100" cap="flat" cmpd="sng" algn="ctr">
              <a:solidFill>
                <a:srgbClr val="4BACC6">
                  <a:lumMod val="50000"/>
                </a:srgbClr>
              </a:solidFill>
              <a:prstDash val="solid"/>
              <a:miter lim="800000"/>
            </a:ln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55" name="갈매기형 수장 354"/>
            <p:cNvSpPr/>
            <p:nvPr/>
          </p:nvSpPr>
          <p:spPr bwMode="auto">
            <a:xfrm>
              <a:off x="6441480" y="4173304"/>
              <a:ext cx="90459" cy="90459"/>
            </a:xfrm>
            <a:prstGeom prst="chevron">
              <a:avLst/>
            </a:prstGeom>
            <a:gradFill flip="none" rotWithShape="1">
              <a:gsLst>
                <a:gs pos="0">
                  <a:srgbClr val="4BACC6">
                    <a:lumMod val="50000"/>
                  </a:srgbClr>
                </a:gs>
                <a:gs pos="100000">
                  <a:srgbClr val="4BACC6">
                    <a:lumMod val="5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prstClr val="white"/>
                </a:solidFill>
              </a:rPr>
              <a:t> 친환경농업</a:t>
            </a:r>
            <a:r>
              <a:rPr lang="en-US" altLang="ko-KR" sz="2800" b="1" smtClean="0">
                <a:solidFill>
                  <a:prstClr val="white"/>
                </a:solidFill>
              </a:rPr>
              <a:t>, </a:t>
            </a:r>
            <a:r>
              <a:rPr lang="ko-KR" altLang="en-US" sz="2800" b="1" smtClean="0">
                <a:solidFill>
                  <a:prstClr val="white"/>
                </a:solidFill>
              </a:rPr>
              <a:t>어떻게 확대할까</a:t>
            </a:r>
            <a:endParaRPr lang="ko-KR" altLang="en-US" sz="2800" b="1" dirty="0">
              <a:solidFill>
                <a:prstClr val="white"/>
              </a:solidFill>
            </a:endParaRPr>
          </a:p>
        </p:txBody>
      </p:sp>
      <p:sp>
        <p:nvSpPr>
          <p:cNvPr id="212" name="직사각형 211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prstClr val="white"/>
                </a:solidFill>
              </a:rPr>
              <a:t>친환경농업과 공익형직불제가 함께 가겠습니다</a:t>
            </a:r>
            <a:r>
              <a:rPr lang="en-US" altLang="ko-KR" sz="1200" b="1" smtClean="0">
                <a:solidFill>
                  <a:prstClr val="white"/>
                </a:solidFill>
              </a:rPr>
              <a:t>.</a:t>
            </a:r>
            <a:endParaRPr lang="ko-KR" altLang="en-US" sz="1200" b="1" dirty="0">
              <a:solidFill>
                <a:prstClr val="white"/>
              </a:solidFill>
            </a:endParaRPr>
          </a:p>
        </p:txBody>
      </p:sp>
      <p:pic>
        <p:nvPicPr>
          <p:cNvPr id="1027" name="Picture 3" descr="C:\Users\mafra\Desktop\지렛대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rightnessContrast brigh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5572">
            <a:off x="84333" y="3630109"/>
            <a:ext cx="2592618" cy="159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직사각형 115"/>
          <p:cNvSpPr/>
          <p:nvPr/>
        </p:nvSpPr>
        <p:spPr>
          <a:xfrm rot="19980000">
            <a:off x="1949576" y="4462614"/>
            <a:ext cx="3064576" cy="2857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300" b="1" kern="0" smtClean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latin typeface="맑은 고딕"/>
                <a:ea typeface="맑은 고딕"/>
              </a:rPr>
              <a:t>기본준수선을 높이는 방향으로 작용</a:t>
            </a:r>
            <a:endParaRPr kumimoji="0" lang="en-US" altLang="ko-KR" sz="1300" b="1" i="0" u="none" strike="noStrike" kern="0" cap="none" spc="0" normalizeH="0" baseline="0" noProof="0" smtClean="0">
              <a:ln w="3175">
                <a:solidFill>
                  <a:schemeClr val="tx1"/>
                </a:solidFill>
              </a:ln>
              <a:solidFill>
                <a:srgbClr val="FFC000"/>
              </a:solidFill>
              <a:uLnTx/>
              <a:uFillTx/>
              <a:latin typeface="맑은 고딕"/>
              <a:ea typeface="맑은 고딕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5508104" y="1062773"/>
            <a:ext cx="2838280" cy="1211574"/>
            <a:chOff x="5473627" y="1062773"/>
            <a:chExt cx="2838280" cy="1211574"/>
          </a:xfrm>
        </p:grpSpPr>
        <p:pic>
          <p:nvPicPr>
            <p:cNvPr id="99" name="Picture 4" descr="C:\Users\Park Ilwoo\Desktop\PT이미지전달\s0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100000"/>
                      </a14:imgEffect>
                      <a14:imgEffect>
                        <a14:brightnessContrast bright="-41000" contras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1548223" flipH="1" flipV="1">
              <a:off x="5473627" y="1062773"/>
              <a:ext cx="2838280" cy="121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직사각형 104"/>
            <p:cNvSpPr/>
            <p:nvPr/>
          </p:nvSpPr>
          <p:spPr>
            <a:xfrm rot="21163618">
              <a:off x="6329399" y="1397929"/>
              <a:ext cx="215816" cy="28007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친</a:t>
              </a:r>
              <a:endPara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6" name="직사각형 105"/>
            <p:cNvSpPr/>
            <p:nvPr/>
          </p:nvSpPr>
          <p:spPr>
            <a:xfrm rot="21179089">
              <a:off x="6515236" y="1378104"/>
              <a:ext cx="215816" cy="28007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환</a:t>
              </a:r>
              <a:endPara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7" name="직사각형 106"/>
            <p:cNvSpPr/>
            <p:nvPr/>
          </p:nvSpPr>
          <p:spPr>
            <a:xfrm rot="21242644">
              <a:off x="6686963" y="1368647"/>
              <a:ext cx="215816" cy="28007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경</a:t>
              </a:r>
              <a:endPara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6861167" y="1354160"/>
              <a:ext cx="215816" cy="28007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농</a:t>
              </a:r>
              <a:endPara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7027536" y="1355666"/>
              <a:ext cx="215816" cy="28007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산</a:t>
              </a:r>
              <a:endPara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10" name="직사각형 109"/>
            <p:cNvSpPr/>
            <p:nvPr/>
          </p:nvSpPr>
          <p:spPr>
            <a:xfrm rot="44921">
              <a:off x="7195276" y="1363072"/>
              <a:ext cx="215816" cy="28007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물</a:t>
              </a:r>
              <a:endPara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11" name="직사각형 110"/>
            <p:cNvSpPr/>
            <p:nvPr/>
          </p:nvSpPr>
          <p:spPr>
            <a:xfrm rot="155854">
              <a:off x="7360961" y="1371960"/>
              <a:ext cx="215816" cy="28007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인</a:t>
              </a:r>
              <a:endPara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12" name="직사각형 111"/>
            <p:cNvSpPr/>
            <p:nvPr/>
          </p:nvSpPr>
          <p:spPr>
            <a:xfrm rot="194788">
              <a:off x="7532087" y="1386351"/>
              <a:ext cx="215816" cy="28007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증</a:t>
              </a:r>
              <a:endPara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</p:grpSp>
      <p:sp>
        <p:nvSpPr>
          <p:cNvPr id="377" name="직사각형 376"/>
          <p:cNvSpPr/>
          <p:nvPr/>
        </p:nvSpPr>
        <p:spPr>
          <a:xfrm>
            <a:off x="4537270" y="1700808"/>
            <a:ext cx="1834930" cy="5777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집적화</a:t>
            </a:r>
            <a:endParaRPr kumimoji="0" lang="en-US" altLang="ko-KR" sz="3200" b="1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068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" dur="1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2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2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2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2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.55556E-7 4.81481E-6 L 0.01996 -0.0127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-6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1.11111E-6 -4.07407E-6 L 0.03108 -0.0229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115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Motion origin="layout" path="M 1.94444E-6 -3.33333E-6 L 0.02621 -0.019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99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21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animMotion origin="layout" path="M 0.01997 -0.01273 L 0.05573 -0.0358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115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animMotion origin="layout" path="M 0.03108 -0.02292 L 0.07084 -0.0550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62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7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repeatCount="indefinite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C:\Users\mafra\Desktop\무제-1.png"/>
          <p:cNvPicPr>
            <a:picLocks noChangeAspect="1" noChangeArrowheads="1"/>
          </p:cNvPicPr>
          <p:nvPr/>
        </p:nvPicPr>
        <p:blipFill>
          <a:blip r:embed="rId2" cstate="print">
            <a:lum bright="100000"/>
          </a:blip>
          <a:srcRect/>
          <a:stretch>
            <a:fillRect/>
          </a:stretch>
        </p:blipFill>
        <p:spPr bwMode="auto">
          <a:xfrm>
            <a:off x="285720" y="2433772"/>
            <a:ext cx="8573538" cy="3870000"/>
          </a:xfrm>
          <a:prstGeom prst="rect">
            <a:avLst/>
          </a:prstGeom>
          <a:noFill/>
        </p:spPr>
      </p:pic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유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기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농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구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편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142844" y="714356"/>
            <a:ext cx="628648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400" b="1" smtClean="0">
                <a:solidFill>
                  <a:prstClr val="white"/>
                </a:solidFill>
              </a:rPr>
              <a:t> </a:t>
            </a:r>
            <a:r>
              <a:rPr lang="ko-KR" altLang="en-US" sz="2800" b="1" smtClean="0">
                <a:solidFill>
                  <a:srgbClr val="ED7D31">
                    <a:lumMod val="40000"/>
                    <a:lumOff val="60000"/>
                  </a:srgbClr>
                </a:solidFill>
              </a:rPr>
              <a:t>소비</a:t>
            </a:r>
            <a:r>
              <a:rPr lang="ko-KR" altLang="en-US" sz="2100" b="1" smtClean="0">
                <a:solidFill>
                  <a:prstClr val="white"/>
                </a:solidFill>
              </a:rPr>
              <a:t>가 생산을 견인하는 선순환 구조를 통해</a:t>
            </a:r>
            <a:endParaRPr lang="en-US" altLang="ko-KR" sz="2100" b="1" smtClean="0">
              <a:solidFill>
                <a:prstClr val="white"/>
              </a:solidFill>
            </a:endParaRPr>
          </a:p>
          <a:p>
            <a:r>
              <a:rPr lang="en-US" altLang="ko-KR" sz="2400" b="1" smtClean="0">
                <a:solidFill>
                  <a:prstClr val="white"/>
                </a:solidFill>
              </a:rPr>
              <a:t> </a:t>
            </a:r>
            <a:r>
              <a:rPr lang="ko-KR" altLang="en-US" sz="2600" b="1" smtClean="0">
                <a:solidFill>
                  <a:srgbClr val="70AD47">
                    <a:lumMod val="40000"/>
                    <a:lumOff val="60000"/>
                  </a:srgbClr>
                </a:solidFill>
              </a:rPr>
              <a:t>친환경농업</a:t>
            </a:r>
            <a:r>
              <a:rPr lang="ko-KR" altLang="en-US" sz="2100" b="1" smtClean="0">
                <a:solidFill>
                  <a:prstClr val="white"/>
                </a:solidFill>
              </a:rPr>
              <a:t>의</a:t>
            </a:r>
            <a:r>
              <a:rPr lang="ko-KR" altLang="en-US" sz="2400" b="1" smtClean="0">
                <a:solidFill>
                  <a:prstClr val="white"/>
                </a:solidFill>
              </a:rPr>
              <a:t> </a:t>
            </a:r>
            <a:r>
              <a:rPr lang="ko-KR" altLang="en-US" sz="3600" b="1" smtClean="0">
                <a:solidFill>
                  <a:srgbClr val="FFC000"/>
                </a:solidFill>
              </a:rPr>
              <a:t>퀀텀점프</a:t>
            </a:r>
            <a:r>
              <a:rPr lang="ko-KR" altLang="en-US" sz="2100" b="1" smtClean="0">
                <a:solidFill>
                  <a:prstClr val="white"/>
                </a:solidFill>
              </a:rPr>
              <a:t>를 이끌겠습니다</a:t>
            </a:r>
            <a:r>
              <a:rPr lang="en-US" altLang="ko-KR" sz="2100" b="1" smtClean="0">
                <a:solidFill>
                  <a:prstClr val="white"/>
                </a:solidFill>
              </a:rPr>
              <a:t>.</a:t>
            </a:r>
            <a:endParaRPr lang="ko-KR" altLang="en-US" sz="2100" b="1" dirty="0">
              <a:solidFill>
                <a:prstClr val="white"/>
              </a:solidFill>
            </a:endParaRPr>
          </a:p>
        </p:txBody>
      </p:sp>
      <p:pic>
        <p:nvPicPr>
          <p:cNvPr id="209" name="Picture 4" descr="C:\Users\Park Ilwoo\Desktop\PT이미지전달\s01.png"/>
          <p:cNvPicPr>
            <a:picLocks noChangeAspect="1" noChangeArrowheads="1"/>
          </p:cNvPicPr>
          <p:nvPr/>
        </p:nvPicPr>
        <p:blipFill>
          <a:blip r:embed="rId4" cstate="print">
            <a:lum bright="-1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12917" flipH="1">
            <a:off x="5220130" y="1133925"/>
            <a:ext cx="2838280" cy="94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" name="Picture 5" descr="C:\Users\mafra\Desktop\점프.png"/>
          <p:cNvPicPr>
            <a:picLocks noChangeAspect="1" noChangeArrowheads="1"/>
          </p:cNvPicPr>
          <p:nvPr/>
        </p:nvPicPr>
        <p:blipFill>
          <a:blip r:embed="rId5" cstate="print">
            <a:lum bright="100000"/>
          </a:blip>
          <a:srcRect/>
          <a:stretch>
            <a:fillRect/>
          </a:stretch>
        </p:blipFill>
        <p:spPr bwMode="auto">
          <a:xfrm rot="549481">
            <a:off x="6456871" y="556886"/>
            <a:ext cx="1072231" cy="1142669"/>
          </a:xfrm>
          <a:prstGeom prst="rect">
            <a:avLst/>
          </a:prstGeom>
          <a:noFill/>
        </p:spPr>
      </p:pic>
      <p:pic>
        <p:nvPicPr>
          <p:cNvPr id="211" name="Picture 6" descr="C:\Users\mafra\Desktop\퀀텀점프.png"/>
          <p:cNvPicPr>
            <a:picLocks noChangeAspect="1" noChangeArrowheads="1"/>
          </p:cNvPicPr>
          <p:nvPr/>
        </p:nvPicPr>
        <p:blipFill>
          <a:blip r:embed="rId6" cstate="print">
            <a:lum bright="100000"/>
          </a:blip>
          <a:srcRect/>
          <a:stretch>
            <a:fillRect/>
          </a:stretch>
        </p:blipFill>
        <p:spPr bwMode="auto">
          <a:xfrm rot="7228251">
            <a:off x="6333788" y="774514"/>
            <a:ext cx="648798" cy="1355267"/>
          </a:xfrm>
          <a:prstGeom prst="rect">
            <a:avLst/>
          </a:prstGeom>
          <a:noFill/>
        </p:spPr>
      </p:pic>
      <p:sp>
        <p:nvSpPr>
          <p:cNvPr id="222" name="현 221"/>
          <p:cNvSpPr>
            <a:spLocks noChangeAspect="1"/>
          </p:cNvSpPr>
          <p:nvPr/>
        </p:nvSpPr>
        <p:spPr>
          <a:xfrm>
            <a:off x="1214414" y="2424105"/>
            <a:ext cx="1440000" cy="1440000"/>
          </a:xfrm>
          <a:prstGeom prst="chord">
            <a:avLst>
              <a:gd name="adj1" fmla="val 8858603"/>
              <a:gd name="adj2" fmla="val 8603983"/>
            </a:avLst>
          </a:prstGeom>
          <a:solidFill>
            <a:srgbClr val="3D878F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rIns="0" rtlCol="0" anchor="ctr"/>
          <a:lstStyle/>
          <a:p>
            <a:pPr algn="ctr"/>
            <a:endParaRPr lang="ko-KR" altLang="en-US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7" name="현 216"/>
          <p:cNvSpPr>
            <a:spLocks noChangeAspect="1"/>
          </p:cNvSpPr>
          <p:nvPr/>
        </p:nvSpPr>
        <p:spPr>
          <a:xfrm>
            <a:off x="419071" y="3529012"/>
            <a:ext cx="1440000" cy="1440000"/>
          </a:xfrm>
          <a:prstGeom prst="chord">
            <a:avLst>
              <a:gd name="adj1" fmla="val 8858603"/>
              <a:gd name="adj2" fmla="val 1896976"/>
            </a:avLst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rIns="0" rtlCol="0" anchor="ctr"/>
          <a:lstStyle/>
          <a:p>
            <a:pPr algn="ctr"/>
            <a:endParaRPr lang="ko-KR" altLang="en-US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1" name="현 220"/>
          <p:cNvSpPr>
            <a:spLocks noChangeAspect="1"/>
          </p:cNvSpPr>
          <p:nvPr/>
        </p:nvSpPr>
        <p:spPr>
          <a:xfrm>
            <a:off x="2017563" y="3533779"/>
            <a:ext cx="1440000" cy="1440000"/>
          </a:xfrm>
          <a:prstGeom prst="chord">
            <a:avLst>
              <a:gd name="adj1" fmla="val 8928405"/>
              <a:gd name="adj2" fmla="val 1896976"/>
            </a:avLst>
          </a:prstGeom>
          <a:solidFill>
            <a:srgbClr val="517D21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rIns="0" rtlCol="0" anchor="ctr"/>
          <a:lstStyle/>
          <a:p>
            <a:pPr algn="ctr"/>
            <a:endParaRPr lang="ko-KR" altLang="en-US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3" name="현 222"/>
          <p:cNvSpPr>
            <a:spLocks noChangeAspect="1"/>
          </p:cNvSpPr>
          <p:nvPr/>
        </p:nvSpPr>
        <p:spPr>
          <a:xfrm>
            <a:off x="1503361" y="5189570"/>
            <a:ext cx="863586" cy="863586"/>
          </a:xfrm>
          <a:prstGeom prst="chord">
            <a:avLst>
              <a:gd name="adj1" fmla="val 8858603"/>
              <a:gd name="adj2" fmla="val 8603983"/>
            </a:avLst>
          </a:prstGeom>
          <a:solidFill>
            <a:srgbClr val="052E43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rIns="0" rtlCol="0" anchor="ctr"/>
          <a:lstStyle/>
          <a:p>
            <a:pPr algn="ctr"/>
            <a:endParaRPr lang="ko-KR" altLang="en-US" b="1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0" name="현 229"/>
          <p:cNvSpPr>
            <a:spLocks noChangeAspect="1"/>
          </p:cNvSpPr>
          <p:nvPr/>
        </p:nvSpPr>
        <p:spPr>
          <a:xfrm>
            <a:off x="7439045" y="4895860"/>
            <a:ext cx="1143008" cy="1143008"/>
          </a:xfrm>
          <a:prstGeom prst="chord">
            <a:avLst>
              <a:gd name="adj1" fmla="val 8858603"/>
              <a:gd name="adj2" fmla="val 8603983"/>
            </a:avLst>
          </a:prstGeom>
          <a:solidFill>
            <a:srgbClr val="052E43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rIns="0" rtlCol="0" anchor="ctr"/>
          <a:lstStyle/>
          <a:p>
            <a:pPr algn="ctr"/>
            <a:endParaRPr lang="ko-KR" altLang="en-US" b="1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9" name="직사각형 228"/>
          <p:cNvSpPr/>
          <p:nvPr/>
        </p:nvSpPr>
        <p:spPr>
          <a:xfrm>
            <a:off x="7627225" y="5197368"/>
            <a:ext cx="76908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ko-KR" altLang="en-US" sz="20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민간</a:t>
            </a:r>
            <a:endParaRPr lang="en-US" altLang="ko-KR" sz="2000" b="1" smtClean="0">
              <a:ln w="3175" cmpd="sng">
                <a:solidFill>
                  <a:prstClr val="black">
                    <a:alpha val="60000"/>
                  </a:prstClr>
                </a:solidFill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ko-KR" altLang="en-US" sz="20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소비</a:t>
            </a:r>
            <a:endParaRPr lang="en-US" altLang="ko-KR" sz="2000" b="1">
              <a:ln w="3175" cmpd="sng">
                <a:solidFill>
                  <a:prstClr val="black">
                    <a:alpha val="60000"/>
                  </a:prstClr>
                </a:solidFill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1" name="직사각형 230"/>
          <p:cNvSpPr/>
          <p:nvPr/>
        </p:nvSpPr>
        <p:spPr>
          <a:xfrm>
            <a:off x="1547791" y="5357826"/>
            <a:ext cx="76908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ko-KR" altLang="en-US" sz="20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생산</a:t>
            </a:r>
            <a:endParaRPr lang="en-US" altLang="ko-KR" sz="2000" b="1" smtClean="0">
              <a:ln w="3175" cmpd="sng">
                <a:solidFill>
                  <a:prstClr val="black">
                    <a:alpha val="60000"/>
                  </a:prstClr>
                </a:solidFill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ko-KR" altLang="en-US" sz="20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확대</a:t>
            </a:r>
            <a:endParaRPr lang="en-US" altLang="ko-KR" sz="2000" b="1">
              <a:ln w="3175" cmpd="sng">
                <a:solidFill>
                  <a:prstClr val="black">
                    <a:alpha val="60000"/>
                  </a:prstClr>
                </a:solidFill>
                <a:prstDash val="solid"/>
              </a:ln>
              <a:solidFill>
                <a:prstClr val="white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4" name="현 233"/>
          <p:cNvSpPr>
            <a:spLocks noChangeAspect="1"/>
          </p:cNvSpPr>
          <p:nvPr/>
        </p:nvSpPr>
        <p:spPr>
          <a:xfrm>
            <a:off x="4581525" y="4452945"/>
            <a:ext cx="1500230" cy="1500230"/>
          </a:xfrm>
          <a:prstGeom prst="chord">
            <a:avLst>
              <a:gd name="adj1" fmla="val 8858603"/>
              <a:gd name="adj2" fmla="val 8603983"/>
            </a:avLst>
          </a:prstGeom>
          <a:solidFill>
            <a:srgbClr val="052E43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rIns="0" rtlCol="0" anchor="ctr"/>
          <a:lstStyle/>
          <a:p>
            <a:pPr algn="ctr"/>
            <a:endParaRPr lang="ko-KR" altLang="en-US" b="1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3" name="그룹 232"/>
          <p:cNvGrpSpPr/>
          <p:nvPr/>
        </p:nvGrpSpPr>
        <p:grpSpPr>
          <a:xfrm>
            <a:off x="4177448" y="4043367"/>
            <a:ext cx="2280515" cy="2232000"/>
            <a:chOff x="4177448" y="4043367"/>
            <a:chExt cx="2280515" cy="2232000"/>
          </a:xfrm>
        </p:grpSpPr>
        <p:pic>
          <p:nvPicPr>
            <p:cNvPr id="4107" name="Picture 11" descr="C:\Users\mafra\Desktop\그림8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77448" y="4043367"/>
              <a:ext cx="2280515" cy="2232000"/>
            </a:xfrm>
            <a:prstGeom prst="rect">
              <a:avLst/>
            </a:prstGeom>
            <a:noFill/>
          </p:spPr>
        </p:pic>
        <p:sp>
          <p:nvSpPr>
            <p:cNvPr id="228" name="직사각형 227"/>
            <p:cNvSpPr/>
            <p:nvPr/>
          </p:nvSpPr>
          <p:spPr>
            <a:xfrm>
              <a:off x="4943478" y="4924436"/>
              <a:ext cx="769089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ko-KR" altLang="en-US" sz="2000" b="1" smtClean="0">
                  <a:ln w="3175" cmpd="sng">
                    <a:solidFill>
                      <a:prstClr val="black">
                        <a:alpha val="60000"/>
                      </a:prstClr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공공</a:t>
              </a:r>
              <a:endParaRPr lang="en-US" altLang="ko-KR" sz="20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pPr algn="ctr">
                <a:lnSpc>
                  <a:spcPct val="90000"/>
                </a:lnSpc>
              </a:pPr>
              <a:r>
                <a:rPr lang="ko-KR" altLang="en-US" sz="2000" b="1" smtClean="0">
                  <a:ln w="3175" cmpd="sng">
                    <a:solidFill>
                      <a:prstClr val="black">
                        <a:alpha val="60000"/>
                      </a:prstClr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소비</a:t>
              </a:r>
              <a:endParaRPr lang="en-US" altLang="ko-KR" sz="2000" b="1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37" name="직사각형 236"/>
          <p:cNvSpPr/>
          <p:nvPr/>
        </p:nvSpPr>
        <p:spPr>
          <a:xfrm>
            <a:off x="2105008" y="4049917"/>
            <a:ext cx="128588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ko-KR" altLang="en-US" sz="20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환경보전</a:t>
            </a:r>
            <a:endParaRPr lang="en-US" altLang="ko-KR" sz="2000" b="1">
              <a:ln w="3175" cmpd="sng">
                <a:solidFill>
                  <a:prstClr val="black">
                    <a:alpha val="60000"/>
                  </a:prstClr>
                </a:solidFill>
                <a:prstDash val="solid"/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8" name="직사각형 237"/>
          <p:cNvSpPr/>
          <p:nvPr/>
        </p:nvSpPr>
        <p:spPr>
          <a:xfrm>
            <a:off x="492414" y="4049082"/>
            <a:ext cx="128588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ko-KR" altLang="en-US" sz="20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균형발전</a:t>
            </a:r>
            <a:endParaRPr lang="en-US" altLang="ko-KR" sz="2000" b="1">
              <a:ln w="3175" cmpd="sng">
                <a:solidFill>
                  <a:prstClr val="black">
                    <a:alpha val="60000"/>
                  </a:prstClr>
                </a:solidFill>
                <a:prstDash val="solid"/>
              </a:ln>
              <a:solidFill>
                <a:srgbClr val="FFC000">
                  <a:lumMod val="20000"/>
                  <a:lumOff val="80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9" name="직사각형 238"/>
          <p:cNvSpPr/>
          <p:nvPr/>
        </p:nvSpPr>
        <p:spPr>
          <a:xfrm>
            <a:off x="1285852" y="2974654"/>
            <a:ext cx="128588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ko-KR" altLang="en-US" sz="20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0FEF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국민건강</a:t>
            </a:r>
            <a:endParaRPr lang="en-US" altLang="ko-KR" sz="2000" b="1">
              <a:ln w="3175" cmpd="sng">
                <a:solidFill>
                  <a:prstClr val="black">
                    <a:alpha val="60000"/>
                  </a:prstClr>
                </a:solidFill>
                <a:prstDash val="solid"/>
              </a:ln>
              <a:solidFill>
                <a:srgbClr val="F0FEF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0" name="직사각형 239"/>
          <p:cNvSpPr/>
          <p:nvPr/>
        </p:nvSpPr>
        <p:spPr>
          <a:xfrm>
            <a:off x="496226" y="4605346"/>
            <a:ext cx="2778494" cy="22955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300" b="1" smtClean="0">
                <a:solidFill>
                  <a:srgbClr val="052E43"/>
                </a:solidFill>
              </a:rPr>
              <a:t>인증면적</a:t>
            </a:r>
            <a:r>
              <a:rPr lang="en-US" altLang="ko-KR" sz="1300" b="1" smtClean="0">
                <a:solidFill>
                  <a:srgbClr val="052E43"/>
                </a:solidFill>
              </a:rPr>
              <a:t>: (’18) 4.9%→</a:t>
            </a:r>
            <a:r>
              <a:rPr lang="ko-KR" altLang="en-US" sz="1300" b="1" smtClean="0">
                <a:solidFill>
                  <a:srgbClr val="052E43"/>
                </a:solidFill>
              </a:rPr>
              <a:t> </a:t>
            </a:r>
            <a:r>
              <a:rPr lang="en-US" altLang="ko-KR" sz="1300" b="1" smtClean="0">
                <a:solidFill>
                  <a:srgbClr val="052E43"/>
                </a:solidFill>
              </a:rPr>
              <a:t>(’22) 8.0%</a:t>
            </a:r>
            <a:endParaRPr lang="ko-KR" altLang="en-US" sz="1300" b="1">
              <a:solidFill>
                <a:srgbClr val="052E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0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4" descr="D:\필용폴더\도식\Diagram\다양한메뉴의PNG도식\도식_01\화살3.png"/>
          <p:cNvPicPr>
            <a:picLocks noChangeArrowheads="1"/>
          </p:cNvPicPr>
          <p:nvPr/>
        </p:nvPicPr>
        <p:blipFill>
          <a:blip r:embed="rId2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5529019" y="5699895"/>
            <a:ext cx="781728" cy="100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" name="Picture 14" descr="D:\필용폴더\도식\Diagram\다양한메뉴의PNG도식\도식_01\화살3.png"/>
          <p:cNvPicPr>
            <a:picLocks noChangeArrowheads="1"/>
          </p:cNvPicPr>
          <p:nvPr/>
        </p:nvPicPr>
        <p:blipFill>
          <a:blip r:embed="rId4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6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4922624">
            <a:off x="2177153" y="665986"/>
            <a:ext cx="1314286" cy="136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" name="Picture 14" descr="D:\필용폴더\도식\Diagram\다양한메뉴의PNG도식\도식_01\화살3.png"/>
          <p:cNvPicPr>
            <a:picLocks noChangeArrowheads="1"/>
          </p:cNvPicPr>
          <p:nvPr/>
        </p:nvPicPr>
        <p:blipFill>
          <a:blip r:embed="rId4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6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4340861">
            <a:off x="1664034" y="350544"/>
            <a:ext cx="1072978" cy="136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8" name="Picture 14" descr="D:\필용폴더\도식\Diagram\다양한메뉴의PNG도식\도식_01\화살3.png"/>
          <p:cNvPicPr>
            <a:picLocks noChangeArrowheads="1"/>
          </p:cNvPicPr>
          <p:nvPr/>
        </p:nvPicPr>
        <p:blipFill>
          <a:blip r:embed="rId5" cstate="print">
            <a:duotone>
              <a:srgbClr val="4BACC6">
                <a:shade val="45000"/>
                <a:satMod val="135000"/>
              </a:srgb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7495986" y="3544674"/>
            <a:ext cx="2071704" cy="100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그룹 7"/>
          <p:cNvGrpSpPr/>
          <p:nvPr/>
        </p:nvGrpSpPr>
        <p:grpSpPr>
          <a:xfrm>
            <a:off x="1323566" y="2068468"/>
            <a:ext cx="2342810" cy="2129760"/>
            <a:chOff x="366293" y="499838"/>
            <a:chExt cx="2342810" cy="2129760"/>
          </a:xfrm>
        </p:grpSpPr>
        <p:sp>
          <p:nvSpPr>
            <p:cNvPr id="221" name="현 220"/>
            <p:cNvSpPr>
              <a:spLocks noChangeAspect="1"/>
            </p:cNvSpPr>
            <p:nvPr/>
          </p:nvSpPr>
          <p:spPr>
            <a:xfrm>
              <a:off x="412661" y="499838"/>
              <a:ext cx="2068724" cy="2091646"/>
            </a:xfrm>
            <a:prstGeom prst="chord">
              <a:avLst>
                <a:gd name="adj1" fmla="val 2760989"/>
                <a:gd name="adj2" fmla="val 2458937"/>
              </a:avLst>
            </a:prstGeom>
            <a:solidFill>
              <a:srgbClr val="7BC0C7">
                <a:alpha val="80000"/>
              </a:srgb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rIns="0" rtlCol="0" anchor="ctr"/>
            <a:lstStyle/>
            <a:p>
              <a:pPr algn="ctr"/>
              <a:endParaRPr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4" name="Picture 5" descr="C:\Users\mafra\Desktop\무제-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366293" y="665109"/>
              <a:ext cx="2179135" cy="1306686"/>
            </a:xfrm>
            <a:prstGeom prst="rect">
              <a:avLst/>
            </a:prstGeom>
            <a:noFill/>
          </p:spPr>
        </p:pic>
        <p:pic>
          <p:nvPicPr>
            <p:cNvPr id="65" name="Picture 4" descr="C:\Users\mafra\Desktop\무제-3.png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8442" y="1731594"/>
              <a:ext cx="2020083" cy="898004"/>
            </a:xfrm>
            <a:prstGeom prst="rect">
              <a:avLst/>
            </a:prstGeom>
            <a:noFill/>
          </p:spPr>
        </p:pic>
        <p:sp>
          <p:nvSpPr>
            <p:cNvPr id="46" name="직사각형 45"/>
            <p:cNvSpPr/>
            <p:nvPr/>
          </p:nvSpPr>
          <p:spPr>
            <a:xfrm>
              <a:off x="574924" y="713761"/>
              <a:ext cx="1794275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ko-KR" sz="1600" b="1" smtClean="0">
                  <a:ln w="3175" cmpd="sng">
                    <a:solidFill>
                      <a:schemeClr val="tx1"/>
                    </a:solidFill>
                    <a:prstDash val="solid"/>
                  </a:ln>
                  <a:solidFill>
                    <a:srgbClr val="F2F8E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’22</a:t>
              </a:r>
              <a:r>
                <a:rPr lang="ko-KR" altLang="en-US" sz="1600" b="1" smtClean="0">
                  <a:ln w="3175" cmpd="sng">
                    <a:solidFill>
                      <a:schemeClr val="tx1"/>
                    </a:solidFill>
                    <a:prstDash val="solid"/>
                  </a:ln>
                  <a:solidFill>
                    <a:srgbClr val="F2F8E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년</a:t>
              </a:r>
              <a:endParaRPr lang="en-US" altLang="ko-KR" sz="1600" b="1" smtClean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F2F8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altLang="ko-KR" sz="2400" b="1" cap="none" spc="0" smtClean="0">
                  <a:ln w="3175" cmpd="sng">
                    <a:solidFill>
                      <a:schemeClr val="tx1"/>
                    </a:solidFill>
                    <a:prstDash val="solid"/>
                  </a:ln>
                  <a:solidFill>
                    <a:srgbClr val="F2F8E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119,200</a:t>
              </a:r>
              <a:r>
                <a:rPr lang="en-US" altLang="ko-KR" sz="2000" b="1" cap="none" spc="0" smtClean="0">
                  <a:ln w="3175" cmpd="sng">
                    <a:solidFill>
                      <a:schemeClr val="tx1"/>
                    </a:solidFill>
                    <a:prstDash val="solid"/>
                  </a:ln>
                  <a:solidFill>
                    <a:srgbClr val="F2F8E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</a:t>
              </a:r>
              <a:endParaRPr lang="en-US" altLang="ko-KR" sz="2000" b="1" cap="none" spc="0">
                <a:ln w="3175" cmpd="sng">
                  <a:solidFill>
                    <a:schemeClr val="tx1"/>
                  </a:solidFill>
                  <a:prstDash val="solid"/>
                </a:ln>
                <a:solidFill>
                  <a:srgbClr val="F2F8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8" name="Picture 5" descr="C:\Users\mafra\Desktop\무당벌레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9960560">
              <a:off x="574048" y="628517"/>
              <a:ext cx="409753" cy="231357"/>
            </a:xfrm>
            <a:prstGeom prst="rect">
              <a:avLst/>
            </a:prstGeom>
            <a:noFill/>
          </p:spPr>
        </p:pic>
        <p:pic>
          <p:nvPicPr>
            <p:cNvPr id="49" name="Picture 6" descr="C:\Users\mafra\Desktop\뒤영벌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1814248" y="744195"/>
              <a:ext cx="266706" cy="220762"/>
            </a:xfrm>
            <a:prstGeom prst="rect">
              <a:avLst/>
            </a:prstGeom>
            <a:noFill/>
          </p:spPr>
        </p:pic>
        <p:sp>
          <p:nvSpPr>
            <p:cNvPr id="68" name="직사각형 67"/>
            <p:cNvSpPr/>
            <p:nvPr/>
          </p:nvSpPr>
          <p:spPr>
            <a:xfrm>
              <a:off x="1230389" y="1939998"/>
              <a:ext cx="409661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smtClean="0">
                  <a:ln w="1270" cmpd="sng">
                    <a:solidFill>
                      <a:schemeClr val="tx1">
                        <a:alpha val="20000"/>
                      </a:schemeClr>
                    </a:solidFill>
                    <a:prstDash val="solid"/>
                  </a:ln>
                  <a:solidFill>
                    <a:srgbClr val="F0FEFD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수</a:t>
              </a:r>
              <a:r>
                <a:rPr lang="ko-KR" altLang="en-US" sz="1100" b="1">
                  <a:ln w="1270" cmpd="sng">
                    <a:solidFill>
                      <a:schemeClr val="tx1">
                        <a:alpha val="20000"/>
                      </a:schemeClr>
                    </a:solidFill>
                    <a:prstDash val="solid"/>
                  </a:ln>
                  <a:solidFill>
                    <a:srgbClr val="F0FEFD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질</a:t>
              </a:r>
              <a:endParaRPr lang="en-US" altLang="ko-KR" sz="1100" b="1" cap="none" spc="0">
                <a:ln w="1270" cmpd="sng">
                  <a:solidFill>
                    <a:schemeClr val="tx1">
                      <a:alpha val="20000"/>
                    </a:schemeClr>
                  </a:solidFill>
                  <a:prstDash val="solid"/>
                </a:ln>
                <a:solidFill>
                  <a:srgbClr val="F0FEF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pic>
          <p:nvPicPr>
            <p:cNvPr id="66" name="Picture 3" descr="C:\Users\mafra\Desktop\이산화탄소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sharpenSoften amount="-49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20826051">
              <a:off x="2003631" y="1248681"/>
              <a:ext cx="705472" cy="449767"/>
            </a:xfrm>
            <a:prstGeom prst="rect">
              <a:avLst/>
            </a:prstGeom>
            <a:noFill/>
          </p:spPr>
        </p:pic>
        <p:pic>
          <p:nvPicPr>
            <p:cNvPr id="50" name="Picture 3" descr="C:\Users\mafra\Desktop\두꺼비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70284" y="1795982"/>
              <a:ext cx="421673" cy="273175"/>
            </a:xfrm>
            <a:prstGeom prst="rect">
              <a:avLst/>
            </a:prstGeom>
            <a:noFill/>
          </p:spPr>
        </p:pic>
        <p:sp>
          <p:nvSpPr>
            <p:cNvPr id="69" name="직사각형 68"/>
            <p:cNvSpPr/>
            <p:nvPr/>
          </p:nvSpPr>
          <p:spPr>
            <a:xfrm>
              <a:off x="683568" y="1897439"/>
              <a:ext cx="409661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cap="none" spc="0" smtClean="0">
                  <a:ln w="1270" cmpd="sng">
                    <a:solidFill>
                      <a:schemeClr val="tx1">
                        <a:alpha val="20000"/>
                      </a:schemeClr>
                    </a:solidFill>
                    <a:prstDash val="solid"/>
                  </a:ln>
                  <a:solidFill>
                    <a:srgbClr val="F0FEFD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토양</a:t>
              </a:r>
              <a:endParaRPr lang="en-US" altLang="ko-KR" sz="1100" b="1" cap="none" spc="0">
                <a:ln w="1270" cmpd="sng">
                  <a:solidFill>
                    <a:schemeClr val="tx1">
                      <a:alpha val="20000"/>
                    </a:schemeClr>
                  </a:solidFill>
                  <a:prstDash val="solid"/>
                </a:ln>
                <a:solidFill>
                  <a:srgbClr val="F0FEF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1403246" y="1626705"/>
              <a:ext cx="907263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cap="none" spc="0" smtClean="0">
                  <a:ln w="1270" cmpd="sng">
                    <a:solidFill>
                      <a:schemeClr val="tx1">
                        <a:alpha val="20000"/>
                      </a:schemeClr>
                    </a:solidFill>
                    <a:prstDash val="solid"/>
                  </a:ln>
                  <a:solidFill>
                    <a:srgbClr val="F0FEFD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생물다양성</a:t>
              </a:r>
              <a:endParaRPr lang="en-US" altLang="ko-KR" sz="1100" b="1" cap="none" spc="0">
                <a:ln w="1270" cmpd="sng">
                  <a:solidFill>
                    <a:schemeClr val="tx1">
                      <a:alpha val="20000"/>
                    </a:schemeClr>
                  </a:solidFill>
                  <a:prstDash val="solid"/>
                </a:ln>
                <a:solidFill>
                  <a:srgbClr val="F0FEF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1190581" y="1377045"/>
              <a:ext cx="669393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cap="none" spc="0" smtClean="0">
                  <a:ln w="1270" cmpd="sng">
                    <a:solidFill>
                      <a:schemeClr val="tx1">
                        <a:alpha val="20000"/>
                      </a:schemeClr>
                    </a:solidFill>
                    <a:prstDash val="solid"/>
                  </a:ln>
                  <a:solidFill>
                    <a:srgbClr val="F0FEFD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온실가스</a:t>
              </a:r>
              <a:endParaRPr lang="en-US" altLang="ko-KR" sz="1100" b="1" cap="none" spc="0">
                <a:ln w="1270" cmpd="sng">
                  <a:solidFill>
                    <a:schemeClr val="tx1">
                      <a:alpha val="20000"/>
                    </a:schemeClr>
                  </a:solidFill>
                  <a:prstDash val="solid"/>
                </a:ln>
                <a:solidFill>
                  <a:srgbClr val="F0FEF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539552" y="1611233"/>
              <a:ext cx="409661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cap="none" spc="0" smtClean="0">
                  <a:ln w="1270" cmpd="sng">
                    <a:solidFill>
                      <a:schemeClr val="tx1">
                        <a:alpha val="20000"/>
                      </a:schemeClr>
                    </a:solidFill>
                    <a:prstDash val="solid"/>
                  </a:ln>
                  <a:solidFill>
                    <a:srgbClr val="F0FEFD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건강</a:t>
              </a:r>
              <a:endParaRPr lang="en-US" altLang="ko-KR" sz="1100" b="1" cap="none" spc="0">
                <a:ln w="1270" cmpd="sng">
                  <a:solidFill>
                    <a:schemeClr val="tx1">
                      <a:alpha val="20000"/>
                    </a:schemeClr>
                  </a:solidFill>
                  <a:prstDash val="solid"/>
                </a:ln>
                <a:solidFill>
                  <a:srgbClr val="F0FEF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3074" name="Picture 2" descr="C:\Users\mafra\Desktop\트랙터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96" y="1662708"/>
            <a:ext cx="8021637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직사각형 230"/>
          <p:cNvSpPr/>
          <p:nvPr/>
        </p:nvSpPr>
        <p:spPr>
          <a:xfrm>
            <a:off x="1413628" y="4403843"/>
            <a:ext cx="719651" cy="5241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ko-KR" altLang="en-US" sz="20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생산</a:t>
            </a:r>
            <a:endParaRPr lang="en-US" altLang="ko-KR" sz="2000" b="1" cap="none" spc="0" smtClean="0">
              <a:ln w="3175" cmpd="sng">
                <a:solidFill>
                  <a:schemeClr val="tx1">
                    <a:alpha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ko-KR" altLang="en-US" sz="2000" b="1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확대</a:t>
            </a:r>
            <a:endParaRPr lang="en-US" altLang="ko-KR" sz="2000" b="1" cap="none" spc="0">
              <a:ln w="3175" cmpd="sng">
                <a:solidFill>
                  <a:schemeClr val="tx1">
                    <a:alpha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4" name="현 233"/>
          <p:cNvSpPr>
            <a:spLocks noChangeAspect="1"/>
          </p:cNvSpPr>
          <p:nvPr/>
        </p:nvSpPr>
        <p:spPr>
          <a:xfrm>
            <a:off x="4084538" y="3387455"/>
            <a:ext cx="1737387" cy="1737387"/>
          </a:xfrm>
          <a:prstGeom prst="chord">
            <a:avLst>
              <a:gd name="adj1" fmla="val 8858603"/>
              <a:gd name="adj2" fmla="val 8603983"/>
            </a:avLst>
          </a:prstGeom>
          <a:solidFill>
            <a:srgbClr val="052E43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rIns="0" rtlCol="0" anchor="ctr"/>
          <a:lstStyle/>
          <a:p>
            <a:pPr algn="ctr"/>
            <a:endParaRPr lang="ko-KR" altLang="en-US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9" name="직사각형 238"/>
          <p:cNvSpPr/>
          <p:nvPr/>
        </p:nvSpPr>
        <p:spPr>
          <a:xfrm>
            <a:off x="-169979" y="-2144315"/>
            <a:ext cx="1203226" cy="2911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ko-KR" altLang="en-US" sz="2000" b="1" cap="none" spc="0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F0FEF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국민건강</a:t>
            </a:r>
            <a:endParaRPr lang="en-US" altLang="ko-KR" sz="2000" b="1" cap="none" spc="0">
              <a:ln w="3175" cmpd="sng">
                <a:solidFill>
                  <a:schemeClr val="tx1">
                    <a:alpha val="60000"/>
                  </a:schemeClr>
                </a:solidFill>
                <a:prstDash val="solid"/>
              </a:ln>
              <a:solidFill>
                <a:srgbClr val="F0FEF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4253829" y="-2115616"/>
            <a:ext cx="2286016" cy="2026712"/>
            <a:chOff x="3777473" y="803212"/>
            <a:chExt cx="2286016" cy="2026712"/>
          </a:xfrm>
        </p:grpSpPr>
        <p:pic>
          <p:nvPicPr>
            <p:cNvPr id="33" name="Picture 5" descr="C:\Users\mafra\Desktop\무제-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77473" y="803212"/>
              <a:ext cx="2286016" cy="1500198"/>
            </a:xfrm>
            <a:prstGeom prst="rect">
              <a:avLst/>
            </a:prstGeom>
            <a:noFill/>
          </p:spPr>
        </p:pic>
        <p:pic>
          <p:nvPicPr>
            <p:cNvPr id="34" name="Picture 4" descr="C:\Users\mafra\Desktop\무제-3.png"/>
            <p:cNvPicPr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089350" y="1785924"/>
              <a:ext cx="1944000" cy="1044000"/>
            </a:xfrm>
            <a:prstGeom prst="rect">
              <a:avLst/>
            </a:prstGeom>
            <a:noFill/>
          </p:spPr>
        </p:pic>
        <p:pic>
          <p:nvPicPr>
            <p:cNvPr id="35" name="Picture 2" descr="C:\Users\mafra\Desktop\3919169_thumb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143372" y="892068"/>
              <a:ext cx="1872000" cy="1872000"/>
            </a:xfrm>
            <a:prstGeom prst="rect">
              <a:avLst/>
            </a:prstGeom>
            <a:noFill/>
          </p:spPr>
        </p:pic>
        <p:sp>
          <p:nvSpPr>
            <p:cNvPr id="36" name="직사각형 35"/>
            <p:cNvSpPr/>
            <p:nvPr/>
          </p:nvSpPr>
          <p:spPr>
            <a:xfrm>
              <a:off x="4357686" y="1978215"/>
              <a:ext cx="642942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2000" b="1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0FEFD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인증</a:t>
              </a:r>
              <a:endParaRPr lang="en-US" altLang="ko-KR" sz="2000" b="1" cap="none" spc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F0FEF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5286380" y="1928802"/>
              <a:ext cx="642942" cy="20005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300" b="1" cap="none" spc="0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rgbClr val="F0FEFD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비인증</a:t>
              </a:r>
              <a:endParaRPr lang="en-US" altLang="ko-KR" sz="1300" b="1" cap="none" spc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rgbClr val="F0FEF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 rot="19200000">
              <a:off x="4280475" y="1311564"/>
              <a:ext cx="428628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2400" b="1" cap="none" spc="0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친</a:t>
              </a:r>
              <a:endParaRPr lang="en-US" altLang="ko-KR" sz="2400" b="1" cap="none" spc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857752" y="1073496"/>
              <a:ext cx="428628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2400" b="1" cap="none" spc="0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경</a:t>
              </a:r>
              <a:endParaRPr lang="en-US" altLang="ko-KR" sz="2400" b="1" cap="none" spc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 rot="20700000">
              <a:off x="4550767" y="1130060"/>
              <a:ext cx="428628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2400" b="1" cap="none" spc="0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환</a:t>
              </a:r>
              <a:endParaRPr lang="en-US" altLang="ko-KR" sz="2400" b="1" cap="none" spc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 rot="900000">
              <a:off x="5173372" y="1122673"/>
              <a:ext cx="428628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2400" b="1" cap="none" spc="0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농</a:t>
              </a:r>
              <a:endParaRPr lang="en-US" altLang="ko-KR" sz="2400" b="1" cap="none" spc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 rot="2400000">
              <a:off x="5421439" y="1296436"/>
              <a:ext cx="428628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2400" b="1" cap="none" spc="0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업</a:t>
              </a:r>
              <a:endParaRPr lang="en-US" altLang="ko-KR" sz="2400" b="1" cap="none" spc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17" name="현 216"/>
          <p:cNvSpPr>
            <a:spLocks noChangeAspect="1"/>
          </p:cNvSpPr>
          <p:nvPr/>
        </p:nvSpPr>
        <p:spPr>
          <a:xfrm>
            <a:off x="239269" y="2924156"/>
            <a:ext cx="1066880" cy="1078702"/>
          </a:xfrm>
          <a:prstGeom prst="chord">
            <a:avLst>
              <a:gd name="adj1" fmla="val 8858603"/>
              <a:gd name="adj2" fmla="val 1896976"/>
            </a:avLst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rIns="0" rtlCol="0" anchor="ctr"/>
          <a:lstStyle/>
          <a:p>
            <a:pPr algn="ctr"/>
            <a:endParaRPr lang="ko-KR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179512" y="3197736"/>
            <a:ext cx="1203226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1400" b="1" smtClean="0">
                <a:ln w="3175" cmpd="sng">
                  <a:noFill/>
                  <a:prstDash val="solid"/>
                </a:ln>
                <a:solidFill>
                  <a:srgbClr val="FFFAEB"/>
                </a:solidFill>
              </a:rPr>
              <a:t>’</a:t>
            </a:r>
            <a:r>
              <a:rPr lang="en-US" altLang="ko-KR" sz="1400" b="1" cap="none" spc="0" smtClean="0">
                <a:ln w="3175" cmpd="sng">
                  <a:noFill/>
                  <a:prstDash val="solid"/>
                </a:ln>
                <a:solidFill>
                  <a:srgbClr val="FFFAEB"/>
                </a:solidFill>
              </a:rPr>
              <a:t>18</a:t>
            </a:r>
            <a:r>
              <a:rPr lang="ko-KR" altLang="en-US" sz="1400" b="1" cap="none" spc="0" smtClean="0">
                <a:ln w="3175" cmpd="sng">
                  <a:noFill/>
                  <a:prstDash val="solid"/>
                </a:ln>
                <a:solidFill>
                  <a:srgbClr val="FFFAEB"/>
                </a:solidFill>
              </a:rPr>
              <a:t>년</a:t>
            </a:r>
            <a:endParaRPr lang="en-US" altLang="ko-KR" sz="1400" b="1" cap="none" spc="0" smtClean="0">
              <a:ln w="3175" cmpd="sng">
                <a:noFill/>
                <a:prstDash val="solid"/>
              </a:ln>
              <a:solidFill>
                <a:srgbClr val="FFFAEB"/>
              </a:solidFill>
            </a:endParaRPr>
          </a:p>
          <a:p>
            <a:pPr algn="ctr"/>
            <a:r>
              <a:rPr lang="en-US" altLang="ko-KR" sz="1600" b="1" cap="none" spc="0" smtClean="0">
                <a:ln w="3175" cmpd="sng">
                  <a:noFill/>
                  <a:prstDash val="solid"/>
                </a:ln>
                <a:solidFill>
                  <a:srgbClr val="FFFAEB"/>
                </a:solidFill>
              </a:rPr>
              <a:t>78,544</a:t>
            </a:r>
            <a:r>
              <a:rPr lang="en-US" altLang="ko-KR" sz="1400" b="1" cap="none" spc="0" smtClean="0">
                <a:ln w="3175" cmpd="sng">
                  <a:noFill/>
                  <a:prstDash val="solid"/>
                </a:ln>
                <a:solidFill>
                  <a:srgbClr val="FFFAEB"/>
                </a:solidFill>
              </a:rPr>
              <a:t>ha</a:t>
            </a:r>
            <a:endParaRPr lang="en-US" altLang="ko-KR" sz="1200" b="1" cap="none" spc="0" smtClean="0">
              <a:ln w="3175" cmpd="sng">
                <a:noFill/>
                <a:prstDash val="solid"/>
              </a:ln>
              <a:solidFill>
                <a:srgbClr val="FFFAEB"/>
              </a:solidFill>
            </a:endParaRPr>
          </a:p>
        </p:txBody>
      </p:sp>
      <p:pic>
        <p:nvPicPr>
          <p:cNvPr id="209" name="Picture 4" descr="C:\Users\Park Ilwoo\Desktop\PT이미지전달\s01.png"/>
          <p:cNvPicPr>
            <a:picLocks noChangeAspect="1" noChangeArrowheads="1"/>
          </p:cNvPicPr>
          <p:nvPr/>
        </p:nvPicPr>
        <p:blipFill>
          <a:blip r:embed="rId16" cstate="print">
            <a:lum bright="-1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397215" flipH="1" flipV="1">
            <a:off x="476467" y="2449250"/>
            <a:ext cx="1345877" cy="61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그룹 9"/>
          <p:cNvGrpSpPr/>
          <p:nvPr/>
        </p:nvGrpSpPr>
        <p:grpSpPr>
          <a:xfrm>
            <a:off x="6789210" y="3852933"/>
            <a:ext cx="1455197" cy="1334244"/>
            <a:chOff x="7340054" y="4267696"/>
            <a:chExt cx="1455197" cy="1334244"/>
          </a:xfrm>
        </p:grpSpPr>
        <p:sp>
          <p:nvSpPr>
            <p:cNvPr id="230" name="현 229"/>
            <p:cNvSpPr>
              <a:spLocks noChangeAspect="1"/>
            </p:cNvSpPr>
            <p:nvPr/>
          </p:nvSpPr>
          <p:spPr>
            <a:xfrm>
              <a:off x="7340054" y="4267696"/>
              <a:ext cx="1334713" cy="1334244"/>
            </a:xfrm>
            <a:prstGeom prst="chord">
              <a:avLst>
                <a:gd name="adj1" fmla="val 8858603"/>
                <a:gd name="adj2" fmla="val 8603983"/>
              </a:avLst>
            </a:prstGeom>
            <a:solidFill>
              <a:srgbClr val="052E43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rIns="0" rtlCol="0" anchor="ctr"/>
            <a:lstStyle/>
            <a:p>
              <a:pPr algn="ctr"/>
              <a:endParaRPr lang="ko-KR" altLang="en-US" sz="11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7613470" y="5022893"/>
              <a:ext cx="893750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ko-KR" altLang="en-US" sz="1100" b="1" cap="none" spc="0" smtClean="0">
                  <a:ln w="3175" cmpd="sng">
                    <a:noFill/>
                    <a:prstDash val="solid"/>
                  </a:ln>
                  <a:solidFill>
                    <a:srgbClr val="B9DDE1"/>
                  </a:solidFill>
                </a:rPr>
                <a:t>가공산업육성</a:t>
              </a:r>
              <a:endParaRPr lang="en-US" altLang="ko-KR" sz="1100" b="1" cap="none" spc="0" smtClean="0">
                <a:ln w="3175" cmpd="sng">
                  <a:noFill/>
                  <a:prstDash val="solid"/>
                </a:ln>
                <a:solidFill>
                  <a:srgbClr val="B9DDE1"/>
                </a:solidFill>
              </a:endParaRPr>
            </a:p>
            <a:p>
              <a:r>
                <a:rPr lang="ko-KR" altLang="en-US" sz="700" b="1" smtClean="0">
                  <a:ln w="3175" cmpd="sng">
                    <a:noFill/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무농약원료가공식품</a:t>
              </a:r>
              <a:endParaRPr lang="en-US" altLang="ko-KR" sz="700" b="1" smtClean="0">
                <a:ln w="3175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  <a:p>
              <a:r>
                <a:rPr lang="ko-KR" altLang="en-US" sz="700" b="1" cap="none" spc="0" smtClean="0">
                  <a:ln w="3175" cmpd="sng">
                    <a:noFill/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비식용유기가공품</a:t>
              </a:r>
              <a:endParaRPr lang="en-US" altLang="ko-KR" sz="700" b="1" cap="none" spc="0" smtClean="0">
                <a:ln w="3175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  <a:p>
              <a:r>
                <a:rPr lang="ko-KR" altLang="en-US" sz="700" b="1" smtClean="0">
                  <a:ln w="3175" cmpd="sng">
                    <a:noFill/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유기가공식품</a:t>
              </a:r>
              <a:endParaRPr lang="en-US" altLang="ko-KR" sz="800" b="1" cap="none" spc="0" smtClean="0">
                <a:ln w="3175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8044258" y="4626997"/>
              <a:ext cx="750993" cy="4539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ko-KR" altLang="en-US" sz="1050" b="1" cap="none" spc="0" dirty="0" smtClean="0">
                  <a:ln w="3175" cmpd="sng">
                    <a:noFill/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제도혁신</a:t>
              </a:r>
              <a:endParaRPr lang="en-US" altLang="ko-KR" sz="900" b="1" cap="none" spc="0" dirty="0" smtClean="0">
                <a:ln w="3175" cmpd="sng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r>
                <a:rPr lang="ko-KR" altLang="en-US" sz="700" b="1" dirty="0" smtClean="0">
                  <a:ln w="3175" cmpd="sng">
                    <a:noFill/>
                    <a:prstDash val="solid"/>
                  </a:ln>
                  <a:solidFill>
                    <a:schemeClr val="bg1"/>
                  </a:solidFill>
                </a:rPr>
                <a:t> 소비지인증</a:t>
              </a:r>
              <a:endParaRPr lang="en-US" altLang="ko-KR" sz="7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</a:endParaRPr>
            </a:p>
            <a:p>
              <a:r>
                <a:rPr lang="ko-KR" altLang="en-US" sz="600" b="1" dirty="0" smtClean="0">
                  <a:ln w="3175" cmpd="sng">
                    <a:noFill/>
                    <a:prstDash val="solid"/>
                  </a:ln>
                  <a:solidFill>
                    <a:schemeClr val="bg1"/>
                  </a:solidFill>
                </a:rPr>
                <a:t> 과정중심 </a:t>
              </a:r>
              <a:r>
                <a:rPr lang="ko-KR" altLang="en-US" sz="600" b="1" dirty="0" err="1" smtClean="0">
                  <a:ln w="3175" cmpd="sng">
                    <a:noFill/>
                    <a:prstDash val="solid"/>
                  </a:ln>
                  <a:solidFill>
                    <a:schemeClr val="bg1"/>
                  </a:solidFill>
                </a:rPr>
                <a:t>인증제</a:t>
              </a:r>
              <a:endParaRPr lang="en-US" altLang="ko-KR" sz="600" b="1" dirty="0" smtClean="0">
                <a:ln w="3175" cmpd="sng">
                  <a:noFill/>
                  <a:prstDash val="solid"/>
                </a:ln>
                <a:solidFill>
                  <a:schemeClr val="bg1"/>
                </a:solidFill>
              </a:endParaRPr>
            </a:p>
            <a:p>
              <a:r>
                <a:rPr lang="ko-KR" altLang="en-US" sz="600" b="1" dirty="0" smtClean="0">
                  <a:ln w="3175" cmpd="sng">
                    <a:noFill/>
                    <a:prstDash val="solid"/>
                  </a:ln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7420570" y="4632558"/>
              <a:ext cx="576064" cy="37702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ko-KR" altLang="en-US" sz="1050" b="1" cap="none" spc="0" smtClean="0">
                  <a:ln w="3175" cmpd="sng">
                    <a:noFill/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유통혁신</a:t>
              </a:r>
            </a:p>
            <a:p>
              <a:r>
                <a:rPr lang="ko-KR" altLang="en-US" sz="700" b="1" cap="none" spc="0" smtClean="0">
                  <a:ln w="3175" cmpd="sng">
                    <a:noFill/>
                    <a:prstDash val="solid"/>
                  </a:ln>
                  <a:solidFill>
                    <a:schemeClr val="bg1"/>
                  </a:solidFill>
                </a:rPr>
                <a:t> 신시장개척</a:t>
              </a:r>
              <a:endParaRPr lang="en-US" altLang="ko-KR" sz="700" b="1" cap="none" spc="0" smtClean="0">
                <a:ln w="3175" cmpd="sng">
                  <a:noFill/>
                  <a:prstDash val="solid"/>
                </a:ln>
                <a:solidFill>
                  <a:schemeClr val="bg1"/>
                </a:solidFill>
              </a:endParaRPr>
            </a:p>
            <a:p>
              <a:r>
                <a:rPr lang="ko-KR" altLang="en-US" sz="700" b="1" cap="none" spc="0" smtClean="0">
                  <a:ln w="3175" cmpd="sng">
                    <a:noFill/>
                    <a:prstDash val="solid"/>
                  </a:ln>
                  <a:solidFill>
                    <a:schemeClr val="bg1"/>
                  </a:solidFill>
                </a:rPr>
                <a:t> 가공식품수출</a:t>
              </a:r>
              <a:endParaRPr lang="en-US" altLang="ko-KR" sz="700" b="1" cap="none" spc="0" smtClean="0">
                <a:ln w="3175" cmpd="sng">
                  <a:noFill/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7471681" y="4406771"/>
              <a:ext cx="1065107" cy="2215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ko-KR" altLang="en-US" sz="1600" b="1" cap="none" spc="0" smtClean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민간소비</a:t>
              </a:r>
              <a:endParaRPr lang="en-US" altLang="ko-KR" sz="1600" b="1" cap="none" spc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4957011" y="-747464"/>
            <a:ext cx="979954" cy="286559"/>
            <a:chOff x="4957011" y="3639400"/>
            <a:chExt cx="979954" cy="286559"/>
          </a:xfrm>
        </p:grpSpPr>
        <p:sp>
          <p:nvSpPr>
            <p:cNvPr id="59" name="직사각형 58"/>
            <p:cNvSpPr/>
            <p:nvPr/>
          </p:nvSpPr>
          <p:spPr>
            <a:xfrm rot="19865796">
              <a:off x="4957011" y="3756682"/>
              <a:ext cx="158429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cap="none" spc="0" smtClean="0">
                  <a:ln w="3175" cmpd="sng">
                    <a:noFill/>
                    <a:prstDash val="solid"/>
                  </a:ln>
                  <a:solidFill>
                    <a:srgbClr val="052E43"/>
                  </a:solidFill>
                </a:rPr>
                <a:t>미</a:t>
              </a:r>
              <a:endParaRPr lang="en-US" altLang="ko-KR" sz="1100" b="1" cap="none" spc="0">
                <a:ln w="3175" cmpd="sng">
                  <a:noFill/>
                  <a:prstDash val="solid"/>
                </a:ln>
                <a:solidFill>
                  <a:srgbClr val="052E43"/>
                </a:solidFill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 rot="20323104">
              <a:off x="5109411" y="3688414"/>
              <a:ext cx="158429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cap="none" spc="0" smtClean="0">
                  <a:ln w="3175" cmpd="sng">
                    <a:noFill/>
                    <a:prstDash val="solid"/>
                  </a:ln>
                  <a:solidFill>
                    <a:srgbClr val="052E43"/>
                  </a:solidFill>
                </a:rPr>
                <a:t>래</a:t>
              </a:r>
              <a:endParaRPr lang="en-US" altLang="ko-KR" sz="1100" b="1" cap="none" spc="0">
                <a:ln w="3175" cmpd="sng">
                  <a:noFill/>
                  <a:prstDash val="solid"/>
                </a:ln>
                <a:solidFill>
                  <a:srgbClr val="052E43"/>
                </a:solidFill>
              </a:endParaRPr>
            </a:p>
          </p:txBody>
        </p:sp>
        <p:sp>
          <p:nvSpPr>
            <p:cNvPr id="89" name="직사각형 88"/>
            <p:cNvSpPr/>
            <p:nvPr/>
          </p:nvSpPr>
          <p:spPr>
            <a:xfrm rot="21061799">
              <a:off x="5271335" y="3648378"/>
              <a:ext cx="158429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cap="none" spc="0" smtClean="0">
                  <a:ln w="3175" cmpd="sng">
                    <a:noFill/>
                    <a:prstDash val="solid"/>
                  </a:ln>
                  <a:solidFill>
                    <a:srgbClr val="052E43"/>
                  </a:solidFill>
                </a:rPr>
                <a:t>세</a:t>
              </a:r>
              <a:endParaRPr lang="en-US" altLang="ko-KR" sz="1100" b="1" cap="none" spc="0">
                <a:ln w="3175" cmpd="sng">
                  <a:noFill/>
                  <a:prstDash val="solid"/>
                </a:ln>
                <a:solidFill>
                  <a:srgbClr val="052E43"/>
                </a:solidFill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5442783" y="3639400"/>
              <a:ext cx="158429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cap="none" spc="0" smtClean="0">
                  <a:ln w="3175" cmpd="sng">
                    <a:noFill/>
                    <a:prstDash val="solid"/>
                  </a:ln>
                  <a:solidFill>
                    <a:srgbClr val="052E43"/>
                  </a:solidFill>
                </a:rPr>
                <a:t>대</a:t>
              </a:r>
              <a:endParaRPr lang="en-US" altLang="ko-KR" sz="1100" b="1" cap="none" spc="0">
                <a:ln w="3175" cmpd="sng">
                  <a:noFill/>
                  <a:prstDash val="solid"/>
                </a:ln>
                <a:solidFill>
                  <a:srgbClr val="052E43"/>
                </a:solidFill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 rot="702759">
              <a:off x="5614231" y="3659310"/>
              <a:ext cx="158429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cap="none" spc="0" smtClean="0">
                  <a:ln w="3175" cmpd="sng">
                    <a:noFill/>
                    <a:prstDash val="solid"/>
                  </a:ln>
                  <a:solidFill>
                    <a:srgbClr val="052E43"/>
                  </a:solidFill>
                </a:rPr>
                <a:t>건</a:t>
              </a:r>
              <a:endParaRPr lang="en-US" altLang="ko-KR" sz="1100" b="1" cap="none" spc="0">
                <a:ln w="3175" cmpd="sng">
                  <a:noFill/>
                  <a:prstDash val="solid"/>
                </a:ln>
                <a:solidFill>
                  <a:srgbClr val="052E43"/>
                </a:solidFill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 rot="1303882">
              <a:off x="5778536" y="3703643"/>
              <a:ext cx="158429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cap="none" spc="0" smtClean="0">
                  <a:ln w="3175" cmpd="sng">
                    <a:noFill/>
                    <a:prstDash val="solid"/>
                  </a:ln>
                  <a:solidFill>
                    <a:srgbClr val="052E43"/>
                  </a:solidFill>
                </a:rPr>
                <a:t>강</a:t>
              </a:r>
              <a:endParaRPr lang="en-US" altLang="ko-KR" sz="1100" b="1" cap="none" spc="0">
                <a:ln w="3175" cmpd="sng">
                  <a:noFill/>
                  <a:prstDash val="solid"/>
                </a:ln>
                <a:solidFill>
                  <a:srgbClr val="052E43"/>
                </a:solidFill>
              </a:endParaRPr>
            </a:p>
          </p:txBody>
        </p:sp>
      </p:grpSp>
      <p:grpSp>
        <p:nvGrpSpPr>
          <p:cNvPr id="93" name="그룹 92"/>
          <p:cNvGrpSpPr/>
          <p:nvPr/>
        </p:nvGrpSpPr>
        <p:grpSpPr>
          <a:xfrm rot="3960000">
            <a:off x="5904282" y="-415076"/>
            <a:ext cx="644202" cy="286560"/>
            <a:chOff x="4957010" y="3639400"/>
            <a:chExt cx="644202" cy="286560"/>
          </a:xfrm>
        </p:grpSpPr>
        <p:sp>
          <p:nvSpPr>
            <p:cNvPr id="94" name="직사각형 93"/>
            <p:cNvSpPr/>
            <p:nvPr/>
          </p:nvSpPr>
          <p:spPr>
            <a:xfrm rot="20040000">
              <a:off x="4957010" y="3756683"/>
              <a:ext cx="158429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endParaRPr lang="en-US" altLang="ko-KR" sz="1100" b="1" cap="none" spc="0">
                <a:ln w="3175" cmpd="sng">
                  <a:noFill/>
                  <a:prstDash val="solid"/>
                </a:ln>
                <a:solidFill>
                  <a:srgbClr val="052E43"/>
                </a:solidFill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 rot="20520000">
              <a:off x="5109410" y="3688414"/>
              <a:ext cx="158429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cap="none" spc="0" smtClean="0">
                  <a:ln w="3175" cmpd="sng">
                    <a:noFill/>
                    <a:prstDash val="solid"/>
                  </a:ln>
                  <a:solidFill>
                    <a:srgbClr val="052E43"/>
                  </a:solidFill>
                </a:rPr>
                <a:t>래</a:t>
              </a:r>
              <a:endParaRPr lang="en-US" altLang="ko-KR" sz="1100" b="1" cap="none" spc="0">
                <a:ln w="3175" cmpd="sng">
                  <a:noFill/>
                  <a:prstDash val="solid"/>
                </a:ln>
                <a:solidFill>
                  <a:srgbClr val="052E43"/>
                </a:solidFill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 rot="21061799">
              <a:off x="5271335" y="3648378"/>
              <a:ext cx="158429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cap="none" spc="0" smtClean="0">
                  <a:ln w="3175" cmpd="sng">
                    <a:noFill/>
                    <a:prstDash val="solid"/>
                  </a:ln>
                  <a:solidFill>
                    <a:srgbClr val="052E43"/>
                  </a:solidFill>
                </a:rPr>
                <a:t>세</a:t>
              </a:r>
              <a:endParaRPr lang="en-US" altLang="ko-KR" sz="1100" b="1" cap="none" spc="0">
                <a:ln w="3175" cmpd="sng">
                  <a:noFill/>
                  <a:prstDash val="solid"/>
                </a:ln>
                <a:solidFill>
                  <a:srgbClr val="052E43"/>
                </a:solidFill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5442783" y="3639400"/>
              <a:ext cx="158429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ko-KR" altLang="en-US" sz="1100" b="1" cap="none" spc="0" smtClean="0">
                  <a:ln w="3175" cmpd="sng">
                    <a:noFill/>
                    <a:prstDash val="solid"/>
                  </a:ln>
                  <a:solidFill>
                    <a:srgbClr val="052E43"/>
                  </a:solidFill>
                </a:rPr>
                <a:t>대</a:t>
              </a:r>
              <a:endParaRPr lang="en-US" altLang="ko-KR" sz="1100" b="1" cap="none" spc="0">
                <a:ln w="3175" cmpd="sng">
                  <a:noFill/>
                  <a:prstDash val="solid"/>
                </a:ln>
                <a:solidFill>
                  <a:srgbClr val="052E43"/>
                </a:solidFill>
              </a:endParaRPr>
            </a:p>
          </p:txBody>
        </p:sp>
      </p:grpSp>
      <p:sp>
        <p:nvSpPr>
          <p:cNvPr id="346" name="직사각형 345"/>
          <p:cNvSpPr/>
          <p:nvPr/>
        </p:nvSpPr>
        <p:spPr>
          <a:xfrm>
            <a:off x="3995936" y="2675012"/>
            <a:ext cx="1934069" cy="377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ko-KR" altLang="en-US" sz="1400" b="1" smtClean="0">
                <a:ln w="1270">
                  <a:solidFill>
                    <a:schemeClr val="tx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군장병 </a:t>
            </a:r>
            <a:r>
              <a:rPr lang="ko-KR" altLang="en-US" sz="1400" b="1">
                <a:ln w="1270">
                  <a:solidFill>
                    <a:schemeClr val="tx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친환경 쌀 </a:t>
            </a:r>
            <a:r>
              <a:rPr lang="ko-KR" altLang="en-US" sz="1400" b="1" smtClean="0">
                <a:ln w="1270">
                  <a:solidFill>
                    <a:schemeClr val="tx1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공급</a:t>
            </a:r>
            <a:endParaRPr lang="en-US" altLang="ko-KR" sz="1400" b="1">
              <a:ln w="1270">
                <a:solidFill>
                  <a:schemeClr val="tx1"/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en-US" altLang="ko-KR" sz="1050" b="1" smtClean="0">
                <a:ln w="127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* 2,500t</a:t>
            </a:r>
            <a:r>
              <a:rPr lang="ko-KR" altLang="en-US" sz="1050" b="1" smtClean="0">
                <a:ln w="127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 altLang="ko-KR" sz="1050" b="1">
                <a:ln w="127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1050" b="1">
                <a:ln w="127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목표</a:t>
            </a:r>
            <a:r>
              <a:rPr lang="en-US" altLang="ko-KR" sz="1050" b="1" smtClean="0">
                <a:ln w="127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)40,000</a:t>
            </a:r>
            <a:endParaRPr lang="ko-KR" altLang="en-US" sz="1050">
              <a:ln w="127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" name="타원 409"/>
          <p:cNvSpPr/>
          <p:nvPr/>
        </p:nvSpPr>
        <p:spPr>
          <a:xfrm>
            <a:off x="2340892" y="7356145"/>
            <a:ext cx="142876" cy="142876"/>
          </a:xfrm>
          <a:prstGeom prst="ellipse">
            <a:avLst/>
          </a:prstGeom>
          <a:solidFill>
            <a:srgbClr val="7BC0C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11" name="타원 410"/>
          <p:cNvSpPr/>
          <p:nvPr/>
        </p:nvSpPr>
        <p:spPr>
          <a:xfrm>
            <a:off x="2325592" y="9490495"/>
            <a:ext cx="142876" cy="142876"/>
          </a:xfrm>
          <a:prstGeom prst="ellipse">
            <a:avLst/>
          </a:prstGeom>
          <a:solidFill>
            <a:srgbClr val="BC8F00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12" name="타원 411"/>
          <p:cNvSpPr/>
          <p:nvPr/>
        </p:nvSpPr>
        <p:spPr>
          <a:xfrm>
            <a:off x="3440025" y="9675711"/>
            <a:ext cx="142876" cy="142876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13" name="타원 412"/>
          <p:cNvSpPr/>
          <p:nvPr/>
        </p:nvSpPr>
        <p:spPr>
          <a:xfrm>
            <a:off x="3440025" y="8088191"/>
            <a:ext cx="142876" cy="142876"/>
          </a:xfrm>
          <a:prstGeom prst="ellipse">
            <a:avLst/>
          </a:prstGeom>
          <a:solidFill>
            <a:srgbClr val="7BC0C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14" name="타원 413"/>
          <p:cNvSpPr/>
          <p:nvPr/>
        </p:nvSpPr>
        <p:spPr>
          <a:xfrm>
            <a:off x="3440025" y="9777892"/>
            <a:ext cx="142876" cy="142876"/>
          </a:xfrm>
          <a:prstGeom prst="ellipse">
            <a:avLst/>
          </a:prstGeom>
          <a:solidFill>
            <a:srgbClr val="BC8F00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15" name="타원 414"/>
          <p:cNvSpPr/>
          <p:nvPr/>
        </p:nvSpPr>
        <p:spPr>
          <a:xfrm>
            <a:off x="6726173" y="9583523"/>
            <a:ext cx="142876" cy="142876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16" name="타원 415"/>
          <p:cNvSpPr/>
          <p:nvPr/>
        </p:nvSpPr>
        <p:spPr>
          <a:xfrm>
            <a:off x="6726173" y="8328631"/>
            <a:ext cx="142876" cy="142876"/>
          </a:xfrm>
          <a:prstGeom prst="ellipse">
            <a:avLst/>
          </a:prstGeom>
          <a:solidFill>
            <a:srgbClr val="7BC0C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17" name="타원 416"/>
          <p:cNvSpPr/>
          <p:nvPr/>
        </p:nvSpPr>
        <p:spPr>
          <a:xfrm>
            <a:off x="7868376" y="9417852"/>
            <a:ext cx="142876" cy="142876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18" name="타원 417"/>
          <p:cNvSpPr/>
          <p:nvPr/>
        </p:nvSpPr>
        <p:spPr>
          <a:xfrm>
            <a:off x="7868376" y="8584017"/>
            <a:ext cx="142876" cy="142876"/>
          </a:xfrm>
          <a:prstGeom prst="ellipse">
            <a:avLst/>
          </a:prstGeom>
          <a:solidFill>
            <a:srgbClr val="7BC0C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cxnSp>
        <p:nvCxnSpPr>
          <p:cNvPr id="419" name="직선 연결선 418"/>
          <p:cNvCxnSpPr>
            <a:stCxn id="454" idx="6"/>
            <a:endCxn id="412" idx="2"/>
          </p:cNvCxnSpPr>
          <p:nvPr/>
        </p:nvCxnSpPr>
        <p:spPr>
          <a:xfrm>
            <a:off x="2468468" y="9642915"/>
            <a:ext cx="971557" cy="104234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420" name="직선 연결선 419"/>
          <p:cNvCxnSpPr>
            <a:stCxn id="412" idx="6"/>
            <a:endCxn id="430" idx="2"/>
          </p:cNvCxnSpPr>
          <p:nvPr/>
        </p:nvCxnSpPr>
        <p:spPr>
          <a:xfrm>
            <a:off x="3582901" y="9747149"/>
            <a:ext cx="968699" cy="10048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421" name="직선 연결선 420"/>
          <p:cNvCxnSpPr>
            <a:stCxn id="415" idx="6"/>
            <a:endCxn id="417" idx="2"/>
          </p:cNvCxnSpPr>
          <p:nvPr/>
        </p:nvCxnSpPr>
        <p:spPr>
          <a:xfrm flipV="1">
            <a:off x="6869049" y="9489290"/>
            <a:ext cx="999327" cy="165671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422" name="직선 연결선 421"/>
          <p:cNvCxnSpPr>
            <a:stCxn id="410" idx="5"/>
            <a:endCxn id="413" idx="1"/>
          </p:cNvCxnSpPr>
          <p:nvPr/>
        </p:nvCxnSpPr>
        <p:spPr>
          <a:xfrm>
            <a:off x="2462844" y="7478097"/>
            <a:ext cx="998105" cy="631018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423" name="직선 연결선 422"/>
          <p:cNvCxnSpPr>
            <a:stCxn id="413" idx="6"/>
            <a:endCxn id="431" idx="2"/>
          </p:cNvCxnSpPr>
          <p:nvPr/>
        </p:nvCxnSpPr>
        <p:spPr>
          <a:xfrm>
            <a:off x="3582901" y="8159629"/>
            <a:ext cx="968699" cy="401809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424" name="직선 연결선 423"/>
          <p:cNvCxnSpPr>
            <a:stCxn id="416" idx="6"/>
            <a:endCxn id="418" idx="2"/>
          </p:cNvCxnSpPr>
          <p:nvPr/>
        </p:nvCxnSpPr>
        <p:spPr>
          <a:xfrm>
            <a:off x="6869049" y="8400069"/>
            <a:ext cx="999327" cy="255386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425" name="직선 연결선 424"/>
          <p:cNvCxnSpPr>
            <a:stCxn id="411" idx="6"/>
            <a:endCxn id="414" idx="1"/>
          </p:cNvCxnSpPr>
          <p:nvPr/>
        </p:nvCxnSpPr>
        <p:spPr>
          <a:xfrm>
            <a:off x="2468468" y="9561933"/>
            <a:ext cx="992481" cy="236883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426" name="직선 연결선 425"/>
          <p:cNvCxnSpPr>
            <a:stCxn id="414" idx="6"/>
            <a:endCxn id="432" idx="2"/>
          </p:cNvCxnSpPr>
          <p:nvPr/>
        </p:nvCxnSpPr>
        <p:spPr>
          <a:xfrm>
            <a:off x="3582901" y="9849330"/>
            <a:ext cx="960524" cy="246287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sp>
        <p:nvSpPr>
          <p:cNvPr id="427" name="직사각형 426"/>
          <p:cNvSpPr/>
          <p:nvPr/>
        </p:nvSpPr>
        <p:spPr>
          <a:xfrm>
            <a:off x="431634" y="9074204"/>
            <a:ext cx="769005" cy="323245"/>
          </a:xfrm>
          <a:prstGeom prst="rect">
            <a:avLst/>
          </a:prstGeom>
          <a:solidFill>
            <a:srgbClr val="548123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유</a:t>
            </a:r>
            <a:r>
              <a:rPr kumimoji="0" lang="ko-KR" altLang="en-US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기</a:t>
            </a:r>
          </a:p>
        </p:txBody>
      </p:sp>
      <p:sp>
        <p:nvSpPr>
          <p:cNvPr id="428" name="직사각형 427"/>
          <p:cNvSpPr/>
          <p:nvPr/>
        </p:nvSpPr>
        <p:spPr>
          <a:xfrm>
            <a:off x="916325" y="8325544"/>
            <a:ext cx="769005" cy="323245"/>
          </a:xfrm>
          <a:prstGeom prst="rect">
            <a:avLst/>
          </a:prstGeom>
          <a:solidFill>
            <a:srgbClr val="BC8F00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저농</a:t>
            </a:r>
            <a:r>
              <a:rPr kumimoji="0" lang="ko-KR" altLang="en-US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약</a:t>
            </a:r>
            <a:endParaRPr kumimoji="0" lang="ko-KR" altLang="en-US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29" name="직사각형 428"/>
          <p:cNvSpPr/>
          <p:nvPr/>
        </p:nvSpPr>
        <p:spPr>
          <a:xfrm>
            <a:off x="460147" y="7194005"/>
            <a:ext cx="769005" cy="323245"/>
          </a:xfrm>
          <a:prstGeom prst="rect">
            <a:avLst/>
          </a:prstGeom>
          <a:solidFill>
            <a:srgbClr val="7BC0C7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무농약</a:t>
            </a:r>
            <a:endParaRPr kumimoji="0" lang="ko-KR" altLang="en-US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30" name="타원 429"/>
          <p:cNvSpPr/>
          <p:nvPr/>
        </p:nvSpPr>
        <p:spPr>
          <a:xfrm>
            <a:off x="4551600" y="9685759"/>
            <a:ext cx="142876" cy="142876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31" name="타원 430"/>
          <p:cNvSpPr/>
          <p:nvPr/>
        </p:nvSpPr>
        <p:spPr>
          <a:xfrm>
            <a:off x="4551600" y="8490000"/>
            <a:ext cx="142876" cy="142876"/>
          </a:xfrm>
          <a:prstGeom prst="ellipse">
            <a:avLst/>
          </a:prstGeom>
          <a:solidFill>
            <a:srgbClr val="7BC0C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32" name="타원 431"/>
          <p:cNvSpPr/>
          <p:nvPr/>
        </p:nvSpPr>
        <p:spPr>
          <a:xfrm>
            <a:off x="4543425" y="10024179"/>
            <a:ext cx="142876" cy="142876"/>
          </a:xfrm>
          <a:prstGeom prst="ellipse">
            <a:avLst/>
          </a:prstGeom>
          <a:solidFill>
            <a:srgbClr val="BC8F00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33" name="타원 432"/>
          <p:cNvSpPr/>
          <p:nvPr/>
        </p:nvSpPr>
        <p:spPr>
          <a:xfrm>
            <a:off x="5659365" y="9614321"/>
            <a:ext cx="142876" cy="142876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34" name="타원 433"/>
          <p:cNvSpPr/>
          <p:nvPr/>
        </p:nvSpPr>
        <p:spPr>
          <a:xfrm>
            <a:off x="5659365" y="8326633"/>
            <a:ext cx="142876" cy="142876"/>
          </a:xfrm>
          <a:prstGeom prst="ellipse">
            <a:avLst/>
          </a:prstGeom>
          <a:solidFill>
            <a:srgbClr val="7BC0C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cxnSp>
        <p:nvCxnSpPr>
          <p:cNvPr id="435" name="직선 연결선 434"/>
          <p:cNvCxnSpPr>
            <a:stCxn id="431" idx="6"/>
            <a:endCxn id="434" idx="2"/>
          </p:cNvCxnSpPr>
          <p:nvPr/>
        </p:nvCxnSpPr>
        <p:spPr>
          <a:xfrm flipV="1">
            <a:off x="4694476" y="8398071"/>
            <a:ext cx="964889" cy="163367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436" name="직선 연결선 435"/>
          <p:cNvCxnSpPr>
            <a:stCxn id="434" idx="6"/>
            <a:endCxn id="416" idx="2"/>
          </p:cNvCxnSpPr>
          <p:nvPr/>
        </p:nvCxnSpPr>
        <p:spPr>
          <a:xfrm>
            <a:off x="5802241" y="8398071"/>
            <a:ext cx="923932" cy="1998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437" name="직선 연결선 436"/>
          <p:cNvCxnSpPr>
            <a:stCxn id="433" idx="6"/>
            <a:endCxn id="415" idx="2"/>
          </p:cNvCxnSpPr>
          <p:nvPr/>
        </p:nvCxnSpPr>
        <p:spPr>
          <a:xfrm flipV="1">
            <a:off x="5802241" y="9654961"/>
            <a:ext cx="923932" cy="30798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438" name="직선 연결선 437"/>
          <p:cNvCxnSpPr>
            <a:stCxn id="430" idx="6"/>
            <a:endCxn id="433" idx="2"/>
          </p:cNvCxnSpPr>
          <p:nvPr/>
        </p:nvCxnSpPr>
        <p:spPr>
          <a:xfrm flipV="1">
            <a:off x="4694476" y="9685759"/>
            <a:ext cx="964889" cy="71438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sp>
        <p:nvSpPr>
          <p:cNvPr id="439" name="직사각형 438"/>
          <p:cNvSpPr>
            <a:spLocks/>
          </p:cNvSpPr>
          <p:nvPr/>
        </p:nvSpPr>
        <p:spPr>
          <a:xfrm>
            <a:off x="1869462" y="9242808"/>
            <a:ext cx="1024699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3CD"/>
                </a:solidFill>
                <a:uLnTx/>
                <a:uFillTx/>
                <a:latin typeface="맑은 고딕"/>
                <a:ea typeface="맑은 고딕"/>
                <a:cs typeface="+mn-cs"/>
              </a:rPr>
              <a:t>22,208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3CD"/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40" name="직사각형 439"/>
          <p:cNvSpPr>
            <a:spLocks/>
          </p:cNvSpPr>
          <p:nvPr/>
        </p:nvSpPr>
        <p:spPr>
          <a:xfrm>
            <a:off x="2990245" y="9972395"/>
            <a:ext cx="1024699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3CD"/>
                </a:solidFill>
                <a:uLnTx/>
                <a:uFillTx/>
                <a:latin typeface="맑은 고딕"/>
                <a:ea typeface="맑은 고딕"/>
                <a:cs typeface="+mn-cs"/>
              </a:rPr>
              <a:t>16,679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3CD"/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41" name="직사각형 440"/>
          <p:cNvSpPr>
            <a:spLocks/>
          </p:cNvSpPr>
          <p:nvPr/>
        </p:nvSpPr>
        <p:spPr>
          <a:xfrm>
            <a:off x="4102550" y="10229591"/>
            <a:ext cx="1024699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srgbClr val="FFF3CD"/>
                </a:solidFill>
                <a:uLnTx/>
                <a:uFillTx/>
                <a:latin typeface="맑은 고딕"/>
                <a:ea typeface="맑은 고딕"/>
                <a:cs typeface="+mn-cs"/>
              </a:rPr>
              <a:t>7,629</a:t>
            </a:r>
            <a:r>
              <a:rPr kumimoji="0" lang="en-US" altLang="ko-KR" sz="1600" b="1" i="0" u="none" strike="noStrike" kern="0" cap="none" spc="0" normalizeH="0" baseline="0" noProof="0" smtClean="0">
                <a:ln>
                  <a:noFill/>
                </a:ln>
                <a:solidFill>
                  <a:srgbClr val="FFF3CD"/>
                </a:solidFill>
                <a:uLnTx/>
                <a:uFillTx/>
                <a:latin typeface="맑은 고딕"/>
                <a:ea typeface="맑은 고딕"/>
                <a:cs typeface="+mn-cs"/>
              </a:rPr>
              <a:t>ha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3CD"/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42" name="직사각형 441"/>
          <p:cNvSpPr>
            <a:spLocks/>
          </p:cNvSpPr>
          <p:nvPr/>
        </p:nvSpPr>
        <p:spPr>
          <a:xfrm>
            <a:off x="1875812" y="9774683"/>
            <a:ext cx="1024699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21,206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43" name="직사각형 442"/>
          <p:cNvSpPr>
            <a:spLocks/>
          </p:cNvSpPr>
          <p:nvPr/>
        </p:nvSpPr>
        <p:spPr>
          <a:xfrm>
            <a:off x="2982625" y="9440992"/>
            <a:ext cx="1024699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18,306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44" name="직사각형 443"/>
          <p:cNvSpPr>
            <a:spLocks/>
          </p:cNvSpPr>
          <p:nvPr/>
        </p:nvSpPr>
        <p:spPr>
          <a:xfrm>
            <a:off x="4099915" y="9463820"/>
            <a:ext cx="1024699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18,143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45" name="직사각형 444"/>
          <p:cNvSpPr>
            <a:spLocks/>
          </p:cNvSpPr>
          <p:nvPr/>
        </p:nvSpPr>
        <p:spPr>
          <a:xfrm>
            <a:off x="5204823" y="9385712"/>
            <a:ext cx="1024699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19,862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46" name="직사각형 445"/>
          <p:cNvSpPr>
            <a:spLocks/>
          </p:cNvSpPr>
          <p:nvPr/>
        </p:nvSpPr>
        <p:spPr>
          <a:xfrm>
            <a:off x="6276393" y="9340681"/>
            <a:ext cx="1024699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20,673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47" name="직사각형 446"/>
          <p:cNvSpPr>
            <a:spLocks/>
          </p:cNvSpPr>
          <p:nvPr/>
        </p:nvSpPr>
        <p:spPr>
          <a:xfrm>
            <a:off x="7332454" y="9145855"/>
            <a:ext cx="1288126" cy="20478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24,666</a:t>
            </a:r>
            <a:r>
              <a:rPr kumimoji="0" lang="en-US" altLang="ko-KR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ha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48" name="직사각형 447"/>
          <p:cNvSpPr>
            <a:spLocks/>
          </p:cNvSpPr>
          <p:nvPr/>
        </p:nvSpPr>
        <p:spPr>
          <a:xfrm>
            <a:off x="1899932" y="7129986"/>
            <a:ext cx="1024699" cy="142876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98,237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49" name="직사각형 448"/>
          <p:cNvSpPr>
            <a:spLocks/>
          </p:cNvSpPr>
          <p:nvPr/>
        </p:nvSpPr>
        <p:spPr>
          <a:xfrm>
            <a:off x="2993777" y="7868847"/>
            <a:ext cx="1024699" cy="142876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65,061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50" name="직사각형 449"/>
          <p:cNvSpPr>
            <a:spLocks/>
          </p:cNvSpPr>
          <p:nvPr/>
        </p:nvSpPr>
        <p:spPr>
          <a:xfrm>
            <a:off x="4083625" y="8239006"/>
            <a:ext cx="1024699" cy="142876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56,996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51" name="직사각형 450"/>
          <p:cNvSpPr>
            <a:spLocks/>
          </p:cNvSpPr>
          <p:nvPr/>
        </p:nvSpPr>
        <p:spPr>
          <a:xfrm>
            <a:off x="5231663" y="8084637"/>
            <a:ext cx="1024699" cy="142876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59,617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52" name="직사각형 451"/>
          <p:cNvSpPr>
            <a:spLocks/>
          </p:cNvSpPr>
          <p:nvPr/>
        </p:nvSpPr>
        <p:spPr>
          <a:xfrm>
            <a:off x="6303233" y="8104733"/>
            <a:ext cx="1024699" cy="142876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59,441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53" name="직사각형 452"/>
          <p:cNvSpPr>
            <a:spLocks/>
          </p:cNvSpPr>
          <p:nvPr/>
        </p:nvSpPr>
        <p:spPr>
          <a:xfrm>
            <a:off x="7332455" y="8343608"/>
            <a:ext cx="1301134" cy="147973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53,878</a:t>
            </a:r>
            <a:r>
              <a:rPr kumimoji="0" lang="en-US" altLang="ko-KR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ha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54" name="타원 453"/>
          <p:cNvSpPr/>
          <p:nvPr/>
        </p:nvSpPr>
        <p:spPr>
          <a:xfrm>
            <a:off x="2325592" y="9571477"/>
            <a:ext cx="142876" cy="142876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55" name="타원 454"/>
          <p:cNvSpPr/>
          <p:nvPr/>
        </p:nvSpPr>
        <p:spPr>
          <a:xfrm>
            <a:off x="1263781" y="7203744"/>
            <a:ext cx="142876" cy="142876"/>
          </a:xfrm>
          <a:prstGeom prst="ellipse">
            <a:avLst/>
          </a:prstGeom>
          <a:solidFill>
            <a:srgbClr val="7BC0C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56" name="타원 455"/>
          <p:cNvSpPr/>
          <p:nvPr/>
        </p:nvSpPr>
        <p:spPr>
          <a:xfrm>
            <a:off x="1248481" y="8926785"/>
            <a:ext cx="142876" cy="142876"/>
          </a:xfrm>
          <a:prstGeom prst="ellipse">
            <a:avLst/>
          </a:prstGeom>
          <a:solidFill>
            <a:srgbClr val="BC8F00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57" name="직사각형 456"/>
          <p:cNvSpPr>
            <a:spLocks/>
          </p:cNvSpPr>
          <p:nvPr/>
        </p:nvSpPr>
        <p:spPr>
          <a:xfrm>
            <a:off x="792351" y="8698680"/>
            <a:ext cx="1024699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3CD"/>
                </a:solidFill>
                <a:uLnTx/>
                <a:uFillTx/>
                <a:latin typeface="맑은 고딕"/>
                <a:ea typeface="맑은 고딕"/>
                <a:cs typeface="+mn-cs"/>
              </a:rPr>
              <a:t>37,165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3CD"/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58" name="직사각형 457"/>
          <p:cNvSpPr>
            <a:spLocks/>
          </p:cNvSpPr>
          <p:nvPr/>
        </p:nvSpPr>
        <p:spPr>
          <a:xfrm>
            <a:off x="798701" y="9479387"/>
            <a:ext cx="1024699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25,467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59" name="직사각형 458"/>
          <p:cNvSpPr>
            <a:spLocks/>
          </p:cNvSpPr>
          <p:nvPr/>
        </p:nvSpPr>
        <p:spPr>
          <a:xfrm>
            <a:off x="827584" y="6965613"/>
            <a:ext cx="1024699" cy="142876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uLnTx/>
                <a:uFillTx/>
                <a:latin typeface="맑은 고딕"/>
                <a:ea typeface="맑은 고딕"/>
                <a:cs typeface="+mn-cs"/>
              </a:rPr>
              <a:t>101,657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460" name="타원 459"/>
          <p:cNvSpPr/>
          <p:nvPr/>
        </p:nvSpPr>
        <p:spPr>
          <a:xfrm>
            <a:off x="1248481" y="9257131"/>
            <a:ext cx="142876" cy="142876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cxnSp>
        <p:nvCxnSpPr>
          <p:cNvPr id="461" name="직선 연결선 460"/>
          <p:cNvCxnSpPr>
            <a:stCxn id="455" idx="6"/>
            <a:endCxn id="410" idx="2"/>
          </p:cNvCxnSpPr>
          <p:nvPr/>
        </p:nvCxnSpPr>
        <p:spPr>
          <a:xfrm>
            <a:off x="1406657" y="7275182"/>
            <a:ext cx="934235" cy="152401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462" name="직선 연결선 461"/>
          <p:cNvCxnSpPr>
            <a:stCxn id="456" idx="6"/>
            <a:endCxn id="411" idx="1"/>
          </p:cNvCxnSpPr>
          <p:nvPr/>
        </p:nvCxnSpPr>
        <p:spPr>
          <a:xfrm>
            <a:off x="1391357" y="8998223"/>
            <a:ext cx="955159" cy="513196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463" name="직선 연결선 462"/>
          <p:cNvCxnSpPr>
            <a:stCxn id="460" idx="5"/>
            <a:endCxn id="454" idx="2"/>
          </p:cNvCxnSpPr>
          <p:nvPr/>
        </p:nvCxnSpPr>
        <p:spPr>
          <a:xfrm rot="16200000" flipH="1">
            <a:off x="1716096" y="9033419"/>
            <a:ext cx="263832" cy="955159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sp>
        <p:nvSpPr>
          <p:cNvPr id="518" name="모서리가 둥근 직사각형 517"/>
          <p:cNvSpPr/>
          <p:nvPr/>
        </p:nvSpPr>
        <p:spPr bwMode="auto">
          <a:xfrm>
            <a:off x="1872132" y="10460302"/>
            <a:ext cx="1080000" cy="21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52E43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’13</a:t>
            </a:r>
          </a:p>
        </p:txBody>
      </p:sp>
      <p:sp>
        <p:nvSpPr>
          <p:cNvPr id="519" name="모서리가 둥근 직사각형 518"/>
          <p:cNvSpPr/>
          <p:nvPr/>
        </p:nvSpPr>
        <p:spPr bwMode="auto">
          <a:xfrm>
            <a:off x="2978135" y="10460302"/>
            <a:ext cx="1080000" cy="21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52E43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’14</a:t>
            </a:r>
          </a:p>
        </p:txBody>
      </p:sp>
      <p:sp>
        <p:nvSpPr>
          <p:cNvPr id="520" name="모서리가 둥근 직사각형 519"/>
          <p:cNvSpPr/>
          <p:nvPr/>
        </p:nvSpPr>
        <p:spPr bwMode="auto">
          <a:xfrm>
            <a:off x="4084267" y="10460302"/>
            <a:ext cx="1080000" cy="21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52E43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’15</a:t>
            </a:r>
          </a:p>
        </p:txBody>
      </p:sp>
      <p:sp>
        <p:nvSpPr>
          <p:cNvPr id="521" name="모서리가 둥근 직사각형 520"/>
          <p:cNvSpPr/>
          <p:nvPr/>
        </p:nvSpPr>
        <p:spPr bwMode="auto">
          <a:xfrm>
            <a:off x="5192713" y="10460302"/>
            <a:ext cx="1080000" cy="21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52E43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’16</a:t>
            </a:r>
          </a:p>
        </p:txBody>
      </p:sp>
      <p:sp>
        <p:nvSpPr>
          <p:cNvPr id="522" name="모서리가 둥근 직사각형 521"/>
          <p:cNvSpPr/>
          <p:nvPr/>
        </p:nvSpPr>
        <p:spPr bwMode="auto">
          <a:xfrm>
            <a:off x="6309353" y="10460302"/>
            <a:ext cx="1080000" cy="21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52E43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’17</a:t>
            </a:r>
          </a:p>
        </p:txBody>
      </p:sp>
      <p:sp>
        <p:nvSpPr>
          <p:cNvPr id="523" name="모서리가 둥근 직사각형 522"/>
          <p:cNvSpPr/>
          <p:nvPr/>
        </p:nvSpPr>
        <p:spPr bwMode="auto">
          <a:xfrm>
            <a:off x="7424265" y="10460302"/>
            <a:ext cx="1080000" cy="21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52E43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’18</a:t>
            </a:r>
          </a:p>
        </p:txBody>
      </p:sp>
      <p:sp>
        <p:nvSpPr>
          <p:cNvPr id="524" name="모서리가 둥근 직사각형 523"/>
          <p:cNvSpPr/>
          <p:nvPr/>
        </p:nvSpPr>
        <p:spPr bwMode="auto">
          <a:xfrm>
            <a:off x="771987" y="10455304"/>
            <a:ext cx="1080000" cy="21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52E43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’12</a:t>
            </a:r>
          </a:p>
        </p:txBody>
      </p:sp>
      <p:pic>
        <p:nvPicPr>
          <p:cNvPr id="1033" name="Picture 9" descr="C:\Users\mafra\Desktop\6862f35ba22591f8eacf04f92c3cdcb15318bbd9.png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colorTemperature colorTemp="115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75330">
            <a:off x="7149031" y="1638811"/>
            <a:ext cx="2342641" cy="12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afra\Desktop\무제-5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5121" y="764703"/>
            <a:ext cx="1892504" cy="1008203"/>
          </a:xfrm>
          <a:prstGeom prst="rect">
            <a:avLst/>
          </a:prstGeom>
          <a:noFill/>
        </p:spPr>
      </p:pic>
      <p:sp>
        <p:nvSpPr>
          <p:cNvPr id="586" name="직사각형 585"/>
          <p:cNvSpPr/>
          <p:nvPr/>
        </p:nvSpPr>
        <p:spPr>
          <a:xfrm>
            <a:off x="5336463" y="907356"/>
            <a:ext cx="1256346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en-US" altLang="ko-KR" sz="11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 R&amp;D</a:t>
            </a:r>
            <a:endParaRPr lang="ko-KR" altLang="en-US" sz="11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7" name="직사각형 586"/>
          <p:cNvSpPr/>
          <p:nvPr/>
        </p:nvSpPr>
        <p:spPr>
          <a:xfrm>
            <a:off x="5342797" y="1109102"/>
            <a:ext cx="17265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ko-KR" altLang="en-US" sz="800" b="1" dirty="0">
                <a:solidFill>
                  <a:schemeClr val="bg1"/>
                </a:solidFill>
              </a:rPr>
              <a:t>유기종자 생산</a:t>
            </a:r>
            <a:r>
              <a:rPr lang="en-US" altLang="ko-KR" sz="800" b="1" dirty="0">
                <a:solidFill>
                  <a:schemeClr val="bg1"/>
                </a:solidFill>
              </a:rPr>
              <a:t>·</a:t>
            </a:r>
            <a:r>
              <a:rPr lang="ko-KR" altLang="en-US" sz="800" b="1" dirty="0">
                <a:solidFill>
                  <a:schemeClr val="bg1"/>
                </a:solidFill>
              </a:rPr>
              <a:t>공급 체계 확립</a:t>
            </a:r>
            <a:endParaRPr lang="ko-KR" altLang="en-US" sz="800" dirty="0">
              <a:solidFill>
                <a:schemeClr val="bg1"/>
              </a:solidFill>
            </a:endParaRPr>
          </a:p>
          <a:p>
            <a:pPr fontAlgn="base"/>
            <a:r>
              <a:rPr lang="ko-KR" altLang="en-US" sz="800" b="1" dirty="0">
                <a:solidFill>
                  <a:schemeClr val="bg1"/>
                </a:solidFill>
              </a:rPr>
              <a:t>유기농업자재 </a:t>
            </a:r>
            <a:r>
              <a:rPr lang="en-US" altLang="ko-KR" sz="800" b="1" dirty="0">
                <a:solidFill>
                  <a:schemeClr val="bg1"/>
                </a:solidFill>
              </a:rPr>
              <a:t>R&amp;D </a:t>
            </a:r>
            <a:r>
              <a:rPr lang="ko-KR" altLang="en-US" sz="800" b="1" dirty="0">
                <a:solidFill>
                  <a:schemeClr val="bg1"/>
                </a:solidFill>
              </a:rPr>
              <a:t>지원 </a:t>
            </a:r>
            <a:r>
              <a:rPr lang="ko-KR" altLang="en-US" sz="800" b="1" dirty="0" err="1">
                <a:solidFill>
                  <a:schemeClr val="bg1"/>
                </a:solidFill>
              </a:rPr>
              <a:t>연구기획단</a:t>
            </a:r>
            <a:endParaRPr lang="ko-KR" altLang="en-US" sz="800" dirty="0">
              <a:solidFill>
                <a:schemeClr val="bg1"/>
              </a:solidFill>
            </a:endParaRPr>
          </a:p>
          <a:p>
            <a:pPr fontAlgn="base"/>
            <a:r>
              <a:rPr lang="en-US" altLang="ko-KR" sz="800" b="1" dirty="0">
                <a:solidFill>
                  <a:schemeClr val="bg1"/>
                </a:solidFill>
              </a:rPr>
              <a:t>Organic R&amp;D + Seeds </a:t>
            </a:r>
            <a:r>
              <a:rPr lang="ko-KR" altLang="en-US" sz="800" b="1" dirty="0">
                <a:solidFill>
                  <a:schemeClr val="bg1"/>
                </a:solidFill>
              </a:rPr>
              <a:t>협의체</a:t>
            </a:r>
            <a:endParaRPr lang="ko-KR" altLang="en-US" sz="800" dirty="0">
              <a:solidFill>
                <a:schemeClr val="bg1"/>
              </a:solidFill>
            </a:endParaRPr>
          </a:p>
        </p:txBody>
      </p:sp>
      <p:sp>
        <p:nvSpPr>
          <p:cNvPr id="589" name="직사각형 588"/>
          <p:cNvSpPr/>
          <p:nvPr/>
        </p:nvSpPr>
        <p:spPr>
          <a:xfrm>
            <a:off x="8189348" y="3746718"/>
            <a:ext cx="71965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ko-KR" altLang="en-US" sz="2000" b="1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소비</a:t>
            </a:r>
            <a:endParaRPr lang="en-US" altLang="ko-KR" sz="2000" b="1" cap="none" spc="0" smtClean="0">
              <a:ln w="3175" cmpd="sng">
                <a:solidFill>
                  <a:schemeClr val="tx1">
                    <a:alpha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ko-KR" altLang="en-US" sz="2000" b="1" smtClean="0">
                <a:ln w="3175" cmpd="sng">
                  <a:solidFill>
                    <a:schemeClr val="tx1">
                      <a:alpha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확대</a:t>
            </a:r>
            <a:endParaRPr lang="en-US" altLang="ko-KR" sz="2000" b="1" cap="none" spc="0">
              <a:ln w="3175" cmpd="sng">
                <a:solidFill>
                  <a:schemeClr val="tx1">
                    <a:alpha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90" name="모서리가 둥근 직사각형 589"/>
          <p:cNvSpPr/>
          <p:nvPr/>
        </p:nvSpPr>
        <p:spPr bwMode="auto">
          <a:xfrm>
            <a:off x="1870961" y="10702638"/>
            <a:ext cx="1080000" cy="216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141,651</a:t>
            </a:r>
            <a:endParaRPr kumimoji="0" lang="en-US" altLang="ko-KR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91" name="모서리가 둥근 직사각형 590"/>
          <p:cNvSpPr/>
          <p:nvPr/>
        </p:nvSpPr>
        <p:spPr bwMode="auto">
          <a:xfrm>
            <a:off x="2976964" y="10702638"/>
            <a:ext cx="1080000" cy="216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100,046</a:t>
            </a:r>
            <a:endParaRPr kumimoji="0" lang="en-US" altLang="ko-KR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92" name="모서리가 둥근 직사각형 591"/>
          <p:cNvSpPr/>
          <p:nvPr/>
        </p:nvSpPr>
        <p:spPr bwMode="auto">
          <a:xfrm>
            <a:off x="4083096" y="10702638"/>
            <a:ext cx="1080000" cy="216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82,768</a:t>
            </a:r>
            <a:endParaRPr kumimoji="0" lang="en-US" altLang="ko-KR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93" name="모서리가 둥근 직사각형 592"/>
          <p:cNvSpPr/>
          <p:nvPr/>
        </p:nvSpPr>
        <p:spPr bwMode="auto">
          <a:xfrm>
            <a:off x="5191542" y="10702638"/>
            <a:ext cx="1080000" cy="216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79,479</a:t>
            </a:r>
            <a:endParaRPr kumimoji="0" lang="en-US" altLang="ko-KR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94" name="모서리가 둥근 직사각형 593"/>
          <p:cNvSpPr/>
          <p:nvPr/>
        </p:nvSpPr>
        <p:spPr bwMode="auto">
          <a:xfrm>
            <a:off x="6308182" y="10702638"/>
            <a:ext cx="1080000" cy="216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80,114</a:t>
            </a:r>
            <a:endParaRPr kumimoji="0" lang="en-US" altLang="ko-KR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95" name="모서리가 둥근 직사각형 594"/>
          <p:cNvSpPr/>
          <p:nvPr/>
        </p:nvSpPr>
        <p:spPr bwMode="auto">
          <a:xfrm>
            <a:off x="7423094" y="10702638"/>
            <a:ext cx="1080000" cy="216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78,544</a:t>
            </a:r>
            <a:r>
              <a:rPr kumimoji="0" lang="en-US" altLang="ko-KR" sz="16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ha</a:t>
            </a:r>
            <a:endParaRPr kumimoji="0" lang="en-US" altLang="ko-KR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96" name="모서리가 둥근 직사각형 595"/>
          <p:cNvSpPr/>
          <p:nvPr/>
        </p:nvSpPr>
        <p:spPr bwMode="auto">
          <a:xfrm>
            <a:off x="770816" y="10697640"/>
            <a:ext cx="1080000" cy="216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164,289</a:t>
            </a:r>
            <a:endParaRPr kumimoji="0" lang="en-US" altLang="ko-KR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65" name="모서리가 둥근 직사각형 664"/>
          <p:cNvSpPr/>
          <p:nvPr/>
        </p:nvSpPr>
        <p:spPr bwMode="auto">
          <a:xfrm>
            <a:off x="379246" y="10678948"/>
            <a:ext cx="406689" cy="216000"/>
          </a:xfrm>
          <a:prstGeom prst="roundRect">
            <a:avLst>
              <a:gd name="adj" fmla="val 0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lIns="0" rIns="0" anchor="ctr"/>
          <a:lstStyle/>
          <a:p>
            <a:pPr algn="ctr" fontAlgn="base"/>
            <a:r>
              <a:rPr lang="ko-KR" altLang="en-US" sz="2000" b="1">
                <a:solidFill>
                  <a:schemeClr val="bg1"/>
                </a:solidFill>
              </a:rPr>
              <a:t>합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38301"/>
            <a:ext cx="3096851" cy="160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6" name="직사각형 805"/>
          <p:cNvSpPr/>
          <p:nvPr/>
        </p:nvSpPr>
        <p:spPr>
          <a:xfrm>
            <a:off x="7176808" y="1556792"/>
            <a:ext cx="1493240" cy="43195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>
              <a:buFont typeface="Arial" pitchFamily="34" charset="0"/>
              <a:buChar char="•"/>
            </a:pPr>
            <a:endParaRPr lang="en-US" altLang="ko-KR" sz="200" b="1" dirty="0" smtClean="0">
              <a:solidFill>
                <a:schemeClr val="bg1"/>
              </a:solidFill>
            </a:endParaRPr>
          </a:p>
          <a:p>
            <a:endParaRPr lang="en-US" altLang="ko-KR" sz="200" b="1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ko-KR" altLang="en-US" sz="1050" b="1" dirty="0" smtClean="0">
                <a:solidFill>
                  <a:srgbClr val="FFC000"/>
                </a:solidFill>
                <a:sym typeface="Wingdings" pitchFamily="2" charset="2"/>
              </a:rPr>
              <a:t>소비 촉진 홍보 </a:t>
            </a:r>
            <a:r>
              <a:rPr lang="en-US" altLang="ko-KR" sz="1050" b="1" dirty="0" smtClean="0">
                <a:solidFill>
                  <a:srgbClr val="FFC000"/>
                </a:solidFill>
                <a:sym typeface="Wingdings" pitchFamily="2" charset="2"/>
              </a:rPr>
              <a:t>+ </a:t>
            </a:r>
            <a:r>
              <a:rPr lang="ko-KR" altLang="en-US" sz="1050" b="1" dirty="0" smtClean="0">
                <a:solidFill>
                  <a:srgbClr val="FFC000"/>
                </a:solidFill>
                <a:sym typeface="Wingdings" pitchFamily="2" charset="2"/>
              </a:rPr>
              <a:t>캠페인</a:t>
            </a:r>
            <a:endParaRPr lang="en-US" altLang="ko-KR" sz="1050" b="1" dirty="0" smtClean="0">
              <a:solidFill>
                <a:srgbClr val="FFC000"/>
              </a:solidFill>
              <a:sym typeface="Wingdings" pitchFamily="2" charset="2"/>
            </a:endParaRPr>
          </a:p>
          <a:p>
            <a:r>
              <a:rPr lang="en-US" altLang="ko-KR" sz="900" b="1" dirty="0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altLang="ko-KR" sz="800" b="1" dirty="0" smtClean="0">
                <a:solidFill>
                  <a:schemeClr val="bg1"/>
                </a:solidFill>
                <a:sym typeface="Wingdings" pitchFamily="2" charset="2"/>
              </a:rPr>
              <a:t>- </a:t>
            </a:r>
            <a:r>
              <a:rPr lang="ko-KR" altLang="en-US" sz="800" b="1" dirty="0" err="1" smtClean="0">
                <a:solidFill>
                  <a:schemeClr val="bg1"/>
                </a:solidFill>
                <a:sym typeface="Wingdings" pitchFamily="2" charset="2"/>
              </a:rPr>
              <a:t>자조금</a:t>
            </a:r>
            <a:r>
              <a:rPr lang="ko-KR" altLang="en-US" sz="800" b="1" dirty="0" smtClean="0">
                <a:solidFill>
                  <a:schemeClr val="bg1"/>
                </a:solidFill>
                <a:sym typeface="Wingdings" pitchFamily="2" charset="2"/>
              </a:rPr>
              <a:t> 활용</a:t>
            </a:r>
            <a:r>
              <a:rPr lang="en-US" altLang="ko-KR" sz="800" b="1" dirty="0" smtClean="0">
                <a:solidFill>
                  <a:schemeClr val="bg1"/>
                </a:solidFill>
                <a:sym typeface="Wingdings" pitchFamily="2" charset="2"/>
              </a:rPr>
              <a:t>, </a:t>
            </a:r>
            <a:r>
              <a:rPr lang="ko-KR" altLang="en-US" sz="800" b="1" dirty="0" err="1" smtClean="0">
                <a:solidFill>
                  <a:schemeClr val="bg1"/>
                </a:solidFill>
                <a:sym typeface="Wingdings" pitchFamily="2" charset="2"/>
              </a:rPr>
              <a:t>유기농</a:t>
            </a:r>
            <a:r>
              <a:rPr lang="en-US" altLang="ko-KR" sz="800" b="1" dirty="0" smtClean="0">
                <a:solidFill>
                  <a:schemeClr val="bg1"/>
                </a:solidFill>
                <a:sym typeface="Wingdings" pitchFamily="2" charset="2"/>
              </a:rPr>
              <a:t>3.0 </a:t>
            </a:r>
            <a:r>
              <a:rPr lang="ko-KR" altLang="en-US" sz="800" b="1" dirty="0" smtClean="0">
                <a:solidFill>
                  <a:schemeClr val="bg1"/>
                </a:solidFill>
                <a:sym typeface="Wingdings" pitchFamily="2" charset="2"/>
              </a:rPr>
              <a:t>확산 </a:t>
            </a:r>
            <a:endParaRPr lang="en-US" altLang="ko-KR" sz="800" b="1" dirty="0" smtClean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altLang="ko-KR" sz="800" b="1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altLang="ko-KR" sz="800" b="1" dirty="0" smtClean="0">
                <a:solidFill>
                  <a:schemeClr val="bg1"/>
                </a:solidFill>
                <a:sym typeface="Wingdings" pitchFamily="2" charset="2"/>
              </a:rPr>
              <a:t>  + </a:t>
            </a:r>
            <a:r>
              <a:rPr lang="el-GR" altLang="ko-KR" sz="800" b="1" dirty="0" smtClean="0">
                <a:solidFill>
                  <a:schemeClr val="bg1"/>
                </a:solidFill>
                <a:sym typeface="Wingdings" pitchFamily="2" charset="2"/>
              </a:rPr>
              <a:t>α</a:t>
            </a:r>
            <a:r>
              <a:rPr lang="en-US" altLang="ko-KR" sz="800" b="1" dirty="0" smtClean="0">
                <a:solidFill>
                  <a:schemeClr val="bg1"/>
                </a:solidFill>
                <a:sym typeface="Wingdings" pitchFamily="2" charset="2"/>
              </a:rPr>
              <a:t>(</a:t>
            </a:r>
            <a:r>
              <a:rPr lang="ko-KR" altLang="en-US" sz="800" b="1" dirty="0" smtClean="0">
                <a:solidFill>
                  <a:schemeClr val="bg1"/>
                </a:solidFill>
                <a:sym typeface="Wingdings" pitchFamily="2" charset="2"/>
              </a:rPr>
              <a:t>엑스포</a:t>
            </a:r>
            <a:r>
              <a:rPr lang="en-US" altLang="ko-KR" sz="800" b="1" dirty="0" smtClean="0">
                <a:solidFill>
                  <a:schemeClr val="bg1"/>
                </a:solidFill>
                <a:sym typeface="Wingdings" pitchFamily="2" charset="2"/>
              </a:rPr>
              <a:t>)</a:t>
            </a:r>
            <a:endParaRPr lang="en-US" altLang="ko-KR" sz="900" b="1" dirty="0" smtClean="0">
              <a:solidFill>
                <a:schemeClr val="bg1"/>
              </a:solidFill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altLang="ko-KR" sz="200" b="1" dirty="0" smtClean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807" name="직사각형 806"/>
          <p:cNvSpPr/>
          <p:nvPr/>
        </p:nvSpPr>
        <p:spPr>
          <a:xfrm>
            <a:off x="6660232" y="3048978"/>
            <a:ext cx="1279582" cy="62995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r>
              <a:rPr lang="ko-KR" altLang="en-US" sz="800" b="1" dirty="0" err="1" smtClean="0">
                <a:solidFill>
                  <a:srgbClr val="052E43"/>
                </a:solidFill>
              </a:rPr>
              <a:t>인증제</a:t>
            </a:r>
            <a:r>
              <a:rPr lang="ko-KR" altLang="en-US" sz="800" b="1" dirty="0" smtClean="0">
                <a:solidFill>
                  <a:srgbClr val="052E43"/>
                </a:solidFill>
              </a:rPr>
              <a:t> 신뢰도 ↗</a:t>
            </a:r>
            <a:endParaRPr lang="en-US" altLang="ko-KR" sz="100" b="1" dirty="0" smtClean="0">
              <a:solidFill>
                <a:srgbClr val="052E43"/>
              </a:solidFill>
              <a:sym typeface="Wingdings" pitchFamily="2" charset="2"/>
            </a:endParaRPr>
          </a:p>
          <a:p>
            <a:r>
              <a:rPr lang="ko-KR" altLang="en-US" sz="800" b="1" dirty="0" smtClean="0">
                <a:solidFill>
                  <a:srgbClr val="052E43"/>
                </a:solidFill>
                <a:sym typeface="Wingdings" pitchFamily="2" charset="2"/>
              </a:rPr>
              <a:t>우선 구매제도 개정</a:t>
            </a:r>
            <a:endParaRPr lang="en-US" altLang="ko-KR" sz="800" b="1" dirty="0" smtClean="0">
              <a:solidFill>
                <a:srgbClr val="052E43"/>
              </a:solidFill>
              <a:sym typeface="Wingdings" pitchFamily="2" charset="2"/>
            </a:endParaRPr>
          </a:p>
          <a:p>
            <a:r>
              <a:rPr lang="en-US" altLang="ko-KR" sz="700" b="1" dirty="0" smtClean="0">
                <a:solidFill>
                  <a:srgbClr val="052E43"/>
                </a:solidFill>
                <a:sym typeface="Wingdings" pitchFamily="2" charset="2"/>
              </a:rPr>
              <a:t>   </a:t>
            </a:r>
            <a:r>
              <a:rPr lang="ko-KR" altLang="en-US" sz="700" b="1" dirty="0" smtClean="0">
                <a:solidFill>
                  <a:srgbClr val="052E43"/>
                </a:solidFill>
                <a:sym typeface="Wingdings" pitchFamily="2" charset="2"/>
              </a:rPr>
              <a:t>차액 </a:t>
            </a:r>
            <a:r>
              <a:rPr lang="en-US" altLang="ko-KR" sz="700" b="1" dirty="0" smtClean="0">
                <a:solidFill>
                  <a:srgbClr val="052E43"/>
                </a:solidFill>
                <a:sym typeface="Wingdings" pitchFamily="2" charset="2"/>
              </a:rPr>
              <a:t>(30) </a:t>
            </a:r>
            <a:r>
              <a:rPr lang="ko-KR" altLang="en-US" sz="700" b="1" dirty="0" smtClean="0">
                <a:solidFill>
                  <a:srgbClr val="052E43"/>
                </a:solidFill>
                <a:sym typeface="Wingdings" pitchFamily="2" charset="2"/>
              </a:rPr>
              <a:t>지원 근거 마련</a:t>
            </a:r>
            <a:endParaRPr lang="en-US" altLang="ko-KR" sz="700" b="1" dirty="0" smtClean="0">
              <a:solidFill>
                <a:srgbClr val="052E43"/>
              </a:solidFill>
              <a:sym typeface="Wingdings" pitchFamily="2" charset="2"/>
            </a:endParaRPr>
          </a:p>
          <a:p>
            <a:r>
              <a:rPr lang="ko-KR" altLang="en-US" sz="800" b="1" dirty="0" err="1" smtClean="0">
                <a:solidFill>
                  <a:srgbClr val="052E43"/>
                </a:solidFill>
                <a:sym typeface="Wingdings" pitchFamily="2" charset="2"/>
              </a:rPr>
              <a:t>유기농복합서비스지원단지</a:t>
            </a:r>
            <a:endParaRPr lang="en-US" altLang="ko-KR" sz="800" b="1" dirty="0" smtClean="0">
              <a:solidFill>
                <a:srgbClr val="052E43"/>
              </a:solidFill>
              <a:sym typeface="Wingdings" pitchFamily="2" charset="2"/>
            </a:endParaRPr>
          </a:p>
          <a:p>
            <a:r>
              <a:rPr lang="ko-KR" altLang="en-US" sz="800" b="1" dirty="0" err="1" smtClean="0">
                <a:solidFill>
                  <a:srgbClr val="052E43"/>
                </a:solidFill>
                <a:sym typeface="Wingdings" pitchFamily="2" charset="2"/>
              </a:rPr>
              <a:t>유기농치유산업</a:t>
            </a:r>
            <a:r>
              <a:rPr lang="ko-KR" altLang="en-US" sz="800" b="1" dirty="0" smtClean="0">
                <a:solidFill>
                  <a:srgbClr val="052E43"/>
                </a:solidFill>
                <a:sym typeface="Wingdings" pitchFamily="2" charset="2"/>
              </a:rPr>
              <a:t> 육성</a:t>
            </a:r>
            <a:endParaRPr lang="en-US" altLang="ko-KR" sz="700" b="1" dirty="0" smtClean="0">
              <a:solidFill>
                <a:srgbClr val="052E43"/>
              </a:solidFill>
            </a:endParaRPr>
          </a:p>
        </p:txBody>
      </p:sp>
      <p:pic>
        <p:nvPicPr>
          <p:cNvPr id="812" name="Picture 14" descr="D:\필용폴더\도식\Diagram\다양한메뉴의PNG도식\도식_01\화살3.png"/>
          <p:cNvPicPr>
            <a:picLocks noChangeArrowheads="1"/>
          </p:cNvPicPr>
          <p:nvPr/>
        </p:nvPicPr>
        <p:blipFill>
          <a:blip r:embed="rId22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brightnessContrast bright="-56000" contrast="-6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6339407">
            <a:off x="5387288" y="4307240"/>
            <a:ext cx="1072978" cy="43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5" name="직사각형 354"/>
          <p:cNvSpPr/>
          <p:nvPr/>
        </p:nvSpPr>
        <p:spPr>
          <a:xfrm>
            <a:off x="5834243" y="4493880"/>
            <a:ext cx="1086593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ko-KR" altLang="en-US" sz="1400" b="1" smtClean="0">
                <a:ln w="1270">
                  <a:solidFill>
                    <a:schemeClr val="tx1"/>
                  </a:solidFill>
                </a:ln>
                <a:solidFill>
                  <a:srgbClr val="9ED1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임산부친환경</a:t>
            </a:r>
            <a:endParaRPr lang="en-US" altLang="ko-KR" sz="1400" b="1" smtClean="0">
              <a:ln w="1270">
                <a:solidFill>
                  <a:schemeClr val="tx1"/>
                </a:solidFill>
              </a:ln>
              <a:solidFill>
                <a:srgbClr val="9ED1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ko-KR" altLang="en-US" sz="1400" b="1" smtClean="0">
                <a:ln w="1270">
                  <a:solidFill>
                    <a:schemeClr val="tx1"/>
                  </a:solidFill>
                </a:ln>
                <a:solidFill>
                  <a:srgbClr val="9ED1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농산물꾸러미</a:t>
            </a:r>
            <a:endParaRPr lang="en-US" altLang="ko-KR" sz="1400" b="1">
              <a:ln w="1270">
                <a:solidFill>
                  <a:schemeClr val="tx1"/>
                </a:solidFill>
              </a:ln>
              <a:solidFill>
                <a:srgbClr val="9ED1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en-US" altLang="ko-KR" sz="900" b="1">
                <a:ln w="1270">
                  <a:solidFill>
                    <a:schemeClr val="tx1"/>
                  </a:solidFill>
                </a:ln>
                <a:solidFill>
                  <a:srgbClr val="7BC0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800" b="1" smtClean="0">
                <a:ln w="127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4.5</a:t>
            </a:r>
            <a:r>
              <a:rPr lang="ko-KR" altLang="en-US" sz="800" b="1" smtClean="0">
                <a:ln w="127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만명</a:t>
            </a:r>
            <a:r>
              <a:rPr lang="en-US" altLang="ko-KR" sz="800" b="1" smtClean="0">
                <a:ln w="127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/220</a:t>
            </a:r>
            <a:r>
              <a:rPr lang="ko-KR" altLang="en-US" sz="800" b="1" smtClean="0">
                <a:ln w="127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억원</a:t>
            </a:r>
            <a:endParaRPr lang="ko-KR" altLang="en-US" sz="700">
              <a:ln w="127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3" name="Picture 14" descr="D:\필용폴더\도식\Diagram\다양한메뉴의PNG도식\도식_01\화살3.png"/>
          <p:cNvPicPr>
            <a:picLocks noChangeArrowheads="1"/>
          </p:cNvPicPr>
          <p:nvPr/>
        </p:nvPicPr>
        <p:blipFill>
          <a:blip r:embed="rId22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brightnessContrast bright="-56000" contrast="-6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22137" y="3033833"/>
            <a:ext cx="1072978" cy="43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4" name="Picture 14" descr="D:\필용폴더\도식\Diagram\다양한메뉴의PNG도식\도식_01\화살3.png"/>
          <p:cNvPicPr>
            <a:picLocks noChangeArrowheads="1"/>
          </p:cNvPicPr>
          <p:nvPr/>
        </p:nvPicPr>
        <p:blipFill>
          <a:blip r:embed="rId22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00000"/>
                    </a14:imgEffect>
                    <a14:imgEffect>
                      <a14:brightnessContrast bright="-56000" contrast="-6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064680">
            <a:off x="3474889" y="4370389"/>
            <a:ext cx="1072978" cy="43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그룹 4"/>
          <p:cNvGrpSpPr/>
          <p:nvPr/>
        </p:nvGrpSpPr>
        <p:grpSpPr>
          <a:xfrm>
            <a:off x="3964186" y="3272284"/>
            <a:ext cx="1968700" cy="1969151"/>
            <a:chOff x="3964186" y="3454400"/>
            <a:chExt cx="1968700" cy="196915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4186" y="3454400"/>
              <a:ext cx="1968700" cy="1969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타원 1"/>
            <p:cNvSpPr>
              <a:spLocks noChangeAspect="1"/>
            </p:cNvSpPr>
            <p:nvPr/>
          </p:nvSpPr>
          <p:spPr>
            <a:xfrm>
              <a:off x="4491304" y="3995653"/>
              <a:ext cx="905625" cy="905625"/>
            </a:xfrm>
            <a:prstGeom prst="ellipse">
              <a:avLst/>
            </a:prstGeom>
            <a:solidFill>
              <a:srgbClr val="052E43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4537692" y="4055057"/>
              <a:ext cx="851616" cy="477961"/>
              <a:chOff x="571472" y="1827218"/>
              <a:chExt cx="851616" cy="447170"/>
            </a:xfrm>
          </p:grpSpPr>
          <p:sp>
            <p:nvSpPr>
              <p:cNvPr id="347" name="직사각형 346"/>
              <p:cNvSpPr/>
              <p:nvPr/>
            </p:nvSpPr>
            <p:spPr>
              <a:xfrm>
                <a:off x="571472" y="2028167"/>
                <a:ext cx="851616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88F4EC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공</a:t>
                </a:r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chemeClr val="accent4">
                        <a:lumMod val="40000"/>
                        <a:lumOff val="60000"/>
                      </a:schemeClr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공</a:t>
                </a:r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CEEAB0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소</a:t>
                </a:r>
                <a:r>
                  <a:rPr lang="ko-KR" altLang="en-US" sz="1600" b="1" cap="none" spc="0" smtClean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rgbClr val="A3D8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비</a:t>
                </a:r>
                <a:endParaRPr lang="en-US" altLang="ko-KR" b="1" cap="none" spc="0">
                  <a:ln w="3175" cmpd="sng">
                    <a:solidFill>
                      <a:schemeClr val="tx1">
                        <a:alpha val="60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grpSp>
            <p:nvGrpSpPr>
              <p:cNvPr id="348" name="그룹 347"/>
              <p:cNvGrpSpPr/>
              <p:nvPr/>
            </p:nvGrpSpPr>
            <p:grpSpPr>
              <a:xfrm>
                <a:off x="630610" y="1827218"/>
                <a:ext cx="704200" cy="318338"/>
                <a:chOff x="5089318" y="2329503"/>
                <a:chExt cx="704200" cy="260010"/>
              </a:xfrm>
            </p:grpSpPr>
            <p:sp>
              <p:nvSpPr>
                <p:cNvPr id="349" name="직사각형 348"/>
                <p:cNvSpPr/>
                <p:nvPr/>
              </p:nvSpPr>
              <p:spPr>
                <a:xfrm>
                  <a:off x="5089318" y="2329503"/>
                  <a:ext cx="91340" cy="251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ko-KR" altLang="en-US" sz="2000" b="1" cap="none" spc="0" smtClean="0">
                      <a:ln w="3175" cmpd="sng">
                        <a:solidFill>
                          <a:schemeClr val="tx1">
                            <a:alpha val="60000"/>
                          </a:schemeClr>
                        </a:solidFill>
                        <a:prstDash val="solid"/>
                      </a:ln>
                      <a:solidFill>
                        <a:srgbClr val="88F4EC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맑은 고딕"/>
                      <a:ea typeface="맑은 고딕"/>
                    </a:rPr>
                    <a:t>∙</a:t>
                  </a:r>
                  <a:endParaRPr lang="en-US" altLang="ko-KR" sz="2000" b="1" cap="none" spc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50" name="직사각형 349"/>
                <p:cNvSpPr/>
                <p:nvPr/>
              </p:nvSpPr>
              <p:spPr>
                <a:xfrm>
                  <a:off x="5267242" y="2331552"/>
                  <a:ext cx="121786" cy="251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ko-KR" altLang="en-US" sz="2000" b="1" cap="none" spc="0" smtClean="0">
                      <a:ln w="3175" cmpd="sng">
                        <a:solidFill>
                          <a:schemeClr val="tx1">
                            <a:alpha val="60000"/>
                          </a:schemeClr>
                        </a:solidFill>
                        <a:prstDash val="solid"/>
                      </a:ln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맑은 고딕"/>
                      <a:ea typeface="맑은 고딕"/>
                    </a:rPr>
                    <a:t>∙</a:t>
                  </a:r>
                  <a:endParaRPr lang="en-US" altLang="ko-KR" sz="2000" b="1" cap="none" spc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51" name="직사각형 350"/>
                <p:cNvSpPr/>
                <p:nvPr/>
              </p:nvSpPr>
              <p:spPr>
                <a:xfrm>
                  <a:off x="5474758" y="2335699"/>
                  <a:ext cx="121786" cy="251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ko-KR" altLang="en-US" sz="2000" b="1" cap="none" spc="0" smtClean="0">
                      <a:ln w="3175" cmpd="sng">
                        <a:solidFill>
                          <a:schemeClr val="tx1">
                            <a:alpha val="60000"/>
                          </a:schemeClr>
                        </a:solidFill>
                        <a:prstDash val="solid"/>
                      </a:ln>
                      <a:solidFill>
                        <a:srgbClr val="CEEAB0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맑은 고딕"/>
                      <a:ea typeface="맑은 고딕"/>
                    </a:rPr>
                    <a:t>∙</a:t>
                  </a:r>
                  <a:r>
                    <a:rPr lang="ko-KR" altLang="en-US" sz="2000" b="1" cap="none" spc="0" smtClean="0">
                      <a:ln w="3175" cmpd="sng">
                        <a:solidFill>
                          <a:schemeClr val="tx1">
                            <a:alpha val="60000"/>
                          </a:schemeClr>
                        </a:solidFill>
                        <a:prstDash val="solid"/>
                      </a:ln>
                      <a:solidFill>
                        <a:schemeClr val="bg1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rPr>
                    <a:t> </a:t>
                  </a:r>
                  <a:endParaRPr lang="en-US" altLang="ko-KR" sz="2000" b="1" cap="none" spc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52" name="직사각형 351"/>
                <p:cNvSpPr/>
                <p:nvPr/>
              </p:nvSpPr>
              <p:spPr>
                <a:xfrm>
                  <a:off x="5671732" y="2338129"/>
                  <a:ext cx="121786" cy="25138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/>
                  <a:r>
                    <a:rPr lang="ko-KR" altLang="en-US" sz="2000" b="1" cap="none" spc="0" smtClean="0">
                      <a:ln w="3175" cmpd="sng">
                        <a:solidFill>
                          <a:schemeClr val="tx1">
                            <a:alpha val="60000"/>
                          </a:schemeClr>
                        </a:solidFill>
                        <a:prstDash val="solid"/>
                      </a:ln>
                      <a:solidFill>
                        <a:srgbClr val="A3D8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latin typeface="맑은 고딕"/>
                      <a:ea typeface="맑은 고딕"/>
                    </a:rPr>
                    <a:t>∙</a:t>
                  </a:r>
                  <a:r>
                    <a:rPr lang="ko-KR" altLang="en-US" sz="2000" b="1" cap="none" spc="0" smtClean="0">
                      <a:ln w="3175" cmpd="sng">
                        <a:solidFill>
                          <a:schemeClr val="tx1">
                            <a:alpha val="60000"/>
                          </a:schemeClr>
                        </a:solidFill>
                        <a:prstDash val="solid"/>
                      </a:ln>
                      <a:solidFill>
                        <a:schemeClr val="bg1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</a:rPr>
                    <a:t> </a:t>
                  </a:r>
                  <a:endParaRPr lang="en-US" altLang="ko-KR" sz="2000" b="1" cap="none" spc="0">
                    <a:ln w="3175" cmpd="sng">
                      <a:solidFill>
                        <a:schemeClr val="tx1">
                          <a:alpha val="600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353" name="직사각형 352"/>
            <p:cNvSpPr/>
            <p:nvPr/>
          </p:nvSpPr>
          <p:spPr>
            <a:xfrm>
              <a:off x="4456559" y="4502022"/>
              <a:ext cx="10041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ko-KR" sz="1100" b="1" smtClean="0">
                  <a:solidFill>
                    <a:schemeClr val="bg1"/>
                  </a:solidFill>
                </a:rPr>
                <a:t>39%</a:t>
              </a:r>
              <a:r>
                <a:rPr lang="ko-KR" altLang="en-US" sz="1100" b="1" smtClean="0">
                  <a:solidFill>
                    <a:schemeClr val="bg1"/>
                  </a:solidFill>
                </a:rPr>
                <a:t>→</a:t>
              </a:r>
              <a:r>
                <a:rPr lang="en-US" altLang="ko-KR" sz="1100" b="1" smtClean="0">
                  <a:solidFill>
                    <a:schemeClr val="bg1"/>
                  </a:solidFill>
                </a:rPr>
                <a:t>60%</a:t>
              </a:r>
              <a:endParaRPr lang="ko-KR" altLang="en-US" sz="1100">
                <a:solidFill>
                  <a:schemeClr val="bg1"/>
                </a:solidFill>
              </a:endParaRPr>
            </a:p>
          </p:txBody>
        </p:sp>
      </p:grpSp>
      <p:sp>
        <p:nvSpPr>
          <p:cNvPr id="354" name="직사각형 353"/>
          <p:cNvSpPr/>
          <p:nvPr/>
        </p:nvSpPr>
        <p:spPr>
          <a:xfrm>
            <a:off x="2703984" y="4528170"/>
            <a:ext cx="1171797" cy="377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ko-KR" altLang="en-US" sz="1400" b="1" smtClean="0">
                <a:ln w="1270">
                  <a:solidFill>
                    <a:schemeClr val="tx1"/>
                  </a:solidFill>
                </a:ln>
                <a:solidFill>
                  <a:srgbClr val="CEE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학교급식 확대</a:t>
            </a:r>
            <a:endParaRPr lang="en-US" altLang="ko-KR" sz="1400" b="1">
              <a:ln w="1270">
                <a:solidFill>
                  <a:schemeClr val="tx1"/>
                </a:solidFill>
              </a:ln>
              <a:solidFill>
                <a:srgbClr val="CEEA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/>
            <a:r>
              <a:rPr lang="en-US" altLang="ko-KR" sz="1050" b="1" smtClean="0">
                <a:ln w="127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55%</a:t>
            </a:r>
            <a:r>
              <a:rPr lang="ko-KR" altLang="en-US" sz="1050" b="1" smtClean="0">
                <a:ln w="127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 altLang="ko-KR" sz="1050" b="1">
                <a:ln w="127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1050" b="1">
                <a:ln w="127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목표</a:t>
            </a:r>
            <a:r>
              <a:rPr lang="en-US" altLang="ko-KR" sz="1050" b="1" smtClean="0">
                <a:ln w="127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)100</a:t>
            </a:r>
            <a:endParaRPr lang="ko-KR" altLang="en-US" sz="1050">
              <a:ln w="127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395536" y="674722"/>
            <a:ext cx="1440000" cy="1379039"/>
            <a:chOff x="577654" y="1049667"/>
            <a:chExt cx="1440000" cy="1379039"/>
          </a:xfrm>
        </p:grpSpPr>
        <p:grpSp>
          <p:nvGrpSpPr>
            <p:cNvPr id="9" name="그룹 8"/>
            <p:cNvGrpSpPr/>
            <p:nvPr/>
          </p:nvGrpSpPr>
          <p:grpSpPr>
            <a:xfrm>
              <a:off x="577654" y="1049667"/>
              <a:ext cx="1440000" cy="1368000"/>
              <a:chOff x="578042" y="1049666"/>
              <a:chExt cx="1464513" cy="1368000"/>
            </a:xfrm>
          </p:grpSpPr>
          <p:sp>
            <p:nvSpPr>
              <p:cNvPr id="222" name="현 221"/>
              <p:cNvSpPr>
                <a:spLocks noChangeAspect="1"/>
              </p:cNvSpPr>
              <p:nvPr/>
            </p:nvSpPr>
            <p:spPr>
              <a:xfrm>
                <a:off x="638588" y="1049666"/>
                <a:ext cx="1391287" cy="1368000"/>
              </a:xfrm>
              <a:prstGeom prst="chord">
                <a:avLst>
                  <a:gd name="adj1" fmla="val 8858603"/>
                  <a:gd name="adj2" fmla="val 8603983"/>
                </a:avLst>
              </a:prstGeom>
              <a:solidFill>
                <a:srgbClr val="3D878F"/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8" name="직사각형 807"/>
              <p:cNvSpPr/>
              <p:nvPr/>
            </p:nvSpPr>
            <p:spPr>
              <a:xfrm>
                <a:off x="604330" y="1731424"/>
                <a:ext cx="1431989" cy="15388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000" b="1" i="0" u="none" strike="noStrike" kern="0" cap="none" spc="0" normalizeH="0" baseline="0" noProof="0" smtClean="0">
                    <a:ln w="3175" cmpd="sng">
                      <a:noFill/>
                      <a:prstDash val="solid"/>
                    </a:ln>
                    <a:solidFill>
                      <a:sysClr val="window" lastClr="FFFFFF"/>
                    </a:solidFill>
                    <a:uLnTx/>
                    <a:uFillTx/>
                  </a:rPr>
                  <a:t>농업환경보전프로그램</a:t>
                </a:r>
                <a:endParaRPr kumimoji="0" lang="en-US" altLang="ko-KR" sz="1000" b="1" i="0" u="none" strike="noStrike" kern="0" cap="none" spc="0" normalizeH="0" baseline="0" noProof="0">
                  <a:ln w="3175" cmpd="sng">
                    <a:noFill/>
                    <a:prstDash val="solid"/>
                  </a:ln>
                  <a:solidFill>
                    <a:sysClr val="window" lastClr="FFFFFF"/>
                  </a:solidFill>
                  <a:uLnTx/>
                  <a:uFillTx/>
                </a:endParaRPr>
              </a:p>
            </p:txBody>
          </p:sp>
          <p:sp>
            <p:nvSpPr>
              <p:cNvPr id="809" name="직사각형 808"/>
              <p:cNvSpPr/>
              <p:nvPr/>
            </p:nvSpPr>
            <p:spPr>
              <a:xfrm>
                <a:off x="578042" y="1484784"/>
                <a:ext cx="1464513" cy="2462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0" cap="none" spc="0" normalizeH="0" baseline="0" noProof="0" smtClean="0">
                    <a:ln w="3175" cmpd="sng">
                      <a:noFill/>
                      <a:prstDash val="solid"/>
                    </a:ln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SOFTWARE</a:t>
                </a:r>
                <a:endParaRPr kumimoji="0" lang="en-US" altLang="ko-KR" sz="1600" b="1" i="0" u="none" strike="noStrike" kern="0" cap="none" spc="0" normalizeH="0" baseline="0" noProof="0">
                  <a:ln w="317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pic>
          <p:nvPicPr>
            <p:cNvPr id="56" name="Picture 2" descr="C:\Users\mafra\Desktop\3919169_thumb.pn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632481" y="1060706"/>
              <a:ext cx="1368000" cy="1368000"/>
            </a:xfrm>
            <a:prstGeom prst="rect">
              <a:avLst/>
            </a:prstGeom>
            <a:noFill/>
          </p:spPr>
        </p:pic>
      </p:grpSp>
      <p:grpSp>
        <p:nvGrpSpPr>
          <p:cNvPr id="13" name="그룹 12"/>
          <p:cNvGrpSpPr/>
          <p:nvPr/>
        </p:nvGrpSpPr>
        <p:grpSpPr>
          <a:xfrm>
            <a:off x="3042434" y="116632"/>
            <a:ext cx="1673582" cy="1604544"/>
            <a:chOff x="2279779" y="440989"/>
            <a:chExt cx="1673582" cy="1604544"/>
          </a:xfrm>
        </p:grpSpPr>
        <p:grpSp>
          <p:nvGrpSpPr>
            <p:cNvPr id="6" name="그룹 5"/>
            <p:cNvGrpSpPr/>
            <p:nvPr/>
          </p:nvGrpSpPr>
          <p:grpSpPr>
            <a:xfrm>
              <a:off x="2279779" y="440989"/>
              <a:ext cx="1673582" cy="1584434"/>
              <a:chOff x="2351564" y="901100"/>
              <a:chExt cx="1673582" cy="1584434"/>
            </a:xfrm>
          </p:grpSpPr>
          <p:sp>
            <p:nvSpPr>
              <p:cNvPr id="78" name="현 77"/>
              <p:cNvSpPr>
                <a:spLocks noChangeAspect="1"/>
              </p:cNvSpPr>
              <p:nvPr/>
            </p:nvSpPr>
            <p:spPr>
              <a:xfrm>
                <a:off x="2406004" y="901100"/>
                <a:ext cx="1584000" cy="1584434"/>
              </a:xfrm>
              <a:prstGeom prst="chord">
                <a:avLst>
                  <a:gd name="adj1" fmla="val 2047573"/>
                  <a:gd name="adj2" fmla="val 1896976"/>
                </a:avLst>
              </a:prstGeom>
              <a:solidFill>
                <a:srgbClr val="517D21"/>
              </a:solidFill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0" rIns="0" rtlCol="0" anchor="ctr"/>
              <a:lstStyle/>
              <a:p>
                <a:pPr algn="ctr"/>
                <a:endParaRPr lang="ko-KR" altLang="en-US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0" name="직사각형 809"/>
              <p:cNvSpPr/>
              <p:nvPr/>
            </p:nvSpPr>
            <p:spPr>
              <a:xfrm>
                <a:off x="2351564" y="1691030"/>
                <a:ext cx="1673582" cy="1692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100" b="1" kern="0" smtClean="0">
                    <a:ln w="3175" cmpd="sng">
                      <a:noFill/>
                      <a:prstDash val="solid"/>
                    </a:ln>
                    <a:solidFill>
                      <a:sysClr val="window" lastClr="FFFFFF"/>
                    </a:solidFill>
                  </a:rPr>
                  <a:t>친환경농업기반구축</a:t>
                </a:r>
                <a:r>
                  <a:rPr lang="ko-KR" altLang="en-US" sz="1100" b="1" smtClean="0">
                    <a:solidFill>
                      <a:schemeClr val="bg1"/>
                    </a:solidFill>
                  </a:rPr>
                  <a:t>사</a:t>
                </a:r>
                <a:r>
                  <a:rPr lang="ko-KR" altLang="en-US" sz="1100" b="1" kern="0" smtClean="0">
                    <a:ln w="3175" cmpd="sng">
                      <a:noFill/>
                      <a:prstDash val="solid"/>
                    </a:ln>
                    <a:solidFill>
                      <a:sysClr val="window" lastClr="FFFFFF"/>
                    </a:solidFill>
                  </a:rPr>
                  <a:t>업</a:t>
                </a:r>
                <a:endParaRPr kumimoji="0" lang="en-US" altLang="ko-KR" sz="1100" b="1" i="0" u="none" strike="noStrike" kern="0" cap="none" spc="0" normalizeH="0" baseline="0" noProof="0">
                  <a:ln w="3175" cmpd="sng">
                    <a:noFill/>
                    <a:prstDash val="solid"/>
                  </a:ln>
                  <a:solidFill>
                    <a:sysClr val="window" lastClr="FFFFFF"/>
                  </a:solidFill>
                  <a:uLnTx/>
                  <a:uFillTx/>
                </a:endParaRPr>
              </a:p>
            </p:txBody>
          </p:sp>
          <p:sp>
            <p:nvSpPr>
              <p:cNvPr id="811" name="직사각형 810"/>
              <p:cNvSpPr/>
              <p:nvPr/>
            </p:nvSpPr>
            <p:spPr>
              <a:xfrm>
                <a:off x="2477232" y="1444265"/>
                <a:ext cx="1423568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b="1" i="0" u="none" strike="noStrike" kern="0" cap="none" spc="0" normalizeH="0" baseline="0" noProof="0" smtClean="0">
                    <a:ln w="3175" cmpd="sng">
                      <a:noFill/>
                      <a:prstDash val="solid"/>
                    </a:ln>
                    <a:solidFill>
                      <a:sysClr val="window" lastClr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HARDWARE</a:t>
                </a:r>
                <a:endParaRPr kumimoji="0" lang="en-US" altLang="ko-KR" b="1" i="0" u="none" strike="noStrike" kern="0" cap="none" spc="0" normalizeH="0" baseline="0" noProof="0">
                  <a:ln w="3175" cmpd="sng">
                    <a:noFill/>
                    <a:prstDash val="solid"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</a:endParaRPr>
              </a:p>
            </p:txBody>
          </p:sp>
        </p:grpSp>
        <p:pic>
          <p:nvPicPr>
            <p:cNvPr id="815" name="Picture 2" descr="C:\Users\mafra\Desktop\3919169_thumb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34219" y="461533"/>
              <a:ext cx="1584000" cy="1584000"/>
            </a:xfrm>
            <a:prstGeom prst="rect">
              <a:avLst/>
            </a:prstGeom>
            <a:noFill/>
          </p:spPr>
        </p:pic>
      </p:grpSp>
      <p:pic>
        <p:nvPicPr>
          <p:cNvPr id="817" name="Picture 6" descr="C:\Users\mafra\Desktop\퀀텀점프.png"/>
          <p:cNvPicPr>
            <a:picLocks noChangeAspect="1" noChangeArrowheads="1"/>
          </p:cNvPicPr>
          <p:nvPr/>
        </p:nvPicPr>
        <p:blipFill>
          <a:blip r:embed="rId25" cstate="print">
            <a:lum bright="100000"/>
          </a:blip>
          <a:srcRect/>
          <a:stretch>
            <a:fillRect/>
          </a:stretch>
        </p:blipFill>
        <p:spPr bwMode="auto">
          <a:xfrm rot="1605165">
            <a:off x="879235" y="2344746"/>
            <a:ext cx="387314" cy="809056"/>
          </a:xfrm>
          <a:prstGeom prst="rect">
            <a:avLst/>
          </a:prstGeom>
          <a:noFill/>
        </p:spPr>
      </p:pic>
      <p:sp>
        <p:nvSpPr>
          <p:cNvPr id="818" name="직사각형 817"/>
          <p:cNvSpPr/>
          <p:nvPr/>
        </p:nvSpPr>
        <p:spPr>
          <a:xfrm>
            <a:off x="1823220" y="609640"/>
            <a:ext cx="1846584" cy="1014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r>
              <a:rPr lang="en-US" altLang="ko-KR" sz="9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ko-KR" altLang="en-US" sz="9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sz="9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기존특구</a:t>
            </a:r>
            <a:r>
              <a:rPr lang="ko-KR" alt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제도 고도화</a:t>
            </a:r>
            <a:endParaRPr lang="en-US" altLang="ko-KR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ko-KR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ko-KR" altLang="en-US" sz="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특구법</a:t>
            </a:r>
            <a:r>
              <a:rPr lang="en-US" altLang="ko-KR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ko-KR" altLang="en-US" sz="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친환경농어업법</a:t>
            </a:r>
            <a:r>
              <a:rPr lang="en-US" altLang="ko-KR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en-US" altLang="ko-KR" sz="3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마을단위 </a:t>
            </a:r>
            <a:r>
              <a:rPr lang="ko-KR" altLang="en-US" sz="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집적화단지</a:t>
            </a:r>
            <a:r>
              <a:rPr lang="ko-KR" alt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조성</a:t>
            </a:r>
            <a:endParaRPr lang="en-US" altLang="ko-KR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ko-KR" sz="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관행</a:t>
            </a:r>
            <a:r>
              <a:rPr lang="en-US" altLang="ko-KR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ko-KR" alt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친환경 </a:t>
            </a:r>
            <a:r>
              <a:rPr lang="ko-KR" alt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완충지대</a:t>
            </a:r>
            <a:r>
              <a:rPr lang="en-US" altLang="ko-KR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조성</a:t>
            </a:r>
            <a:endParaRPr lang="en-US" altLang="ko-KR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endParaRPr lang="en-US" altLang="ko-KR" sz="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안정적 </a:t>
            </a:r>
            <a:r>
              <a:rPr lang="ko-KR" altLang="en-US" sz="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소비처</a:t>
            </a:r>
            <a:r>
              <a:rPr lang="ko-KR" alt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확보</a:t>
            </a:r>
            <a:r>
              <a:rPr lang="en-US" altLang="ko-KR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ko-KR" altLang="en-US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집적화 완성</a:t>
            </a:r>
            <a:endParaRPr lang="en-US" altLang="ko-KR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ko-KR" altLang="en-US" sz="9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" name="직사각형 818"/>
          <p:cNvSpPr/>
          <p:nvPr/>
        </p:nvSpPr>
        <p:spPr>
          <a:xfrm>
            <a:off x="517456" y="3731493"/>
            <a:ext cx="2392275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ko-KR" sz="1200" b="1" smtClean="0">
                <a:ln w="3175" cmpd="sng">
                  <a:noFill/>
                  <a:prstDash val="solid"/>
                </a:ln>
                <a:solidFill>
                  <a:srgbClr val="052E43"/>
                </a:solidFill>
              </a:rPr>
              <a:t>(’</a:t>
            </a:r>
            <a:r>
              <a:rPr lang="en-US" altLang="ko-KR" sz="1200" b="1" cap="none" spc="0" smtClean="0">
                <a:ln w="3175" cmpd="sng">
                  <a:noFill/>
                  <a:prstDash val="solid"/>
                </a:ln>
                <a:solidFill>
                  <a:srgbClr val="052E43"/>
                </a:solidFill>
              </a:rPr>
              <a:t>18) </a:t>
            </a:r>
            <a:r>
              <a:rPr lang="en-US" altLang="ko-KR" sz="1400" b="1" smtClean="0">
                <a:ln w="3175" cmpd="sng">
                  <a:noFill/>
                  <a:prstDash val="solid"/>
                </a:ln>
                <a:solidFill>
                  <a:srgbClr val="052E43"/>
                </a:solidFill>
              </a:rPr>
              <a:t>4.9</a:t>
            </a:r>
            <a:r>
              <a:rPr lang="en-US" altLang="ko-KR" sz="1200" b="1" smtClean="0">
                <a:ln w="3175" cmpd="sng">
                  <a:noFill/>
                  <a:prstDash val="solid"/>
                </a:ln>
                <a:solidFill>
                  <a:srgbClr val="052E43"/>
                </a:solidFill>
              </a:rPr>
              <a:t>%</a:t>
            </a:r>
            <a:r>
              <a:rPr lang="en-US" altLang="ko-KR" sz="1200" b="1">
                <a:ln w="3175" cmpd="sng">
                  <a:noFill/>
                  <a:prstDash val="solid"/>
                </a:ln>
                <a:solidFill>
                  <a:srgbClr val="052E43"/>
                </a:solidFill>
              </a:rPr>
              <a:t> → </a:t>
            </a:r>
            <a:r>
              <a:rPr lang="en-US" altLang="ko-KR" sz="1200" b="1" smtClean="0">
                <a:ln w="3175" cmpd="sng">
                  <a:noFill/>
                  <a:prstDash val="solid"/>
                </a:ln>
                <a:solidFill>
                  <a:srgbClr val="052E43"/>
                </a:solidFill>
              </a:rPr>
              <a:t>→</a:t>
            </a:r>
            <a:r>
              <a:rPr lang="en-US" altLang="ko-KR" sz="1200" b="1">
                <a:ln w="3175" cmpd="sng">
                  <a:noFill/>
                  <a:prstDash val="solid"/>
                </a:ln>
                <a:solidFill>
                  <a:srgbClr val="052E43"/>
                </a:solidFill>
              </a:rPr>
              <a:t> →</a:t>
            </a:r>
            <a:r>
              <a:rPr lang="en-US" altLang="ko-KR" sz="1200" b="1" smtClean="0">
                <a:ln w="3175" cmpd="sng">
                  <a:noFill/>
                  <a:prstDash val="solid"/>
                </a:ln>
                <a:solidFill>
                  <a:srgbClr val="052E43"/>
                </a:solidFill>
              </a:rPr>
              <a:t> </a:t>
            </a:r>
            <a:r>
              <a:rPr lang="en-US" altLang="ko-KR" sz="1200" b="1">
                <a:ln w="3175" cmpd="sng">
                  <a:noFill/>
                  <a:prstDash val="solid"/>
                </a:ln>
                <a:solidFill>
                  <a:srgbClr val="052E43"/>
                </a:solidFill>
              </a:rPr>
              <a:t>(’22) </a:t>
            </a:r>
            <a:r>
              <a:rPr lang="en-US" altLang="ko-KR" b="1" cap="none" spc="0" smtClean="0">
                <a:ln w="3175" cmpd="sng">
                  <a:noFill/>
                  <a:prstDash val="solid"/>
                </a:ln>
                <a:solidFill>
                  <a:srgbClr val="052E43"/>
                </a:solidFill>
              </a:rPr>
              <a:t>8.0</a:t>
            </a:r>
            <a:r>
              <a:rPr lang="en-US" altLang="ko-KR" sz="1200" b="1" cap="none" spc="0" smtClean="0">
                <a:ln w="3175" cmpd="sng">
                  <a:noFill/>
                  <a:prstDash val="solid"/>
                </a:ln>
                <a:solidFill>
                  <a:srgbClr val="052E43"/>
                </a:solidFill>
              </a:rPr>
              <a:t>% </a:t>
            </a:r>
            <a:endParaRPr lang="en-US" altLang="ko-KR" sz="1100" b="1" cap="none" spc="0" smtClean="0">
              <a:ln w="3175" cmpd="sng">
                <a:noFill/>
                <a:prstDash val="solid"/>
              </a:ln>
              <a:solidFill>
                <a:srgbClr val="052E43"/>
              </a:solidFill>
            </a:endParaRPr>
          </a:p>
        </p:txBody>
      </p:sp>
      <p:sp>
        <p:nvSpPr>
          <p:cNvPr id="169" name="직사각형 168"/>
          <p:cNvSpPr/>
          <p:nvPr/>
        </p:nvSpPr>
        <p:spPr>
          <a:xfrm>
            <a:off x="1803346" y="548680"/>
            <a:ext cx="1370022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ko-KR" altLang="en-US" sz="1300" b="1" smtClean="0">
                <a:ln w="127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집적화특구 지정</a:t>
            </a:r>
            <a:endParaRPr lang="en-US" altLang="ko-KR" sz="1300" b="1">
              <a:ln w="127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0" name="그림 169" descr="010.png"/>
          <p:cNvPicPr>
            <a:picLocks noChangeAspect="1"/>
          </p:cNvPicPr>
          <p:nvPr/>
        </p:nvPicPr>
        <p:blipFill>
          <a:blip r:embed="rId26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1607" y="5363691"/>
            <a:ext cx="208440" cy="274481"/>
          </a:xfrm>
          <a:prstGeom prst="rect">
            <a:avLst/>
          </a:prstGeom>
        </p:spPr>
      </p:pic>
      <p:grpSp>
        <p:nvGrpSpPr>
          <p:cNvPr id="14" name="그룹 13"/>
          <p:cNvGrpSpPr>
            <a:grpSpLocks noChangeAspect="1"/>
          </p:cNvGrpSpPr>
          <p:nvPr/>
        </p:nvGrpSpPr>
        <p:grpSpPr>
          <a:xfrm>
            <a:off x="4483970" y="5661247"/>
            <a:ext cx="1103371" cy="1103371"/>
            <a:chOff x="4320000" y="5760000"/>
            <a:chExt cx="972000" cy="972000"/>
          </a:xfrm>
        </p:grpSpPr>
        <p:sp>
          <p:nvSpPr>
            <p:cNvPr id="181" name="타원 180"/>
            <p:cNvSpPr>
              <a:spLocks noChangeAspect="1"/>
            </p:cNvSpPr>
            <p:nvPr/>
          </p:nvSpPr>
          <p:spPr>
            <a:xfrm>
              <a:off x="4320000" y="5760000"/>
              <a:ext cx="972000" cy="972000"/>
            </a:xfrm>
            <a:prstGeom prst="ellipse">
              <a:avLst/>
            </a:prstGeom>
            <a:solidFill>
              <a:srgbClr val="73BBC3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300" b="1"/>
            </a:p>
          </p:txBody>
        </p:sp>
        <p:sp>
          <p:nvSpPr>
            <p:cNvPr id="3" name="원형 2"/>
            <p:cNvSpPr>
              <a:spLocks noChangeAspect="1"/>
            </p:cNvSpPr>
            <p:nvPr/>
          </p:nvSpPr>
          <p:spPr>
            <a:xfrm>
              <a:off x="4320000" y="5760000"/>
              <a:ext cx="971892" cy="972000"/>
            </a:xfrm>
            <a:prstGeom prst="pie">
              <a:avLst>
                <a:gd name="adj1" fmla="val 16222993"/>
                <a:gd name="adj2" fmla="val 16977394"/>
              </a:avLst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0" name="원형 189"/>
            <p:cNvSpPr>
              <a:spLocks noChangeAspect="1"/>
            </p:cNvSpPr>
            <p:nvPr/>
          </p:nvSpPr>
          <p:spPr>
            <a:xfrm>
              <a:off x="4320000" y="5760000"/>
              <a:ext cx="971892" cy="972000"/>
            </a:xfrm>
            <a:prstGeom prst="pie">
              <a:avLst>
                <a:gd name="adj1" fmla="val 4904395"/>
                <a:gd name="adj2" fmla="val 16287635"/>
              </a:avLst>
            </a:prstGeom>
            <a:solidFill>
              <a:srgbClr val="FFC000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92" name="직사각형 191"/>
          <p:cNvSpPr/>
          <p:nvPr/>
        </p:nvSpPr>
        <p:spPr>
          <a:xfrm>
            <a:off x="5495735" y="6042476"/>
            <a:ext cx="844037" cy="3231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ko-KR" altLang="en-US" sz="1050" b="1" cap="none" spc="0" smtClean="0">
                <a:ln w="3175" cmpd="sng">
                  <a:noFill/>
                  <a:prstDash val="solid"/>
                </a:ln>
                <a:solidFill>
                  <a:schemeClr val="bg1"/>
                </a:solidFill>
              </a:rPr>
              <a:t>친환경</a:t>
            </a:r>
            <a:endParaRPr lang="en-US" altLang="ko-KR" sz="1050" b="1" cap="none" spc="0" smtClean="0">
              <a:ln w="3175" cmpd="sng">
                <a:noFill/>
                <a:prstDash val="solid"/>
              </a:ln>
              <a:solidFill>
                <a:schemeClr val="bg1"/>
              </a:solidFill>
            </a:endParaRPr>
          </a:p>
          <a:p>
            <a:pPr algn="ctr"/>
            <a:r>
              <a:rPr lang="ko-KR" altLang="en-US" sz="1050" b="1" cap="none" spc="0" smtClean="0">
                <a:ln w="3175" cmpd="sng">
                  <a:noFill/>
                  <a:prstDash val="solid"/>
                </a:ln>
                <a:solidFill>
                  <a:schemeClr val="bg1"/>
                </a:solidFill>
              </a:rPr>
              <a:t>소비확대</a:t>
            </a:r>
            <a:endParaRPr lang="en-US" altLang="ko-KR" sz="1050" b="1" cap="none" spc="0" smtClean="0">
              <a:ln w="3175" cmpd="sng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93" name="직사각형 192"/>
          <p:cNvSpPr/>
          <p:nvPr/>
        </p:nvSpPr>
        <p:spPr>
          <a:xfrm>
            <a:off x="5126171" y="6116156"/>
            <a:ext cx="372144" cy="20953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ko-KR" altLang="en-US" sz="1050" b="1" smtClean="0">
                <a:solidFill>
                  <a:srgbClr val="052E43"/>
                </a:solidFill>
              </a:rPr>
              <a:t>관행</a:t>
            </a:r>
            <a:endParaRPr lang="en-US" altLang="ko-KR" sz="1050" b="1" smtClean="0">
              <a:solidFill>
                <a:srgbClr val="052E43"/>
              </a:solidFill>
            </a:endParaRPr>
          </a:p>
          <a:p>
            <a:pPr algn="ctr"/>
            <a:r>
              <a:rPr lang="en-US" altLang="ko-KR" sz="900" b="1" smtClean="0">
                <a:solidFill>
                  <a:srgbClr val="052E43"/>
                </a:solidFill>
              </a:rPr>
              <a:t>45.5%</a:t>
            </a:r>
            <a:endParaRPr lang="en-US" altLang="ko-KR" sz="1000" b="1" dirty="0" smtClean="0">
              <a:solidFill>
                <a:srgbClr val="052E43"/>
              </a:solidFill>
            </a:endParaRPr>
          </a:p>
        </p:txBody>
      </p:sp>
      <p:sp>
        <p:nvSpPr>
          <p:cNvPr id="194" name="직사각형 193"/>
          <p:cNvSpPr/>
          <p:nvPr/>
        </p:nvSpPr>
        <p:spPr>
          <a:xfrm>
            <a:off x="4550107" y="6099786"/>
            <a:ext cx="438344" cy="20953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ko-KR" altLang="en-US" sz="1050" b="1" smtClean="0">
                <a:solidFill>
                  <a:srgbClr val="052E43"/>
                </a:solidFill>
              </a:rPr>
              <a:t>수입</a:t>
            </a:r>
            <a:endParaRPr lang="en-US" altLang="ko-KR" sz="1050" b="1" smtClean="0">
              <a:solidFill>
                <a:srgbClr val="052E43"/>
              </a:solidFill>
            </a:endParaRPr>
          </a:p>
          <a:p>
            <a:pPr algn="ctr"/>
            <a:r>
              <a:rPr lang="en-US" altLang="ko-KR" sz="900" b="1" smtClean="0">
                <a:solidFill>
                  <a:srgbClr val="052E43"/>
                </a:solidFill>
              </a:rPr>
              <a:t>53.0%</a:t>
            </a:r>
            <a:endParaRPr lang="en-US" altLang="ko-KR" sz="1000" b="1" dirty="0" smtClean="0">
              <a:solidFill>
                <a:srgbClr val="052E43"/>
              </a:solidFill>
            </a:endParaRPr>
          </a:p>
        </p:txBody>
      </p:sp>
      <p:sp>
        <p:nvSpPr>
          <p:cNvPr id="195" name="직사각형 194"/>
          <p:cNvSpPr/>
          <p:nvPr/>
        </p:nvSpPr>
        <p:spPr>
          <a:xfrm>
            <a:off x="4885342" y="5739746"/>
            <a:ext cx="424327" cy="20953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ko-KR" altLang="en-US" sz="1050" b="1" smtClean="0">
                <a:solidFill>
                  <a:srgbClr val="052E43"/>
                </a:solidFill>
              </a:rPr>
              <a:t>친환경</a:t>
            </a:r>
            <a:endParaRPr lang="en-US" altLang="ko-KR" sz="1050" b="1" smtClean="0">
              <a:solidFill>
                <a:srgbClr val="052E43"/>
              </a:solidFill>
            </a:endParaRPr>
          </a:p>
          <a:p>
            <a:pPr algn="ctr"/>
            <a:r>
              <a:rPr lang="en-US" altLang="ko-KR" sz="900" b="1" smtClean="0">
                <a:solidFill>
                  <a:srgbClr val="052E43"/>
                </a:solidFill>
              </a:rPr>
              <a:t>1.5%</a:t>
            </a:r>
            <a:endParaRPr lang="en-US" altLang="ko-KR" sz="900" b="1" dirty="0" smtClean="0">
              <a:solidFill>
                <a:srgbClr val="052E43"/>
              </a:solidFill>
            </a:endParaRPr>
          </a:p>
        </p:txBody>
      </p:sp>
      <p:pic>
        <p:nvPicPr>
          <p:cNvPr id="196" name="Picture 4" descr="C:\Users\Park Ilwoo\Desktop\PT이미지전달\s01.png"/>
          <p:cNvPicPr>
            <a:picLocks noChangeAspect="1" noChangeArrowheads="1"/>
          </p:cNvPicPr>
          <p:nvPr/>
        </p:nvPicPr>
        <p:blipFill>
          <a:blip r:embed="rId16" cstate="print">
            <a:lum bright="-1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044261" y="5397837"/>
            <a:ext cx="545290" cy="35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직사각형 196"/>
          <p:cNvSpPr/>
          <p:nvPr/>
        </p:nvSpPr>
        <p:spPr>
          <a:xfrm>
            <a:off x="5725287" y="5369356"/>
            <a:ext cx="186437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ko-KR" altLang="en-US" sz="900" b="1" smtClean="0">
                <a:ln w="1270">
                  <a:noFill/>
                </a:ln>
                <a:solidFill>
                  <a:schemeClr val="bg1"/>
                </a:solidFill>
              </a:rPr>
              <a:t>친환경소비자 </a:t>
            </a:r>
            <a:r>
              <a:rPr lang="en-US" altLang="ko-KR" sz="900" b="1" smtClean="0">
                <a:ln w="1270">
                  <a:noFill/>
                </a:ln>
                <a:solidFill>
                  <a:schemeClr val="bg1"/>
                </a:solidFill>
              </a:rPr>
              <a:t>93</a:t>
            </a:r>
            <a:r>
              <a:rPr lang="ko-KR" altLang="en-US" sz="900" b="1" smtClean="0">
                <a:ln w="1270">
                  <a:noFill/>
                </a:ln>
                <a:solidFill>
                  <a:schemeClr val="bg1"/>
                </a:solidFill>
              </a:rPr>
              <a:t>만명</a:t>
            </a:r>
            <a:endParaRPr lang="en-US" altLang="ko-KR" sz="900" b="1" smtClean="0">
              <a:ln w="1270">
                <a:noFill/>
              </a:ln>
              <a:solidFill>
                <a:schemeClr val="bg1"/>
              </a:solidFill>
            </a:endParaRPr>
          </a:p>
          <a:p>
            <a:pPr fontAlgn="base"/>
            <a:r>
              <a:rPr lang="en-US" altLang="ko-KR" sz="700" b="1">
                <a:ln w="1270">
                  <a:noFill/>
                </a:ln>
                <a:solidFill>
                  <a:schemeClr val="bg1"/>
                </a:solidFill>
              </a:rPr>
              <a:t> </a:t>
            </a:r>
            <a:r>
              <a:rPr lang="en-US" altLang="ko-KR" sz="600" b="1" smtClean="0">
                <a:ln w="1270">
                  <a:noFill/>
                </a:ln>
                <a:solidFill>
                  <a:schemeClr val="bg1"/>
                </a:solidFill>
              </a:rPr>
              <a:t>* </a:t>
            </a:r>
            <a:r>
              <a:rPr lang="ko-KR" altLang="en-US" sz="600" b="1" smtClean="0">
                <a:ln w="1270">
                  <a:noFill/>
                </a:ln>
                <a:solidFill>
                  <a:schemeClr val="bg1"/>
                </a:solidFill>
              </a:rPr>
              <a:t>하루 한 끼를 친환경으로</a:t>
            </a:r>
            <a:r>
              <a:rPr lang="en-US" altLang="ko-KR" sz="600" b="1" smtClean="0">
                <a:ln w="1270">
                  <a:noFill/>
                </a:ln>
                <a:solidFill>
                  <a:schemeClr val="bg1"/>
                </a:solidFill>
              </a:rPr>
              <a:t> </a:t>
            </a:r>
            <a:r>
              <a:rPr lang="ko-KR" altLang="en-US" sz="600" b="1" smtClean="0">
                <a:ln w="1270">
                  <a:noFill/>
                </a:ln>
                <a:solidFill>
                  <a:schemeClr val="bg1"/>
                </a:solidFill>
              </a:rPr>
              <a:t>식사하는 소비자</a:t>
            </a:r>
            <a:endParaRPr lang="ko-KR" altLang="en-US" sz="700" b="1">
              <a:ln w="1270">
                <a:noFill/>
              </a:ln>
              <a:solidFill>
                <a:schemeClr val="bg1"/>
              </a:solidFill>
            </a:endParaRPr>
          </a:p>
        </p:txBody>
      </p:sp>
      <p:grpSp>
        <p:nvGrpSpPr>
          <p:cNvPr id="199" name="그룹 198"/>
          <p:cNvGrpSpPr>
            <a:grpSpLocks noChangeAspect="1"/>
          </p:cNvGrpSpPr>
          <p:nvPr/>
        </p:nvGrpSpPr>
        <p:grpSpPr>
          <a:xfrm>
            <a:off x="6471072" y="5661248"/>
            <a:ext cx="1103371" cy="1103371"/>
            <a:chOff x="4320000" y="5760000"/>
            <a:chExt cx="972000" cy="972000"/>
          </a:xfrm>
        </p:grpSpPr>
        <p:sp>
          <p:nvSpPr>
            <p:cNvPr id="200" name="타원 199"/>
            <p:cNvSpPr>
              <a:spLocks noChangeAspect="1"/>
            </p:cNvSpPr>
            <p:nvPr/>
          </p:nvSpPr>
          <p:spPr>
            <a:xfrm>
              <a:off x="4320000" y="5760000"/>
              <a:ext cx="972000" cy="972000"/>
            </a:xfrm>
            <a:prstGeom prst="ellipse">
              <a:avLst/>
            </a:prstGeom>
            <a:solidFill>
              <a:srgbClr val="73BBC3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1300" b="1"/>
            </a:p>
          </p:txBody>
        </p:sp>
        <p:sp>
          <p:nvSpPr>
            <p:cNvPr id="201" name="원형 200"/>
            <p:cNvSpPr>
              <a:spLocks noChangeAspect="1"/>
            </p:cNvSpPr>
            <p:nvPr/>
          </p:nvSpPr>
          <p:spPr>
            <a:xfrm>
              <a:off x="4320000" y="5760000"/>
              <a:ext cx="971892" cy="972000"/>
            </a:xfrm>
            <a:prstGeom prst="pie">
              <a:avLst>
                <a:gd name="adj1" fmla="val 16222993"/>
                <a:gd name="adj2" fmla="val 17860282"/>
              </a:avLst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02" name="원형 201"/>
            <p:cNvSpPr>
              <a:spLocks noChangeAspect="1"/>
            </p:cNvSpPr>
            <p:nvPr/>
          </p:nvSpPr>
          <p:spPr>
            <a:xfrm>
              <a:off x="4320000" y="5760000"/>
              <a:ext cx="971892" cy="972000"/>
            </a:xfrm>
            <a:prstGeom prst="pie">
              <a:avLst>
                <a:gd name="adj1" fmla="val 5734813"/>
                <a:gd name="adj2" fmla="val 16287635"/>
              </a:avLst>
            </a:prstGeom>
            <a:solidFill>
              <a:srgbClr val="FFC000"/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03" name="직사각형 202"/>
          <p:cNvSpPr/>
          <p:nvPr/>
        </p:nvSpPr>
        <p:spPr>
          <a:xfrm>
            <a:off x="6918852" y="5764519"/>
            <a:ext cx="424327" cy="20953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ko-KR" altLang="en-US" sz="1050" b="1" smtClean="0">
                <a:solidFill>
                  <a:srgbClr val="052E43"/>
                </a:solidFill>
              </a:rPr>
              <a:t>친환경</a:t>
            </a:r>
            <a:endParaRPr lang="en-US" altLang="ko-KR" sz="1050" b="1" smtClean="0">
              <a:solidFill>
                <a:srgbClr val="052E43"/>
              </a:solidFill>
            </a:endParaRPr>
          </a:p>
          <a:p>
            <a:pPr algn="ctr"/>
            <a:r>
              <a:rPr lang="en-US" altLang="ko-KR" sz="900" b="1" smtClean="0">
                <a:solidFill>
                  <a:srgbClr val="052E43"/>
                </a:solidFill>
              </a:rPr>
              <a:t>2.4%</a:t>
            </a:r>
            <a:endParaRPr lang="en-US" altLang="ko-KR" sz="900" b="1" dirty="0" smtClean="0">
              <a:solidFill>
                <a:srgbClr val="052E43"/>
              </a:solidFill>
            </a:endParaRPr>
          </a:p>
        </p:txBody>
      </p:sp>
      <p:sp>
        <p:nvSpPr>
          <p:cNvPr id="204" name="직사각형 203"/>
          <p:cNvSpPr/>
          <p:nvPr/>
        </p:nvSpPr>
        <p:spPr>
          <a:xfrm>
            <a:off x="7101483" y="6133269"/>
            <a:ext cx="372144" cy="20953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ko-KR" altLang="en-US" sz="1050" b="1" smtClean="0">
                <a:solidFill>
                  <a:srgbClr val="052E43"/>
                </a:solidFill>
              </a:rPr>
              <a:t>관행</a:t>
            </a:r>
            <a:endParaRPr lang="en-US" altLang="ko-KR" sz="1050" b="1" smtClean="0">
              <a:solidFill>
                <a:srgbClr val="052E43"/>
              </a:solidFill>
            </a:endParaRPr>
          </a:p>
        </p:txBody>
      </p:sp>
      <p:sp>
        <p:nvSpPr>
          <p:cNvPr id="205" name="직사각형 204"/>
          <p:cNvSpPr/>
          <p:nvPr/>
        </p:nvSpPr>
        <p:spPr>
          <a:xfrm>
            <a:off x="6525419" y="6116899"/>
            <a:ext cx="438344" cy="20953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ko-KR" altLang="en-US" sz="1050" b="1" smtClean="0">
                <a:solidFill>
                  <a:srgbClr val="052E43"/>
                </a:solidFill>
              </a:rPr>
              <a:t>수입</a:t>
            </a:r>
            <a:endParaRPr lang="en-US" altLang="ko-KR" sz="1050" b="1" smtClean="0">
              <a:solidFill>
                <a:srgbClr val="052E43"/>
              </a:solidFill>
            </a:endParaRPr>
          </a:p>
        </p:txBody>
      </p:sp>
      <p:sp>
        <p:nvSpPr>
          <p:cNvPr id="206" name="직사각형 205"/>
          <p:cNvSpPr/>
          <p:nvPr/>
        </p:nvSpPr>
        <p:spPr>
          <a:xfrm>
            <a:off x="7652322" y="5766355"/>
            <a:ext cx="66409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fontAlgn="base">
              <a:lnSpc>
                <a:spcPct val="150000"/>
              </a:lnSpc>
            </a:pPr>
            <a:r>
              <a:rPr lang="ko-KR" altLang="en-US" sz="900" b="1" smtClean="0">
                <a:ln w="1270">
                  <a:noFill/>
                </a:ln>
                <a:solidFill>
                  <a:schemeClr val="bg1"/>
                </a:solidFill>
              </a:rPr>
              <a:t>친환경 소비</a:t>
            </a:r>
            <a:endParaRPr lang="en-US" altLang="ko-KR" sz="900" b="1" smtClean="0">
              <a:ln w="1270">
                <a:noFill/>
              </a:ln>
              <a:solidFill>
                <a:schemeClr val="bg1"/>
              </a:solidFill>
            </a:endParaRPr>
          </a:p>
          <a:p>
            <a:pPr algn="r" fontAlgn="base">
              <a:lnSpc>
                <a:spcPct val="150000"/>
              </a:lnSpc>
            </a:pPr>
            <a:r>
              <a:rPr lang="en-US" altLang="ko-KR" sz="900" b="1" smtClean="0">
                <a:ln w="1270">
                  <a:noFill/>
                </a:ln>
                <a:solidFill>
                  <a:schemeClr val="bg1"/>
                </a:solidFill>
              </a:rPr>
              <a:t>2.4%</a:t>
            </a:r>
          </a:p>
          <a:p>
            <a:pPr algn="r" fontAlgn="base">
              <a:lnSpc>
                <a:spcPct val="150000"/>
              </a:lnSpc>
            </a:pPr>
            <a:r>
              <a:rPr lang="en-US" altLang="ko-KR" sz="900" b="1" smtClean="0">
                <a:ln w="1270">
                  <a:noFill/>
                </a:ln>
                <a:solidFill>
                  <a:schemeClr val="bg1"/>
                </a:solidFill>
              </a:rPr>
              <a:t>6.1%</a:t>
            </a:r>
          </a:p>
          <a:p>
            <a:pPr algn="r" fontAlgn="base">
              <a:lnSpc>
                <a:spcPct val="150000"/>
              </a:lnSpc>
            </a:pPr>
            <a:r>
              <a:rPr lang="en-US" altLang="ko-KR" sz="900" b="1" smtClean="0">
                <a:ln w="1270">
                  <a:noFill/>
                </a:ln>
                <a:solidFill>
                  <a:schemeClr val="bg1"/>
                </a:solidFill>
              </a:rPr>
              <a:t>30.6%</a:t>
            </a:r>
          </a:p>
        </p:txBody>
      </p:sp>
      <p:sp>
        <p:nvSpPr>
          <p:cNvPr id="207" name="직사각형 206"/>
          <p:cNvSpPr/>
          <p:nvPr/>
        </p:nvSpPr>
        <p:spPr>
          <a:xfrm>
            <a:off x="8444410" y="5755265"/>
            <a:ext cx="66409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900" b="1" smtClean="0">
                <a:ln w="1270">
                  <a:noFill/>
                </a:ln>
                <a:solidFill>
                  <a:schemeClr val="bg1"/>
                </a:solidFill>
              </a:rPr>
              <a:t>인증면적</a:t>
            </a:r>
            <a:endParaRPr lang="en-US" altLang="ko-KR" sz="900" b="1" smtClean="0">
              <a:ln w="1270">
                <a:noFill/>
              </a:ln>
              <a:solidFill>
                <a:schemeClr val="bg1"/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900" b="1" smtClean="0">
                <a:ln w="1270">
                  <a:noFill/>
                </a:ln>
                <a:solidFill>
                  <a:schemeClr val="bg1"/>
                </a:solidFill>
              </a:rPr>
              <a:t>8.0%</a:t>
            </a:r>
          </a:p>
          <a:p>
            <a:pPr fontAlgn="base">
              <a:lnSpc>
                <a:spcPct val="150000"/>
              </a:lnSpc>
            </a:pPr>
            <a:r>
              <a:rPr lang="en-US" altLang="ko-KR" sz="900" b="1" smtClean="0">
                <a:ln w="1270">
                  <a:noFill/>
                </a:ln>
                <a:solidFill>
                  <a:schemeClr val="bg1"/>
                </a:solidFill>
              </a:rPr>
              <a:t>20.0%</a:t>
            </a:r>
          </a:p>
          <a:p>
            <a:pPr fontAlgn="base">
              <a:lnSpc>
                <a:spcPct val="150000"/>
              </a:lnSpc>
            </a:pPr>
            <a:r>
              <a:rPr lang="en-US" altLang="ko-KR" sz="900" b="1" smtClean="0">
                <a:ln w="1270">
                  <a:noFill/>
                </a:ln>
                <a:solidFill>
                  <a:schemeClr val="bg1"/>
                </a:solidFill>
              </a:rPr>
              <a:t>100.0%</a:t>
            </a:r>
          </a:p>
        </p:txBody>
      </p:sp>
      <p:pic>
        <p:nvPicPr>
          <p:cNvPr id="208" name="Picture 5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 rot="368566">
            <a:off x="8593667" y="1266703"/>
            <a:ext cx="333097" cy="28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0" name="_x385686168" descr="EMB00007eec6e69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 rot="20866849">
            <a:off x="8809934" y="1505235"/>
            <a:ext cx="214263" cy="196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유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기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농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지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구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편</a:t>
              </a:r>
              <a:endParaRPr lang="ko-KR" altLang="en-US" sz="900" b="1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78" name="Picture 8" descr="C:\Users\Junho Hong\Google 드라이브\2. SALES\★On-going\20171122_농림축산식품부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1253" y="1850771"/>
            <a:ext cx="6672747" cy="50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" descr="C:\Users\mafra\Desktop\무제-1.png"/>
          <p:cNvPicPr>
            <a:picLocks noChangeAspect="1" noChangeArrowheads="1"/>
          </p:cNvPicPr>
          <p:nvPr/>
        </p:nvPicPr>
        <p:blipFill>
          <a:blip r:embed="rId4" cstate="print">
            <a:lum bright="100000"/>
          </a:blip>
          <a:srcRect/>
          <a:stretch>
            <a:fillRect/>
          </a:stretch>
        </p:blipFill>
        <p:spPr bwMode="auto">
          <a:xfrm>
            <a:off x="214282" y="6072206"/>
            <a:ext cx="1388095" cy="626571"/>
          </a:xfrm>
          <a:prstGeom prst="rect">
            <a:avLst/>
          </a:prstGeom>
          <a:noFill/>
        </p:spPr>
      </p:pic>
      <p:sp>
        <p:nvSpPr>
          <p:cNvPr id="26" name="직사각형 25"/>
          <p:cNvSpPr/>
          <p:nvPr/>
        </p:nvSpPr>
        <p:spPr>
          <a:xfrm>
            <a:off x="720000" y="3014220"/>
            <a:ext cx="588209" cy="351139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marL="457200" indent="-457200" algn="r">
              <a:lnSpc>
                <a:spcPct val="90000"/>
              </a:lnSpc>
              <a:defRPr/>
            </a:pPr>
            <a:r>
              <a:rPr lang="en-US" altLang="ko-KR" sz="3200" b="1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srgbClr val="ED7D31"/>
                </a:solidFill>
                <a:effectLst>
                  <a:innerShdw blurRad="50800" dist="25400" dir="16200000">
                    <a:prstClr val="black">
                      <a:alpha val="75000"/>
                    </a:prstClr>
                  </a:innerShdw>
                </a:effectLst>
                <a:latin typeface="Impact" panose="020B0806030902050204" pitchFamily="34" charset="0"/>
                <a:ea typeface="신명조"/>
                <a:cs typeface="신명조"/>
              </a:rPr>
              <a:t>01</a:t>
            </a:r>
            <a:endParaRPr lang="en-US" altLang="ko-KR" sz="3200" b="1" dirty="0">
              <a:ln>
                <a:solidFill>
                  <a:srgbClr val="5B9BD5">
                    <a:alpha val="0"/>
                  </a:srgbClr>
                </a:solidFill>
              </a:ln>
              <a:solidFill>
                <a:srgbClr val="ED7D31"/>
              </a:solidFill>
              <a:effectLst>
                <a:innerShdw blurRad="50800" dist="25400" dir="16200000">
                  <a:prstClr val="black">
                    <a:alpha val="75000"/>
                  </a:prstClr>
                </a:innerShdw>
              </a:effectLst>
              <a:latin typeface="Impact" panose="020B0806030902050204" pitchFamily="34" charset="0"/>
              <a:ea typeface="신명조"/>
              <a:cs typeface="신명조"/>
            </a:endParaRPr>
          </a:p>
        </p:txBody>
      </p:sp>
      <p:grpSp>
        <p:nvGrpSpPr>
          <p:cNvPr id="27" name="그룹 26"/>
          <p:cNvGrpSpPr>
            <a:grpSpLocks noChangeAspect="1"/>
          </p:cNvGrpSpPr>
          <p:nvPr/>
        </p:nvGrpSpPr>
        <p:grpSpPr>
          <a:xfrm>
            <a:off x="1396690" y="3028233"/>
            <a:ext cx="288000" cy="288000"/>
            <a:chOff x="1406216" y="3295665"/>
            <a:chExt cx="244475" cy="244475"/>
          </a:xfrm>
        </p:grpSpPr>
        <p:sp>
          <p:nvSpPr>
            <p:cNvPr id="28" name="타원 27"/>
            <p:cNvSpPr/>
            <p:nvPr/>
          </p:nvSpPr>
          <p:spPr bwMode="auto">
            <a:xfrm>
              <a:off x="1406216" y="3295665"/>
              <a:ext cx="244475" cy="24447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38100">
              <a:solidFill>
                <a:schemeClr val="accent2"/>
              </a:solidFill>
            </a:ln>
            <a:effectLst>
              <a:outerShdw blurRad="50800" dist="25400" dir="5400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 b="1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9" name="갈매기형 수장 28"/>
            <p:cNvSpPr/>
            <p:nvPr/>
          </p:nvSpPr>
          <p:spPr bwMode="auto">
            <a:xfrm>
              <a:off x="1467023" y="3356472"/>
              <a:ext cx="122861" cy="122861"/>
            </a:xfrm>
            <a:prstGeom prst="chevron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>
                <a:ln>
                  <a:solidFill>
                    <a:srgbClr val="5B9BD5">
                      <a:alpha val="0"/>
                    </a:srgbClr>
                  </a:solidFill>
                </a:ln>
                <a:gradFill>
                  <a:gsLst>
                    <a:gs pos="0">
                      <a:srgbClr val="19A1DB"/>
                    </a:gs>
                    <a:gs pos="100000">
                      <a:srgbClr val="187EBC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1771732" y="2924944"/>
            <a:ext cx="623639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ko-KR" altLang="en-US" sz="2800" b="1" smtClean="0">
                <a:ln w="3175" cmpd="sng">
                  <a:solidFill>
                    <a:prstClr val="black">
                      <a:alpha val="60000"/>
                    </a:prst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친환경농업의 최근 동향</a:t>
            </a:r>
            <a:endParaRPr lang="en-US" altLang="ko-KR" sz="2800" b="1">
              <a:ln w="3175" cmpd="sng">
                <a:solidFill>
                  <a:prstClr val="black">
                    <a:alpha val="60000"/>
                  </a:prst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1979712" y="1196752"/>
            <a:ext cx="7145217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ko-KR" altLang="en-US" sz="6000" b="1" smtClean="0">
                <a:ln w="3175" cmpd="sng">
                  <a:noFill/>
                  <a:prstDash val="solid"/>
                </a:ln>
                <a:solidFill>
                  <a:srgbClr val="FFFFFF">
                    <a:alpha val="8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최근 동향</a:t>
            </a:r>
            <a:endParaRPr lang="en-US" altLang="ko-KR" sz="6000" b="1">
              <a:ln w="3175" cmpd="sng">
                <a:noFill/>
                <a:prstDash val="solid"/>
              </a:ln>
              <a:solidFill>
                <a:srgbClr val="FFFFFF">
                  <a:alpha val="8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47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 descr="D:\비토피티\vito_작업\201102\새 폴더 (3)\223b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4000496" y="1500174"/>
            <a:ext cx="4572032" cy="2143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r>
              <a:rPr lang="ko-KR" alt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위 친환경농산물 꾸러미 사업</a:t>
            </a:r>
            <a:endParaRPr lang="en-US" altLang="ko-KR" sz="16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ko-KR" altLang="ko-KR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/>
              </a:rPr>
              <a:t>∙</a:t>
            </a:r>
            <a:endParaRPr lang="en-US" altLang="ko-KR" sz="16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맑은 고딕"/>
            </a:endParaRPr>
          </a:p>
          <a:p>
            <a:pPr algn="ctr"/>
            <a:r>
              <a:rPr lang="ko-KR" altLang="ko-KR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∙</a:t>
            </a:r>
            <a:endParaRPr lang="en-US" altLang="ko-KR" sz="16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ko-KR" altLang="ko-KR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∙</a:t>
            </a:r>
            <a:endParaRPr lang="en-US" altLang="ko-KR" sz="16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ko-KR" altLang="ko-KR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∙</a:t>
            </a:r>
            <a:endParaRPr lang="en-US" altLang="ko-KR" sz="16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</a:t>
            </a: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위 임산부 친환경농산물 행복꾸러미 시범사업</a:t>
            </a:r>
            <a:endParaRPr lang="en-US" altLang="ko-KR" sz="1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ko-KR" altLang="ko-KR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∙</a:t>
            </a:r>
            <a:endParaRPr lang="en-US" altLang="ko-KR" sz="16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ko-K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</a:t>
            </a:r>
            <a:r>
              <a:rPr lang="ko-KR" altLang="en-US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위 친환경농산물을 임산부에게 지원하는 사업</a:t>
            </a:r>
            <a:endParaRPr lang="en-US" altLang="ko-KR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국민참여예산 제안사업 선호도 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1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위를 차지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친환경농업에 대한 국민적 관심을 확인하는 계기가 되었습니다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.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친환경농업</a:t>
            </a:r>
            <a:r>
              <a:rPr lang="ko-KR" altLang="en-US" sz="2400" b="1" smtClean="0">
                <a:solidFill>
                  <a:schemeClr val="bg1"/>
                </a:solidFill>
                <a:latin typeface="+mj-lt"/>
              </a:rPr>
              <a:t>의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최근 동향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-214346" y="1777496"/>
            <a:ext cx="5500694" cy="5509156"/>
            <a:chOff x="-214346" y="1777496"/>
            <a:chExt cx="5500694" cy="5509156"/>
          </a:xfrm>
        </p:grpSpPr>
        <p:pic>
          <p:nvPicPr>
            <p:cNvPr id="2051" name="Picture 3" descr="C:\Users\mafra\Desktop\캡처dsdddd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904735">
              <a:off x="1438728" y="3823016"/>
              <a:ext cx="2115574" cy="1611930"/>
            </a:xfrm>
            <a:prstGeom prst="rect">
              <a:avLst/>
            </a:prstGeom>
            <a:noFill/>
          </p:spPr>
        </p:pic>
        <p:pic>
          <p:nvPicPr>
            <p:cNvPr id="2050" name="Picture 2" descr="C:\Users\mafra\Desktop\티비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214346" y="1777496"/>
              <a:ext cx="5500694" cy="550915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79712" y="191820"/>
            <a:ext cx="7147068" cy="536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그림 16" descr="언덕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2" y="5358749"/>
            <a:ext cx="9144000" cy="149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직사각형 51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친환경농업</a:t>
            </a:r>
            <a:r>
              <a:rPr lang="ko-KR" altLang="en-US" sz="2400" b="1" smtClean="0">
                <a:solidFill>
                  <a:schemeClr val="bg1"/>
                </a:solidFill>
                <a:latin typeface="+mj-lt"/>
              </a:rPr>
              <a:t>의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최근 동향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6" name="직사각형 145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그러나 인증면적은 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78,544ha, 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여전히 정체된 상황입니다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.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8" name="모서리가 둥근 직사각형 257"/>
          <p:cNvSpPr/>
          <p:nvPr/>
        </p:nvSpPr>
        <p:spPr bwMode="auto">
          <a:xfrm>
            <a:off x="1859432" y="5642226"/>
            <a:ext cx="1080000" cy="216000"/>
          </a:xfrm>
          <a:prstGeom prst="roundRect">
            <a:avLst>
              <a:gd name="adj" fmla="val 0"/>
            </a:avLst>
          </a:prstGeom>
          <a:solidFill>
            <a:srgbClr val="172F5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’13</a:t>
            </a:r>
          </a:p>
        </p:txBody>
      </p:sp>
      <p:sp>
        <p:nvSpPr>
          <p:cNvPr id="259" name="모서리가 둥근 직사각형 258"/>
          <p:cNvSpPr/>
          <p:nvPr/>
        </p:nvSpPr>
        <p:spPr bwMode="auto">
          <a:xfrm>
            <a:off x="2965435" y="5642226"/>
            <a:ext cx="1080000" cy="216000"/>
          </a:xfrm>
          <a:prstGeom prst="roundRect">
            <a:avLst>
              <a:gd name="adj" fmla="val 0"/>
            </a:avLst>
          </a:prstGeom>
          <a:solidFill>
            <a:srgbClr val="172F5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’14</a:t>
            </a:r>
          </a:p>
        </p:txBody>
      </p:sp>
      <p:sp>
        <p:nvSpPr>
          <p:cNvPr id="260" name="모서리가 둥근 직사각형 259"/>
          <p:cNvSpPr/>
          <p:nvPr/>
        </p:nvSpPr>
        <p:spPr bwMode="auto">
          <a:xfrm>
            <a:off x="4071567" y="5642226"/>
            <a:ext cx="1080000" cy="216000"/>
          </a:xfrm>
          <a:prstGeom prst="roundRect">
            <a:avLst>
              <a:gd name="adj" fmla="val 0"/>
            </a:avLst>
          </a:prstGeom>
          <a:solidFill>
            <a:srgbClr val="172F5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’15</a:t>
            </a:r>
          </a:p>
        </p:txBody>
      </p:sp>
      <p:sp>
        <p:nvSpPr>
          <p:cNvPr id="261" name="모서리가 둥근 직사각형 260"/>
          <p:cNvSpPr/>
          <p:nvPr/>
        </p:nvSpPr>
        <p:spPr bwMode="auto">
          <a:xfrm>
            <a:off x="5180013" y="5642226"/>
            <a:ext cx="1080000" cy="216000"/>
          </a:xfrm>
          <a:prstGeom prst="roundRect">
            <a:avLst>
              <a:gd name="adj" fmla="val 0"/>
            </a:avLst>
          </a:prstGeom>
          <a:solidFill>
            <a:srgbClr val="172F5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’16</a:t>
            </a:r>
          </a:p>
        </p:txBody>
      </p:sp>
      <p:sp>
        <p:nvSpPr>
          <p:cNvPr id="262" name="모서리가 둥근 직사각형 261"/>
          <p:cNvSpPr/>
          <p:nvPr/>
        </p:nvSpPr>
        <p:spPr bwMode="auto">
          <a:xfrm>
            <a:off x="6296653" y="5642226"/>
            <a:ext cx="1080000" cy="216000"/>
          </a:xfrm>
          <a:prstGeom prst="roundRect">
            <a:avLst>
              <a:gd name="adj" fmla="val 0"/>
            </a:avLst>
          </a:prstGeom>
          <a:solidFill>
            <a:srgbClr val="172F5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’17</a:t>
            </a:r>
          </a:p>
        </p:txBody>
      </p:sp>
      <p:sp>
        <p:nvSpPr>
          <p:cNvPr id="263" name="모서리가 둥근 직사각형 262"/>
          <p:cNvSpPr/>
          <p:nvPr/>
        </p:nvSpPr>
        <p:spPr bwMode="auto">
          <a:xfrm>
            <a:off x="7411565" y="5642226"/>
            <a:ext cx="1080000" cy="216000"/>
          </a:xfrm>
          <a:prstGeom prst="roundRect">
            <a:avLst>
              <a:gd name="adj" fmla="val 0"/>
            </a:avLst>
          </a:prstGeom>
          <a:solidFill>
            <a:srgbClr val="172F5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’18</a:t>
            </a:r>
          </a:p>
        </p:txBody>
      </p:sp>
      <p:sp>
        <p:nvSpPr>
          <p:cNvPr id="264" name="타원 263"/>
          <p:cNvSpPr/>
          <p:nvPr/>
        </p:nvSpPr>
        <p:spPr>
          <a:xfrm>
            <a:off x="2325592" y="2400293"/>
            <a:ext cx="142876" cy="142876"/>
          </a:xfrm>
          <a:prstGeom prst="ellipse">
            <a:avLst/>
          </a:prstGeom>
          <a:solidFill>
            <a:srgbClr val="1B436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65" name="타원 264"/>
          <p:cNvSpPr/>
          <p:nvPr/>
        </p:nvSpPr>
        <p:spPr>
          <a:xfrm>
            <a:off x="2325592" y="4662496"/>
            <a:ext cx="142876" cy="142876"/>
          </a:xfrm>
          <a:prstGeom prst="ellipse">
            <a:avLst/>
          </a:prstGeom>
          <a:solidFill>
            <a:srgbClr val="BC8F00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66" name="타원 265"/>
          <p:cNvSpPr/>
          <p:nvPr/>
        </p:nvSpPr>
        <p:spPr>
          <a:xfrm>
            <a:off x="3440025" y="4847712"/>
            <a:ext cx="142876" cy="142876"/>
          </a:xfrm>
          <a:prstGeom prst="ellipse">
            <a:avLst/>
          </a:prstGeom>
          <a:solidFill>
            <a:srgbClr val="00330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67" name="타원 266"/>
          <p:cNvSpPr/>
          <p:nvPr/>
        </p:nvSpPr>
        <p:spPr>
          <a:xfrm>
            <a:off x="3440025" y="3132339"/>
            <a:ext cx="142876" cy="142876"/>
          </a:xfrm>
          <a:prstGeom prst="ellipse">
            <a:avLst/>
          </a:prstGeom>
          <a:solidFill>
            <a:srgbClr val="1B436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68" name="타원 267"/>
          <p:cNvSpPr/>
          <p:nvPr/>
        </p:nvSpPr>
        <p:spPr>
          <a:xfrm>
            <a:off x="3440025" y="5023179"/>
            <a:ext cx="142876" cy="142876"/>
          </a:xfrm>
          <a:prstGeom prst="ellipse">
            <a:avLst/>
          </a:prstGeom>
          <a:solidFill>
            <a:srgbClr val="BC8F00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69" name="타원 268"/>
          <p:cNvSpPr/>
          <p:nvPr/>
        </p:nvSpPr>
        <p:spPr>
          <a:xfrm>
            <a:off x="6726173" y="4740284"/>
            <a:ext cx="142876" cy="142876"/>
          </a:xfrm>
          <a:prstGeom prst="ellipse">
            <a:avLst/>
          </a:prstGeom>
          <a:solidFill>
            <a:srgbClr val="00330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70" name="타원 269"/>
          <p:cNvSpPr/>
          <p:nvPr/>
        </p:nvSpPr>
        <p:spPr>
          <a:xfrm>
            <a:off x="6726173" y="3372779"/>
            <a:ext cx="142876" cy="142876"/>
          </a:xfrm>
          <a:prstGeom prst="ellipse">
            <a:avLst/>
          </a:prstGeom>
          <a:solidFill>
            <a:srgbClr val="1B436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71" name="타원 270"/>
          <p:cNvSpPr/>
          <p:nvPr/>
        </p:nvSpPr>
        <p:spPr>
          <a:xfrm>
            <a:off x="7868376" y="4572008"/>
            <a:ext cx="142876" cy="142876"/>
          </a:xfrm>
          <a:prstGeom prst="ellipse">
            <a:avLst/>
          </a:prstGeom>
          <a:solidFill>
            <a:srgbClr val="00330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72" name="타원 271"/>
          <p:cNvSpPr/>
          <p:nvPr/>
        </p:nvSpPr>
        <p:spPr>
          <a:xfrm>
            <a:off x="7868376" y="3628165"/>
            <a:ext cx="142876" cy="142876"/>
          </a:xfrm>
          <a:prstGeom prst="ellipse">
            <a:avLst/>
          </a:prstGeom>
          <a:solidFill>
            <a:srgbClr val="1B436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cxnSp>
        <p:nvCxnSpPr>
          <p:cNvPr id="273" name="직선 연결선 272"/>
          <p:cNvCxnSpPr>
            <a:stCxn id="308" idx="6"/>
            <a:endCxn id="266" idx="2"/>
          </p:cNvCxnSpPr>
          <p:nvPr/>
        </p:nvCxnSpPr>
        <p:spPr>
          <a:xfrm>
            <a:off x="2468468" y="4814916"/>
            <a:ext cx="971557" cy="104234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274" name="직선 연결선 273"/>
          <p:cNvCxnSpPr>
            <a:stCxn id="266" idx="6"/>
            <a:endCxn id="284" idx="2"/>
          </p:cNvCxnSpPr>
          <p:nvPr/>
        </p:nvCxnSpPr>
        <p:spPr>
          <a:xfrm>
            <a:off x="3582901" y="4919150"/>
            <a:ext cx="968699" cy="10048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275" name="직선 연결선 274"/>
          <p:cNvCxnSpPr>
            <a:stCxn id="269" idx="6"/>
            <a:endCxn id="271" idx="2"/>
          </p:cNvCxnSpPr>
          <p:nvPr/>
        </p:nvCxnSpPr>
        <p:spPr>
          <a:xfrm flipV="1">
            <a:off x="6869049" y="4643446"/>
            <a:ext cx="999327" cy="168276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276" name="직선 연결선 275"/>
          <p:cNvCxnSpPr>
            <a:stCxn id="264" idx="5"/>
            <a:endCxn id="267" idx="1"/>
          </p:cNvCxnSpPr>
          <p:nvPr/>
        </p:nvCxnSpPr>
        <p:spPr>
          <a:xfrm rot="16200000" flipH="1">
            <a:off x="2638737" y="2331051"/>
            <a:ext cx="631018" cy="1013405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277" name="직선 연결선 276"/>
          <p:cNvCxnSpPr>
            <a:stCxn id="267" idx="6"/>
            <a:endCxn id="285" idx="2"/>
          </p:cNvCxnSpPr>
          <p:nvPr/>
        </p:nvCxnSpPr>
        <p:spPr>
          <a:xfrm>
            <a:off x="3582901" y="3203777"/>
            <a:ext cx="968699" cy="401809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278" name="직선 연결선 277"/>
          <p:cNvCxnSpPr>
            <a:stCxn id="270" idx="6"/>
            <a:endCxn id="272" idx="2"/>
          </p:cNvCxnSpPr>
          <p:nvPr/>
        </p:nvCxnSpPr>
        <p:spPr>
          <a:xfrm>
            <a:off x="6869049" y="3444217"/>
            <a:ext cx="999327" cy="255386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279" name="직선 연결선 278"/>
          <p:cNvCxnSpPr>
            <a:stCxn id="265" idx="6"/>
            <a:endCxn id="268" idx="1"/>
          </p:cNvCxnSpPr>
          <p:nvPr/>
        </p:nvCxnSpPr>
        <p:spPr>
          <a:xfrm>
            <a:off x="2468468" y="4733934"/>
            <a:ext cx="992481" cy="310169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280" name="직선 연결선 279"/>
          <p:cNvCxnSpPr>
            <a:stCxn id="268" idx="6"/>
            <a:endCxn id="286" idx="2"/>
          </p:cNvCxnSpPr>
          <p:nvPr/>
        </p:nvCxnSpPr>
        <p:spPr>
          <a:xfrm>
            <a:off x="3582901" y="5094617"/>
            <a:ext cx="960524" cy="180621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sp>
        <p:nvSpPr>
          <p:cNvPr id="281" name="직사각형 280"/>
          <p:cNvSpPr/>
          <p:nvPr/>
        </p:nvSpPr>
        <p:spPr>
          <a:xfrm>
            <a:off x="714348" y="4389804"/>
            <a:ext cx="500066" cy="180000"/>
          </a:xfrm>
          <a:prstGeom prst="rect">
            <a:avLst/>
          </a:prstGeom>
          <a:solidFill>
            <a:srgbClr val="00330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유</a:t>
            </a:r>
            <a:r>
              <a:rPr kumimoji="0" lang="ko-KR" alt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기</a:t>
            </a:r>
          </a:p>
        </p:txBody>
      </p:sp>
      <p:sp>
        <p:nvSpPr>
          <p:cNvPr id="282" name="직사각형 281"/>
          <p:cNvSpPr/>
          <p:nvPr/>
        </p:nvSpPr>
        <p:spPr>
          <a:xfrm>
            <a:off x="728636" y="4061189"/>
            <a:ext cx="500066" cy="180000"/>
          </a:xfrm>
          <a:prstGeom prst="rect">
            <a:avLst/>
          </a:prstGeom>
          <a:solidFill>
            <a:srgbClr val="BC8F00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저농</a:t>
            </a:r>
            <a:r>
              <a:rPr kumimoji="0" lang="ko-KR" altLang="en-US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약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83" name="직사각형 282"/>
          <p:cNvSpPr/>
          <p:nvPr/>
        </p:nvSpPr>
        <p:spPr>
          <a:xfrm>
            <a:off x="694132" y="2213326"/>
            <a:ext cx="500066" cy="180000"/>
          </a:xfrm>
          <a:prstGeom prst="rect">
            <a:avLst/>
          </a:prstGeom>
          <a:solidFill>
            <a:srgbClr val="1B4367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무농약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84" name="타원 283"/>
          <p:cNvSpPr/>
          <p:nvPr/>
        </p:nvSpPr>
        <p:spPr>
          <a:xfrm>
            <a:off x="4551600" y="4857760"/>
            <a:ext cx="142876" cy="142876"/>
          </a:xfrm>
          <a:prstGeom prst="ellipse">
            <a:avLst/>
          </a:prstGeom>
          <a:solidFill>
            <a:srgbClr val="00330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85" name="타원 284"/>
          <p:cNvSpPr/>
          <p:nvPr/>
        </p:nvSpPr>
        <p:spPr>
          <a:xfrm>
            <a:off x="4551600" y="3534148"/>
            <a:ext cx="142876" cy="142876"/>
          </a:xfrm>
          <a:prstGeom prst="ellipse">
            <a:avLst/>
          </a:prstGeom>
          <a:solidFill>
            <a:srgbClr val="1B436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86" name="타원 285"/>
          <p:cNvSpPr/>
          <p:nvPr/>
        </p:nvSpPr>
        <p:spPr>
          <a:xfrm>
            <a:off x="4543425" y="5203800"/>
            <a:ext cx="142876" cy="142876"/>
          </a:xfrm>
          <a:prstGeom prst="ellipse">
            <a:avLst/>
          </a:prstGeom>
          <a:solidFill>
            <a:srgbClr val="BC8F00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87" name="타원 286"/>
          <p:cNvSpPr/>
          <p:nvPr/>
        </p:nvSpPr>
        <p:spPr>
          <a:xfrm>
            <a:off x="5659365" y="4786322"/>
            <a:ext cx="142876" cy="142876"/>
          </a:xfrm>
          <a:prstGeom prst="ellipse">
            <a:avLst/>
          </a:prstGeom>
          <a:solidFill>
            <a:srgbClr val="00330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88" name="타원 287"/>
          <p:cNvSpPr/>
          <p:nvPr/>
        </p:nvSpPr>
        <p:spPr>
          <a:xfrm>
            <a:off x="5659365" y="3370781"/>
            <a:ext cx="142876" cy="142876"/>
          </a:xfrm>
          <a:prstGeom prst="ellipse">
            <a:avLst/>
          </a:prstGeom>
          <a:solidFill>
            <a:srgbClr val="1B436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cxnSp>
        <p:nvCxnSpPr>
          <p:cNvPr id="289" name="직선 연결선 288"/>
          <p:cNvCxnSpPr>
            <a:stCxn id="285" idx="6"/>
            <a:endCxn id="288" idx="2"/>
          </p:cNvCxnSpPr>
          <p:nvPr/>
        </p:nvCxnSpPr>
        <p:spPr>
          <a:xfrm flipV="1">
            <a:off x="4694476" y="3442219"/>
            <a:ext cx="964889" cy="163367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290" name="직선 연결선 289"/>
          <p:cNvCxnSpPr>
            <a:stCxn id="288" idx="6"/>
            <a:endCxn id="270" idx="2"/>
          </p:cNvCxnSpPr>
          <p:nvPr/>
        </p:nvCxnSpPr>
        <p:spPr>
          <a:xfrm>
            <a:off x="5802241" y="3442219"/>
            <a:ext cx="923932" cy="1998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291" name="직선 연결선 290"/>
          <p:cNvCxnSpPr>
            <a:stCxn id="287" idx="6"/>
            <a:endCxn id="269" idx="2"/>
          </p:cNvCxnSpPr>
          <p:nvPr/>
        </p:nvCxnSpPr>
        <p:spPr>
          <a:xfrm flipV="1">
            <a:off x="5802241" y="4811722"/>
            <a:ext cx="923932" cy="46038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292" name="직선 연결선 291"/>
          <p:cNvCxnSpPr>
            <a:stCxn id="284" idx="6"/>
            <a:endCxn id="287" idx="2"/>
          </p:cNvCxnSpPr>
          <p:nvPr/>
        </p:nvCxnSpPr>
        <p:spPr>
          <a:xfrm flipV="1">
            <a:off x="4694476" y="4857760"/>
            <a:ext cx="964889" cy="71438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sp>
        <p:nvSpPr>
          <p:cNvPr id="293" name="직사각형 292"/>
          <p:cNvSpPr>
            <a:spLocks/>
          </p:cNvSpPr>
          <p:nvPr/>
        </p:nvSpPr>
        <p:spPr>
          <a:xfrm>
            <a:off x="2086737" y="4473196"/>
            <a:ext cx="612000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3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22,208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F3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94" name="직사각형 293"/>
          <p:cNvSpPr>
            <a:spLocks/>
          </p:cNvSpPr>
          <p:nvPr/>
        </p:nvSpPr>
        <p:spPr>
          <a:xfrm>
            <a:off x="3207520" y="5174876"/>
            <a:ext cx="612000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3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16,679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F3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95" name="직사각형 294"/>
          <p:cNvSpPr>
            <a:spLocks/>
          </p:cNvSpPr>
          <p:nvPr/>
        </p:nvSpPr>
        <p:spPr>
          <a:xfrm>
            <a:off x="4319825" y="5378732"/>
            <a:ext cx="612000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rgbClr val="FFF3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7,629ha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F3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96" name="직사각형 295"/>
          <p:cNvSpPr>
            <a:spLocks/>
          </p:cNvSpPr>
          <p:nvPr/>
        </p:nvSpPr>
        <p:spPr>
          <a:xfrm>
            <a:off x="2093087" y="4882342"/>
            <a:ext cx="612000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21,206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97" name="직사각형 296"/>
          <p:cNvSpPr>
            <a:spLocks/>
          </p:cNvSpPr>
          <p:nvPr/>
        </p:nvSpPr>
        <p:spPr>
          <a:xfrm>
            <a:off x="3199900" y="4636808"/>
            <a:ext cx="612000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18,306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98" name="직사각형 297"/>
          <p:cNvSpPr>
            <a:spLocks/>
          </p:cNvSpPr>
          <p:nvPr/>
        </p:nvSpPr>
        <p:spPr>
          <a:xfrm>
            <a:off x="4317190" y="4688214"/>
            <a:ext cx="612000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18,143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299" name="직사각형 298"/>
          <p:cNvSpPr>
            <a:spLocks/>
          </p:cNvSpPr>
          <p:nvPr/>
        </p:nvSpPr>
        <p:spPr>
          <a:xfrm>
            <a:off x="5422098" y="4638684"/>
            <a:ext cx="612000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19,862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00" name="직사각형 299"/>
          <p:cNvSpPr>
            <a:spLocks/>
          </p:cNvSpPr>
          <p:nvPr/>
        </p:nvSpPr>
        <p:spPr>
          <a:xfrm>
            <a:off x="6493668" y="4597408"/>
            <a:ext cx="612000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20,673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01" name="직사각형 300"/>
          <p:cNvSpPr>
            <a:spLocks/>
          </p:cNvSpPr>
          <p:nvPr/>
        </p:nvSpPr>
        <p:spPr>
          <a:xfrm>
            <a:off x="7549728" y="4352404"/>
            <a:ext cx="769332" cy="204789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24,666ha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02" name="직사각형 301"/>
          <p:cNvSpPr>
            <a:spLocks/>
          </p:cNvSpPr>
          <p:nvPr/>
        </p:nvSpPr>
        <p:spPr>
          <a:xfrm>
            <a:off x="2120049" y="2224079"/>
            <a:ext cx="612000" cy="142876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98,237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03" name="직사각형 302"/>
          <p:cNvSpPr>
            <a:spLocks/>
          </p:cNvSpPr>
          <p:nvPr/>
        </p:nvSpPr>
        <p:spPr>
          <a:xfrm>
            <a:off x="3211052" y="2912995"/>
            <a:ext cx="612000" cy="142876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65,061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04" name="직사각형 303"/>
          <p:cNvSpPr>
            <a:spLocks/>
          </p:cNvSpPr>
          <p:nvPr/>
        </p:nvSpPr>
        <p:spPr>
          <a:xfrm>
            <a:off x="4300900" y="3340310"/>
            <a:ext cx="612000" cy="142876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56,996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05" name="직사각형 304"/>
          <p:cNvSpPr>
            <a:spLocks/>
          </p:cNvSpPr>
          <p:nvPr/>
        </p:nvSpPr>
        <p:spPr>
          <a:xfrm>
            <a:off x="5448938" y="3185941"/>
            <a:ext cx="612000" cy="142876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59,617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06" name="직사각형 305"/>
          <p:cNvSpPr>
            <a:spLocks/>
          </p:cNvSpPr>
          <p:nvPr/>
        </p:nvSpPr>
        <p:spPr>
          <a:xfrm>
            <a:off x="6520508" y="3206037"/>
            <a:ext cx="612000" cy="142876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59,441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07" name="직사각형 306"/>
          <p:cNvSpPr>
            <a:spLocks/>
          </p:cNvSpPr>
          <p:nvPr/>
        </p:nvSpPr>
        <p:spPr>
          <a:xfrm>
            <a:off x="7549728" y="3444912"/>
            <a:ext cx="777101" cy="147973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53,878ha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08" name="타원 307"/>
          <p:cNvSpPr/>
          <p:nvPr/>
        </p:nvSpPr>
        <p:spPr>
          <a:xfrm>
            <a:off x="2325592" y="4743478"/>
            <a:ext cx="142876" cy="142876"/>
          </a:xfrm>
          <a:prstGeom prst="ellipse">
            <a:avLst/>
          </a:prstGeom>
          <a:solidFill>
            <a:srgbClr val="00330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10" name="모서리가 둥근 직사각형 309"/>
          <p:cNvSpPr/>
          <p:nvPr/>
        </p:nvSpPr>
        <p:spPr bwMode="auto">
          <a:xfrm>
            <a:off x="759287" y="5643578"/>
            <a:ext cx="1080000" cy="216000"/>
          </a:xfrm>
          <a:prstGeom prst="roundRect">
            <a:avLst>
              <a:gd name="adj" fmla="val 0"/>
            </a:avLst>
          </a:prstGeom>
          <a:solidFill>
            <a:srgbClr val="172F5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’12</a:t>
            </a:r>
          </a:p>
        </p:txBody>
      </p:sp>
      <p:sp>
        <p:nvSpPr>
          <p:cNvPr id="311" name="타원 310"/>
          <p:cNvSpPr/>
          <p:nvPr/>
        </p:nvSpPr>
        <p:spPr>
          <a:xfrm>
            <a:off x="1248481" y="2247892"/>
            <a:ext cx="142876" cy="142876"/>
          </a:xfrm>
          <a:prstGeom prst="ellipse">
            <a:avLst/>
          </a:prstGeom>
          <a:solidFill>
            <a:srgbClr val="1B4367"/>
          </a:solidFill>
          <a:ln w="12700" cap="flat" cmpd="sng" algn="ctr">
            <a:solidFill>
              <a:srgbClr val="F1F8E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1B4367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12" name="타원 311"/>
          <p:cNvSpPr/>
          <p:nvPr/>
        </p:nvSpPr>
        <p:spPr>
          <a:xfrm>
            <a:off x="1248481" y="4098786"/>
            <a:ext cx="142876" cy="142876"/>
          </a:xfrm>
          <a:prstGeom prst="ellipse">
            <a:avLst/>
          </a:prstGeom>
          <a:solidFill>
            <a:srgbClr val="BC8F00"/>
          </a:solidFill>
          <a:ln w="1270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13" name="직사각형 312"/>
          <p:cNvSpPr>
            <a:spLocks/>
          </p:cNvSpPr>
          <p:nvPr/>
        </p:nvSpPr>
        <p:spPr>
          <a:xfrm>
            <a:off x="1009626" y="3910016"/>
            <a:ext cx="612000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3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37,165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F3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14" name="직사각형 313"/>
          <p:cNvSpPr>
            <a:spLocks/>
          </p:cNvSpPr>
          <p:nvPr/>
        </p:nvSpPr>
        <p:spPr>
          <a:xfrm>
            <a:off x="1015976" y="4587046"/>
            <a:ext cx="612000" cy="15120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25,467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15" name="직사각형 314"/>
          <p:cNvSpPr>
            <a:spLocks/>
          </p:cNvSpPr>
          <p:nvPr/>
        </p:nvSpPr>
        <p:spPr>
          <a:xfrm>
            <a:off x="1042938" y="2052628"/>
            <a:ext cx="612000" cy="142876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n-cs"/>
              </a:rPr>
              <a:t>101,657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16" name="타원 315"/>
          <p:cNvSpPr/>
          <p:nvPr/>
        </p:nvSpPr>
        <p:spPr>
          <a:xfrm>
            <a:off x="1248481" y="4429132"/>
            <a:ext cx="142876" cy="142876"/>
          </a:xfrm>
          <a:prstGeom prst="ellipse">
            <a:avLst/>
          </a:prstGeom>
          <a:solidFill>
            <a:srgbClr val="003300"/>
          </a:solidFill>
          <a:ln w="127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cxnSp>
        <p:nvCxnSpPr>
          <p:cNvPr id="317" name="직선 연결선 316"/>
          <p:cNvCxnSpPr>
            <a:stCxn id="311" idx="6"/>
            <a:endCxn id="264" idx="2"/>
          </p:cNvCxnSpPr>
          <p:nvPr/>
        </p:nvCxnSpPr>
        <p:spPr>
          <a:xfrm>
            <a:off x="1391357" y="2319330"/>
            <a:ext cx="934235" cy="152401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318" name="직선 연결선 317"/>
          <p:cNvCxnSpPr>
            <a:stCxn id="312" idx="6"/>
            <a:endCxn id="265" idx="1"/>
          </p:cNvCxnSpPr>
          <p:nvPr/>
        </p:nvCxnSpPr>
        <p:spPr>
          <a:xfrm>
            <a:off x="1391357" y="4170224"/>
            <a:ext cx="955159" cy="513196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  <p:cxnSp>
        <p:nvCxnSpPr>
          <p:cNvPr id="319" name="직선 연결선 318"/>
          <p:cNvCxnSpPr>
            <a:stCxn id="316" idx="5"/>
            <a:endCxn id="308" idx="2"/>
          </p:cNvCxnSpPr>
          <p:nvPr/>
        </p:nvCxnSpPr>
        <p:spPr>
          <a:xfrm rot="16200000" flipH="1">
            <a:off x="1716096" y="4205420"/>
            <a:ext cx="263832" cy="955159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20000"/>
                <a:lumOff val="80000"/>
                <a:alpha val="70000"/>
              </a:schemeClr>
            </a:solidFill>
            <a:prstDash val="sysDot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" name="직선 연결선 138"/>
          <p:cNvCxnSpPr/>
          <p:nvPr/>
        </p:nvCxnSpPr>
        <p:spPr>
          <a:xfrm rot="5400000">
            <a:off x="1245881" y="3829035"/>
            <a:ext cx="4572000" cy="1111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연결선 139"/>
          <p:cNvCxnSpPr/>
          <p:nvPr/>
        </p:nvCxnSpPr>
        <p:spPr>
          <a:xfrm rot="5400000">
            <a:off x="-476273" y="3779324"/>
            <a:ext cx="4572000" cy="13702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연결선 99"/>
          <p:cNvCxnSpPr/>
          <p:nvPr/>
        </p:nvCxnSpPr>
        <p:spPr>
          <a:xfrm rot="5400000">
            <a:off x="-1335119" y="3779323"/>
            <a:ext cx="4572000" cy="137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연결선 101"/>
          <p:cNvCxnSpPr/>
          <p:nvPr/>
        </p:nvCxnSpPr>
        <p:spPr>
          <a:xfrm rot="5400000">
            <a:off x="380983" y="3815043"/>
            <a:ext cx="4572000" cy="137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직선 연결선 102"/>
          <p:cNvCxnSpPr/>
          <p:nvPr/>
        </p:nvCxnSpPr>
        <p:spPr>
          <a:xfrm rot="5400000">
            <a:off x="2093906" y="3815043"/>
            <a:ext cx="4572000" cy="137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 descr="D:\비토피티\vito_작업\201102\새 폴더 (3)\223b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86388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직사각형 51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친환경농업</a:t>
            </a:r>
            <a:r>
              <a:rPr lang="ko-KR" altLang="en-US" sz="2400" b="1" smtClean="0">
                <a:solidFill>
                  <a:schemeClr val="bg1"/>
                </a:solidFill>
                <a:latin typeface="+mj-lt"/>
              </a:rPr>
              <a:t>의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최근 동향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sp>
        <p:nvSpPr>
          <p:cNvPr id="38" name="직사각형 37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한</a:t>
            </a:r>
            <a:r>
              <a:rPr lang="ko-KR" altLang="en-US" sz="1200" b="1">
                <a:solidFill>
                  <a:schemeClr val="bg1"/>
                </a:solidFill>
                <a:latin typeface="+mj-lt"/>
              </a:rPr>
              <a:t>국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의 질소 수지는 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OECD 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평균의 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3.4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배로 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1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위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인 수지는 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8.6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배로 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2</a:t>
            </a: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위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 flipH="1">
            <a:off x="3944876" y="1571612"/>
            <a:ext cx="431352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 flipH="1">
            <a:off x="3657309" y="1708089"/>
            <a:ext cx="718919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 flipH="1">
            <a:off x="2003797" y="1841489"/>
            <a:ext cx="237243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 flipH="1">
            <a:off x="3801090" y="1977966"/>
            <a:ext cx="575138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 flipH="1">
            <a:off x="2722713" y="2109778"/>
            <a:ext cx="1653515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 flipH="1">
            <a:off x="3010283" y="2239905"/>
            <a:ext cx="1365946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 flipH="1">
            <a:off x="3872988" y="2373305"/>
            <a:ext cx="50324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 flipH="1">
            <a:off x="3513523" y="2509782"/>
            <a:ext cx="862706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 flipH="1">
            <a:off x="3657309" y="2643182"/>
            <a:ext cx="718919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 flipH="1">
            <a:off x="2866498" y="2773309"/>
            <a:ext cx="150973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/>
          <p:cNvSpPr/>
          <p:nvPr/>
        </p:nvSpPr>
        <p:spPr>
          <a:xfrm flipH="1">
            <a:off x="3369739" y="2906709"/>
            <a:ext cx="1006489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 flipH="1">
            <a:off x="3657309" y="3043186"/>
            <a:ext cx="718919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직사각형 56"/>
          <p:cNvSpPr/>
          <p:nvPr/>
        </p:nvSpPr>
        <p:spPr>
          <a:xfrm flipH="1">
            <a:off x="3981719" y="3174998"/>
            <a:ext cx="39451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직사각형 57"/>
          <p:cNvSpPr/>
          <p:nvPr/>
        </p:nvSpPr>
        <p:spPr>
          <a:xfrm flipH="1">
            <a:off x="3585421" y="3311475"/>
            <a:ext cx="790808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58"/>
          <p:cNvSpPr/>
          <p:nvPr/>
        </p:nvSpPr>
        <p:spPr>
          <a:xfrm flipH="1">
            <a:off x="3225956" y="3444875"/>
            <a:ext cx="1150273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직사각형 59"/>
          <p:cNvSpPr/>
          <p:nvPr/>
        </p:nvSpPr>
        <p:spPr>
          <a:xfrm flipH="1">
            <a:off x="1644343" y="3581352"/>
            <a:ext cx="2731886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 flipH="1">
            <a:off x="637853" y="3714752"/>
            <a:ext cx="3738375" cy="108000"/>
          </a:xfrm>
          <a:prstGeom prst="rect">
            <a:avLst/>
          </a:prstGeom>
          <a:gradFill>
            <a:gsLst>
              <a:gs pos="20000">
                <a:srgbClr val="FFC000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 flipH="1">
            <a:off x="3513523" y="3851229"/>
            <a:ext cx="862706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 flipH="1">
            <a:off x="2075694" y="3983041"/>
            <a:ext cx="2300532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직사각형 65"/>
          <p:cNvSpPr/>
          <p:nvPr/>
        </p:nvSpPr>
        <p:spPr>
          <a:xfrm flipH="1">
            <a:off x="3944876" y="4113168"/>
            <a:ext cx="431352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 flipH="1">
            <a:off x="1141100" y="4246568"/>
            <a:ext cx="3235126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 flipH="1">
            <a:off x="3369739" y="4383045"/>
            <a:ext cx="1006489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 flipH="1">
            <a:off x="3585421" y="4514809"/>
            <a:ext cx="790808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/>
          <p:cNvSpPr/>
          <p:nvPr/>
        </p:nvSpPr>
        <p:spPr>
          <a:xfrm flipH="1">
            <a:off x="3657309" y="4646621"/>
            <a:ext cx="718919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/>
          <p:cNvSpPr/>
          <p:nvPr/>
        </p:nvSpPr>
        <p:spPr>
          <a:xfrm flipH="1">
            <a:off x="3729203" y="4783098"/>
            <a:ext cx="647025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 flipH="1">
            <a:off x="3585421" y="5049214"/>
            <a:ext cx="790808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 flipH="1">
            <a:off x="3729203" y="5185691"/>
            <a:ext cx="647025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 flipH="1">
            <a:off x="3801090" y="5319091"/>
            <a:ext cx="575138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 flipH="1">
            <a:off x="3369739" y="5455568"/>
            <a:ext cx="1006489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직사각형 94"/>
          <p:cNvSpPr/>
          <p:nvPr/>
        </p:nvSpPr>
        <p:spPr>
          <a:xfrm flipH="1">
            <a:off x="3981719" y="5587380"/>
            <a:ext cx="39451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직사각형 95"/>
          <p:cNvSpPr/>
          <p:nvPr/>
        </p:nvSpPr>
        <p:spPr>
          <a:xfrm flipH="1">
            <a:off x="2938385" y="5717507"/>
            <a:ext cx="1437843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7" name="직사각형 96"/>
          <p:cNvSpPr/>
          <p:nvPr/>
        </p:nvSpPr>
        <p:spPr>
          <a:xfrm flipH="1">
            <a:off x="3872988" y="5850907"/>
            <a:ext cx="50324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직사각형 104"/>
          <p:cNvSpPr/>
          <p:nvPr/>
        </p:nvSpPr>
        <p:spPr>
          <a:xfrm flipH="1">
            <a:off x="4389752" y="1571612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호주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6" name="직사각형 105"/>
          <p:cNvSpPr/>
          <p:nvPr/>
        </p:nvSpPr>
        <p:spPr>
          <a:xfrm flipH="1">
            <a:off x="4389752" y="1706868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오스트리아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7" name="직사각형 106"/>
          <p:cNvSpPr/>
          <p:nvPr/>
        </p:nvSpPr>
        <p:spPr>
          <a:xfrm flipH="1">
            <a:off x="4389752" y="1839852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벨기에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8" name="직사각형 107"/>
          <p:cNvSpPr/>
          <p:nvPr/>
        </p:nvSpPr>
        <p:spPr>
          <a:xfrm flipH="1">
            <a:off x="4389752" y="1976427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캐나다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9" name="직사각형 108"/>
          <p:cNvSpPr/>
          <p:nvPr/>
        </p:nvSpPr>
        <p:spPr>
          <a:xfrm flipH="1">
            <a:off x="4389752" y="2106554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체코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0" name="직사각형 109"/>
          <p:cNvSpPr/>
          <p:nvPr/>
        </p:nvSpPr>
        <p:spPr>
          <a:xfrm flipH="1">
            <a:off x="4389752" y="2236729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덴마크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1" name="직사각형 110"/>
          <p:cNvSpPr/>
          <p:nvPr/>
        </p:nvSpPr>
        <p:spPr>
          <a:xfrm flipH="1">
            <a:off x="4389752" y="2373254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에스토니아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2" name="직사각형 111"/>
          <p:cNvSpPr/>
          <p:nvPr/>
        </p:nvSpPr>
        <p:spPr>
          <a:xfrm flipH="1">
            <a:off x="4389752" y="2506656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핀란드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 flipH="1">
            <a:off x="4389752" y="2643182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프랑스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4" name="직사각형 113"/>
          <p:cNvSpPr/>
          <p:nvPr/>
        </p:nvSpPr>
        <p:spPr>
          <a:xfrm flipH="1">
            <a:off x="4389752" y="2770183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독일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5" name="직사각형 114"/>
          <p:cNvSpPr/>
          <p:nvPr/>
        </p:nvSpPr>
        <p:spPr>
          <a:xfrm flipH="1">
            <a:off x="4389752" y="2905072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그리스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6" name="직사각형 115"/>
          <p:cNvSpPr/>
          <p:nvPr/>
        </p:nvSpPr>
        <p:spPr>
          <a:xfrm flipH="1">
            <a:off x="4389752" y="3041597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헝가리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7" name="직사각형 116"/>
          <p:cNvSpPr/>
          <p:nvPr/>
        </p:nvSpPr>
        <p:spPr>
          <a:xfrm flipH="1">
            <a:off x="4389752" y="3171823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아이슬란드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8" name="직사각형 117"/>
          <p:cNvSpPr/>
          <p:nvPr/>
        </p:nvSpPr>
        <p:spPr>
          <a:xfrm flipH="1">
            <a:off x="4389752" y="3311524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아일랜드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9" name="직사각형 118"/>
          <p:cNvSpPr/>
          <p:nvPr/>
        </p:nvSpPr>
        <p:spPr>
          <a:xfrm flipH="1">
            <a:off x="4389752" y="3441700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이탈리아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0" name="직사각형 119"/>
          <p:cNvSpPr/>
          <p:nvPr/>
        </p:nvSpPr>
        <p:spPr>
          <a:xfrm flipH="1">
            <a:off x="4389752" y="3575051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일본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1" name="직사각형 120"/>
          <p:cNvSpPr/>
          <p:nvPr/>
        </p:nvSpPr>
        <p:spPr>
          <a:xfrm flipH="1">
            <a:off x="4389752" y="3708402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rgbClr val="FFC000"/>
                </a:solidFill>
              </a:rPr>
              <a:t>한국</a:t>
            </a:r>
            <a:endParaRPr lang="ko-KR" altLang="en-US" sz="700" b="1">
              <a:solidFill>
                <a:srgbClr val="FFC000"/>
              </a:solidFill>
            </a:endParaRPr>
          </a:p>
        </p:txBody>
      </p:sp>
      <p:sp>
        <p:nvSpPr>
          <p:cNvPr id="122" name="직사각형 121"/>
          <p:cNvSpPr/>
          <p:nvPr/>
        </p:nvSpPr>
        <p:spPr>
          <a:xfrm flipH="1">
            <a:off x="4389752" y="3851277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라트비아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3" name="직사각형 122"/>
          <p:cNvSpPr/>
          <p:nvPr/>
        </p:nvSpPr>
        <p:spPr>
          <a:xfrm flipH="1">
            <a:off x="4389752" y="3984627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룩셈부르크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4" name="직사각형 123"/>
          <p:cNvSpPr/>
          <p:nvPr/>
        </p:nvSpPr>
        <p:spPr>
          <a:xfrm flipH="1">
            <a:off x="4389752" y="4109993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멕시코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5" name="직사각형 124"/>
          <p:cNvSpPr/>
          <p:nvPr/>
        </p:nvSpPr>
        <p:spPr>
          <a:xfrm flipH="1">
            <a:off x="4389752" y="4246519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네덜란드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6" name="직사각형 125"/>
          <p:cNvSpPr/>
          <p:nvPr/>
        </p:nvSpPr>
        <p:spPr>
          <a:xfrm flipH="1">
            <a:off x="4389752" y="4383045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뉴질랜드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7" name="직사각형 126"/>
          <p:cNvSpPr/>
          <p:nvPr/>
        </p:nvSpPr>
        <p:spPr>
          <a:xfrm flipH="1">
            <a:off x="4389752" y="4513220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노르웨이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8" name="직사각형 127"/>
          <p:cNvSpPr/>
          <p:nvPr/>
        </p:nvSpPr>
        <p:spPr>
          <a:xfrm flipH="1">
            <a:off x="4389752" y="4646621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폴란드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9" name="직사각형 128"/>
          <p:cNvSpPr/>
          <p:nvPr/>
        </p:nvSpPr>
        <p:spPr>
          <a:xfrm flipH="1">
            <a:off x="4389752" y="4779972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포르투갈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0" name="직사각형 129"/>
          <p:cNvSpPr/>
          <p:nvPr/>
        </p:nvSpPr>
        <p:spPr>
          <a:xfrm flipH="1">
            <a:off x="4389752" y="5052388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슬로베니아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1" name="직사각형 130"/>
          <p:cNvSpPr/>
          <p:nvPr/>
        </p:nvSpPr>
        <p:spPr>
          <a:xfrm flipH="1">
            <a:off x="4389752" y="5849270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미국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2" name="직사각형 131"/>
          <p:cNvSpPr/>
          <p:nvPr/>
        </p:nvSpPr>
        <p:spPr>
          <a:xfrm flipH="1">
            <a:off x="4389752" y="5714381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영국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3" name="직사각형 132"/>
          <p:cNvSpPr/>
          <p:nvPr/>
        </p:nvSpPr>
        <p:spPr>
          <a:xfrm flipH="1">
            <a:off x="4389752" y="5587331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터키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4" name="직사각형 133"/>
          <p:cNvSpPr/>
          <p:nvPr/>
        </p:nvSpPr>
        <p:spPr>
          <a:xfrm flipH="1">
            <a:off x="4389752" y="5453980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스위스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5" name="직사각형 134"/>
          <p:cNvSpPr/>
          <p:nvPr/>
        </p:nvSpPr>
        <p:spPr>
          <a:xfrm flipH="1">
            <a:off x="4389752" y="5317454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스웨덴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6" name="직사각형 135"/>
          <p:cNvSpPr/>
          <p:nvPr/>
        </p:nvSpPr>
        <p:spPr>
          <a:xfrm flipH="1">
            <a:off x="4389752" y="5180928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에스파냐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7" name="직사각형 136"/>
          <p:cNvSpPr/>
          <p:nvPr/>
        </p:nvSpPr>
        <p:spPr>
          <a:xfrm flipH="1">
            <a:off x="3801090" y="4916448"/>
            <a:ext cx="575138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직사각형 137"/>
          <p:cNvSpPr/>
          <p:nvPr/>
        </p:nvSpPr>
        <p:spPr>
          <a:xfrm flipH="1">
            <a:off x="4389752" y="4913322"/>
            <a:ext cx="468000" cy="108000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700" b="1" smtClean="0">
                <a:solidFill>
                  <a:schemeClr val="bg1">
                    <a:lumMod val="95000"/>
                  </a:schemeClr>
                </a:solidFill>
              </a:rPr>
              <a:t>슬로바키아</a:t>
            </a:r>
            <a:endParaRPr lang="ko-KR" altLang="en-US" sz="7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1" name="직사각형 140"/>
          <p:cNvSpPr/>
          <p:nvPr/>
        </p:nvSpPr>
        <p:spPr>
          <a:xfrm flipH="1">
            <a:off x="729716" y="6084000"/>
            <a:ext cx="431352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chemeClr val="bg1">
                    <a:lumMod val="95000"/>
                  </a:schemeClr>
                </a:solidFill>
              </a:rPr>
              <a:t>200</a:t>
            </a:r>
            <a:endParaRPr lang="ko-KR" altLang="en-US" sz="9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2" name="직사각형 141"/>
          <p:cNvSpPr/>
          <p:nvPr/>
        </p:nvSpPr>
        <p:spPr>
          <a:xfrm flipH="1">
            <a:off x="1595764" y="6084000"/>
            <a:ext cx="431352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chemeClr val="bg1">
                    <a:lumMod val="95000"/>
                  </a:schemeClr>
                </a:solidFill>
              </a:rPr>
              <a:t>150</a:t>
            </a:r>
            <a:endParaRPr lang="ko-KR" altLang="en-US" sz="9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3" name="직사각형 142"/>
          <p:cNvSpPr/>
          <p:nvPr/>
        </p:nvSpPr>
        <p:spPr>
          <a:xfrm flipH="1">
            <a:off x="2453020" y="6084000"/>
            <a:ext cx="431352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chemeClr val="bg1">
                    <a:lumMod val="95000"/>
                  </a:schemeClr>
                </a:solidFill>
              </a:rPr>
              <a:t>100</a:t>
            </a:r>
            <a:endParaRPr lang="ko-KR" altLang="en-US" sz="9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4" name="직사각형 143"/>
          <p:cNvSpPr/>
          <p:nvPr/>
        </p:nvSpPr>
        <p:spPr>
          <a:xfrm flipH="1">
            <a:off x="3310276" y="6084000"/>
            <a:ext cx="431352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chemeClr val="bg1">
                    <a:lumMod val="95000"/>
                  </a:schemeClr>
                </a:solidFill>
              </a:rPr>
              <a:t>50</a:t>
            </a:r>
            <a:endParaRPr lang="ko-KR" altLang="en-US" sz="9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5" name="직사각형 144"/>
          <p:cNvSpPr/>
          <p:nvPr/>
        </p:nvSpPr>
        <p:spPr>
          <a:xfrm flipH="1">
            <a:off x="4152292" y="6084000"/>
            <a:ext cx="431352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chemeClr val="bg1">
                    <a:lumMod val="95000"/>
                  </a:schemeClr>
                </a:solidFill>
              </a:rPr>
              <a:t>0</a:t>
            </a:r>
            <a:endParaRPr lang="ko-KR" altLang="en-US" sz="900" b="1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88" name="직선 연결선 187"/>
          <p:cNvCxnSpPr/>
          <p:nvPr/>
        </p:nvCxnSpPr>
        <p:spPr>
          <a:xfrm rot="5400000">
            <a:off x="5170134" y="3841735"/>
            <a:ext cx="4572000" cy="1111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직선 연결선 188"/>
          <p:cNvCxnSpPr/>
          <p:nvPr/>
        </p:nvCxnSpPr>
        <p:spPr>
          <a:xfrm rot="5400000">
            <a:off x="3447980" y="3817424"/>
            <a:ext cx="4572000" cy="13702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직선 연결선 189"/>
          <p:cNvCxnSpPr/>
          <p:nvPr/>
        </p:nvCxnSpPr>
        <p:spPr>
          <a:xfrm rot="5400000">
            <a:off x="2589134" y="3817423"/>
            <a:ext cx="4572000" cy="137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직선 연결선 190"/>
          <p:cNvCxnSpPr/>
          <p:nvPr/>
        </p:nvCxnSpPr>
        <p:spPr>
          <a:xfrm rot="5400000">
            <a:off x="4305236" y="3827743"/>
            <a:ext cx="4572000" cy="137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직선 연결선 191"/>
          <p:cNvCxnSpPr/>
          <p:nvPr/>
        </p:nvCxnSpPr>
        <p:spPr>
          <a:xfrm rot="5400000">
            <a:off x="6018159" y="3827743"/>
            <a:ext cx="4572000" cy="137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직사각형 192"/>
          <p:cNvSpPr/>
          <p:nvPr/>
        </p:nvSpPr>
        <p:spPr>
          <a:xfrm flipH="1">
            <a:off x="4861496" y="1565262"/>
            <a:ext cx="72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4" name="직사각형 193"/>
          <p:cNvSpPr/>
          <p:nvPr/>
        </p:nvSpPr>
        <p:spPr>
          <a:xfrm flipH="1">
            <a:off x="4861496" y="1701739"/>
            <a:ext cx="108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5" name="직사각형 194"/>
          <p:cNvSpPr/>
          <p:nvPr/>
        </p:nvSpPr>
        <p:spPr>
          <a:xfrm flipH="1">
            <a:off x="4861496" y="1835139"/>
            <a:ext cx="324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6" name="직사각형 195"/>
          <p:cNvSpPr/>
          <p:nvPr/>
        </p:nvSpPr>
        <p:spPr>
          <a:xfrm flipH="1">
            <a:off x="4861496" y="1971616"/>
            <a:ext cx="72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7" name="직사각형 196"/>
          <p:cNvSpPr/>
          <p:nvPr/>
        </p:nvSpPr>
        <p:spPr>
          <a:xfrm flipH="1">
            <a:off x="4861496" y="2103428"/>
            <a:ext cx="36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8" name="직사각형 197"/>
          <p:cNvSpPr/>
          <p:nvPr/>
        </p:nvSpPr>
        <p:spPr>
          <a:xfrm flipH="1">
            <a:off x="4861496" y="2233555"/>
            <a:ext cx="432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9" name="직사각형 198"/>
          <p:cNvSpPr/>
          <p:nvPr/>
        </p:nvSpPr>
        <p:spPr>
          <a:xfrm flipH="1">
            <a:off x="4861496" y="2366955"/>
            <a:ext cx="36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0" name="직사각형 199"/>
          <p:cNvSpPr/>
          <p:nvPr/>
        </p:nvSpPr>
        <p:spPr>
          <a:xfrm flipH="1">
            <a:off x="4861496" y="2503432"/>
            <a:ext cx="252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1" name="직사각형 200"/>
          <p:cNvSpPr/>
          <p:nvPr/>
        </p:nvSpPr>
        <p:spPr>
          <a:xfrm flipH="1">
            <a:off x="4861496" y="2636832"/>
            <a:ext cx="72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2" name="직사각형 201"/>
          <p:cNvSpPr/>
          <p:nvPr/>
        </p:nvSpPr>
        <p:spPr>
          <a:xfrm flipH="1">
            <a:off x="4861496" y="2766959"/>
            <a:ext cx="144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3" name="직사각형 202"/>
          <p:cNvSpPr/>
          <p:nvPr/>
        </p:nvSpPr>
        <p:spPr>
          <a:xfrm flipH="1">
            <a:off x="4861496" y="2900359"/>
            <a:ext cx="36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4" name="직사각형 203"/>
          <p:cNvSpPr/>
          <p:nvPr/>
        </p:nvSpPr>
        <p:spPr>
          <a:xfrm flipH="1">
            <a:off x="4861496" y="3036836"/>
            <a:ext cx="36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5" name="직사각형 204"/>
          <p:cNvSpPr/>
          <p:nvPr/>
        </p:nvSpPr>
        <p:spPr>
          <a:xfrm flipH="1">
            <a:off x="4861496" y="3168648"/>
            <a:ext cx="144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6" name="직사각형 205"/>
          <p:cNvSpPr/>
          <p:nvPr/>
        </p:nvSpPr>
        <p:spPr>
          <a:xfrm flipH="1">
            <a:off x="4861496" y="3305125"/>
            <a:ext cx="252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7" name="직사각형 206"/>
          <p:cNvSpPr/>
          <p:nvPr/>
        </p:nvSpPr>
        <p:spPr>
          <a:xfrm flipH="1">
            <a:off x="4861496" y="3438525"/>
            <a:ext cx="36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8" name="직사각형 207"/>
          <p:cNvSpPr/>
          <p:nvPr/>
        </p:nvSpPr>
        <p:spPr>
          <a:xfrm flipH="1">
            <a:off x="4861496" y="3575002"/>
            <a:ext cx="3528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9" name="직사각형 208"/>
          <p:cNvSpPr/>
          <p:nvPr/>
        </p:nvSpPr>
        <p:spPr>
          <a:xfrm flipH="1">
            <a:off x="4861496" y="3708402"/>
            <a:ext cx="2664000" cy="108000"/>
          </a:xfrm>
          <a:prstGeom prst="rect">
            <a:avLst/>
          </a:prstGeom>
          <a:gradFill>
            <a:gsLst>
              <a:gs pos="20000">
                <a:srgbClr val="FFC000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0" name="직사각형 209"/>
          <p:cNvSpPr/>
          <p:nvPr/>
        </p:nvSpPr>
        <p:spPr>
          <a:xfrm flipH="1">
            <a:off x="4861496" y="3844879"/>
            <a:ext cx="144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1" name="직사각형 210"/>
          <p:cNvSpPr/>
          <p:nvPr/>
        </p:nvSpPr>
        <p:spPr>
          <a:xfrm flipH="1">
            <a:off x="4861496" y="3976691"/>
            <a:ext cx="288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2" name="직사각형 211"/>
          <p:cNvSpPr/>
          <p:nvPr/>
        </p:nvSpPr>
        <p:spPr>
          <a:xfrm flipH="1">
            <a:off x="4861496" y="4106818"/>
            <a:ext cx="144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3" name="직사각형 212"/>
          <p:cNvSpPr/>
          <p:nvPr/>
        </p:nvSpPr>
        <p:spPr>
          <a:xfrm flipH="1">
            <a:off x="4861496" y="4240218"/>
            <a:ext cx="72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4" name="직사각형 213"/>
          <p:cNvSpPr/>
          <p:nvPr/>
        </p:nvSpPr>
        <p:spPr>
          <a:xfrm flipH="1">
            <a:off x="4861496" y="4376695"/>
            <a:ext cx="468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5" name="직사각형 214"/>
          <p:cNvSpPr/>
          <p:nvPr/>
        </p:nvSpPr>
        <p:spPr>
          <a:xfrm flipH="1">
            <a:off x="4861496" y="4508459"/>
            <a:ext cx="504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6" name="직사각형 215"/>
          <p:cNvSpPr/>
          <p:nvPr/>
        </p:nvSpPr>
        <p:spPr>
          <a:xfrm flipH="1">
            <a:off x="4861496" y="4640271"/>
            <a:ext cx="72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7" name="직사각형 216"/>
          <p:cNvSpPr/>
          <p:nvPr/>
        </p:nvSpPr>
        <p:spPr>
          <a:xfrm flipH="1">
            <a:off x="4861496" y="4776748"/>
            <a:ext cx="324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8" name="직사각형 217"/>
          <p:cNvSpPr/>
          <p:nvPr/>
        </p:nvSpPr>
        <p:spPr>
          <a:xfrm flipH="1">
            <a:off x="4861496" y="5042864"/>
            <a:ext cx="72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9" name="직사각형 218"/>
          <p:cNvSpPr/>
          <p:nvPr/>
        </p:nvSpPr>
        <p:spPr>
          <a:xfrm flipH="1">
            <a:off x="4861496" y="5179341"/>
            <a:ext cx="324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0" name="직사각형 219"/>
          <p:cNvSpPr/>
          <p:nvPr/>
        </p:nvSpPr>
        <p:spPr>
          <a:xfrm flipH="1">
            <a:off x="4861496" y="5312741"/>
            <a:ext cx="36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1" name="직사각형 220"/>
          <p:cNvSpPr/>
          <p:nvPr/>
        </p:nvSpPr>
        <p:spPr>
          <a:xfrm flipH="1">
            <a:off x="4861496" y="5449218"/>
            <a:ext cx="216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2" name="직사각형 221"/>
          <p:cNvSpPr/>
          <p:nvPr/>
        </p:nvSpPr>
        <p:spPr>
          <a:xfrm flipH="1">
            <a:off x="4861496" y="5581030"/>
            <a:ext cx="432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3" name="직사각형 222"/>
          <p:cNvSpPr/>
          <p:nvPr/>
        </p:nvSpPr>
        <p:spPr>
          <a:xfrm flipH="1">
            <a:off x="4861496" y="5711157"/>
            <a:ext cx="216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4" name="직사각형 223"/>
          <p:cNvSpPr/>
          <p:nvPr/>
        </p:nvSpPr>
        <p:spPr>
          <a:xfrm flipH="1">
            <a:off x="4861496" y="5844557"/>
            <a:ext cx="216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5" name="직사각형 224"/>
          <p:cNvSpPr/>
          <p:nvPr/>
        </p:nvSpPr>
        <p:spPr>
          <a:xfrm flipH="1">
            <a:off x="4861496" y="4910098"/>
            <a:ext cx="36000" cy="1080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ysClr val="window" lastClr="FFFFFF">
                  <a:alpha val="0"/>
                </a:sysClr>
              </a:gs>
            </a:gsLst>
            <a:lin ang="0" scaled="0"/>
          </a:gra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6" name="직사각형 225"/>
          <p:cNvSpPr/>
          <p:nvPr/>
        </p:nvSpPr>
        <p:spPr>
          <a:xfrm flipH="1">
            <a:off x="4683126" y="6084000"/>
            <a:ext cx="431352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chemeClr val="bg1">
                    <a:lumMod val="95000"/>
                  </a:schemeClr>
                </a:solidFill>
              </a:rPr>
              <a:t>0</a:t>
            </a:r>
            <a:endParaRPr lang="ko-KR" altLang="en-US" sz="9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0" name="직사각형 229"/>
          <p:cNvSpPr/>
          <p:nvPr/>
        </p:nvSpPr>
        <p:spPr>
          <a:xfrm flipH="1">
            <a:off x="5507062" y="6084000"/>
            <a:ext cx="431352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chemeClr val="bg1">
                    <a:lumMod val="95000"/>
                  </a:schemeClr>
                </a:solidFill>
              </a:rPr>
              <a:t>15</a:t>
            </a:r>
            <a:endParaRPr lang="ko-KR" altLang="en-US" sz="9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1" name="직사각형 230"/>
          <p:cNvSpPr/>
          <p:nvPr/>
        </p:nvSpPr>
        <p:spPr>
          <a:xfrm flipH="1">
            <a:off x="6373110" y="6084000"/>
            <a:ext cx="431352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chemeClr val="bg1">
                    <a:lumMod val="95000"/>
                  </a:schemeClr>
                </a:solidFill>
              </a:rPr>
              <a:t>30</a:t>
            </a:r>
            <a:endParaRPr lang="ko-KR" altLang="en-US" sz="9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2" name="직사각형 231"/>
          <p:cNvSpPr/>
          <p:nvPr/>
        </p:nvSpPr>
        <p:spPr>
          <a:xfrm flipH="1">
            <a:off x="7230366" y="6084000"/>
            <a:ext cx="431352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chemeClr val="bg1">
                    <a:lumMod val="95000"/>
                  </a:schemeClr>
                </a:solidFill>
              </a:rPr>
              <a:t>45</a:t>
            </a:r>
            <a:endParaRPr lang="ko-KR" altLang="en-US" sz="9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3" name="직사각형 232"/>
          <p:cNvSpPr/>
          <p:nvPr/>
        </p:nvSpPr>
        <p:spPr>
          <a:xfrm flipH="1">
            <a:off x="8087622" y="6084000"/>
            <a:ext cx="431352" cy="214314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ko-KR" sz="900" b="1" smtClean="0">
                <a:solidFill>
                  <a:schemeClr val="bg1">
                    <a:lumMod val="95000"/>
                  </a:schemeClr>
                </a:solidFill>
              </a:rPr>
              <a:t>60</a:t>
            </a:r>
            <a:endParaRPr lang="ko-KR" altLang="en-US" sz="9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4" name="직사각형 233"/>
          <p:cNvSpPr/>
          <p:nvPr/>
        </p:nvSpPr>
        <p:spPr>
          <a:xfrm flipH="1">
            <a:off x="7752206" y="1214422"/>
            <a:ext cx="672790" cy="142876"/>
          </a:xfrm>
          <a:prstGeom prst="rect">
            <a:avLst/>
          </a:prstGeom>
          <a:noFill/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b="1" smtClean="0">
                <a:solidFill>
                  <a:schemeClr val="bg1">
                    <a:lumMod val="95000"/>
                  </a:schemeClr>
                </a:solidFill>
              </a:rPr>
              <a:t>단위</a:t>
            </a:r>
            <a:r>
              <a:rPr lang="en-US" altLang="ko-KR" sz="800" b="1" smtClean="0">
                <a:solidFill>
                  <a:schemeClr val="bg1">
                    <a:lumMod val="95000"/>
                  </a:schemeClr>
                </a:solidFill>
              </a:rPr>
              <a:t>: kg/ha</a:t>
            </a:r>
            <a:endParaRPr lang="ko-KR" altLang="en-US" sz="8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463100" y="2719984"/>
            <a:ext cx="2488375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smtClean="0">
                <a:ln w="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  <a:alpha val="15000"/>
                  </a:schemeClr>
                </a:solidFill>
              </a:rPr>
              <a:t>Nitrate</a:t>
            </a:r>
            <a:endParaRPr lang="ko-KR" altLang="en-US" sz="5400" b="1" cap="none" spc="0">
              <a:ln w="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  <a:alpha val="15000"/>
                </a:schemeClr>
              </a:solidFill>
            </a:endParaRPr>
          </a:p>
        </p:txBody>
      </p:sp>
      <p:sp>
        <p:nvSpPr>
          <p:cNvPr id="237" name="직사각형 236"/>
          <p:cNvSpPr/>
          <p:nvPr/>
        </p:nvSpPr>
        <p:spPr>
          <a:xfrm>
            <a:off x="5381127" y="3714752"/>
            <a:ext cx="3269357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4800" b="1" cap="none" spc="0" smtClean="0">
                <a:ln w="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  <a:alpha val="15000"/>
                  </a:schemeClr>
                </a:solidFill>
              </a:rPr>
              <a:t>Phosphate</a:t>
            </a:r>
            <a:endParaRPr lang="ko-KR" altLang="en-US" sz="4800" b="1" cap="none" spc="0">
              <a:ln w="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  <a:alpha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 descr="D:\비토피티\vito_작업\201102\새 폴더 (3)\223b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94337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직사각형 51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친환경농업</a:t>
            </a:r>
            <a:r>
              <a:rPr lang="ko-KR" altLang="en-US" sz="2400" b="1" smtClean="0">
                <a:solidFill>
                  <a:schemeClr val="bg1"/>
                </a:solidFill>
                <a:latin typeface="+mj-lt"/>
              </a:rPr>
              <a:t>의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최근 동향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" name="그룹 17"/>
          <p:cNvGrpSpPr/>
          <p:nvPr/>
        </p:nvGrpSpPr>
        <p:grpSpPr>
          <a:xfrm>
            <a:off x="8053412" y="71414"/>
            <a:ext cx="1019182" cy="1016314"/>
            <a:chOff x="1782743" y="1204590"/>
            <a:chExt cx="1019182" cy="1016314"/>
          </a:xfrm>
        </p:grpSpPr>
        <p:pic>
          <p:nvPicPr>
            <p:cNvPr id="55" name="Picture 6" descr="C:\Users\Junho Hong\Google 드라이브\4. WAREHOUSE\3. ILLUSTRATE &amp; INFOGRAPHIC\0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2361"/>
            <a:stretch/>
          </p:blipFill>
          <p:spPr bwMode="auto">
            <a:xfrm>
              <a:off x="1815414" y="1204590"/>
              <a:ext cx="957026" cy="838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직사각형 74"/>
            <p:cNvSpPr/>
            <p:nvPr/>
          </p:nvSpPr>
          <p:spPr>
            <a:xfrm rot="3982181">
              <a:off x="178274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유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 rot="2520000">
              <a:off x="1857356" y="183179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기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 rot="1020729">
              <a:off x="1990707" y="191133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농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143108" y="1935152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 rot="20580000">
              <a:off x="2293922" y="1912927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지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 rot="19080000">
              <a:off x="2419335" y="1841489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구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 rot="17640000">
              <a:off x="2516173" y="1714488"/>
              <a:ext cx="28575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900" b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+mj-lt"/>
                </a:rPr>
                <a:t>편</a:t>
              </a:r>
              <a:endParaRPr lang="ko-KR" altLang="en-US" sz="9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</p:grpSp>
      <p:sp>
        <p:nvSpPr>
          <p:cNvPr id="38" name="직사각형 37"/>
          <p:cNvSpPr/>
          <p:nvPr/>
        </p:nvSpPr>
        <p:spPr>
          <a:xfrm>
            <a:off x="161894" y="685481"/>
            <a:ext cx="850112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  <a:latin typeface="+mj-lt"/>
              </a:rPr>
              <a:t>합성농약 및 화학비료 사용량은 제자리걸음 수준입니다</a:t>
            </a:r>
            <a:r>
              <a:rPr lang="en-US" altLang="ko-KR" sz="1200" b="1" smtClean="0">
                <a:solidFill>
                  <a:schemeClr val="bg1"/>
                </a:solidFill>
                <a:latin typeface="+mj-lt"/>
              </a:rPr>
              <a:t>.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6" name="Picture 3" descr="C:\Users\Park Ilwoo\Desktop\PT이미지전달\b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042" y="3146406"/>
            <a:ext cx="4357718" cy="49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2" descr="C:\Users\Park Ilwoo\Desktop\PT이미지전달\sb02_02.png"/>
          <p:cNvPicPr>
            <a:picLocks noChangeArrowheads="1"/>
          </p:cNvPicPr>
          <p:nvPr/>
        </p:nvPicPr>
        <p:blipFill>
          <a:blip r:embed="rId5" cstate="print">
            <a:lum bright="-5000" contrast="-6000"/>
          </a:blip>
          <a:srcRect/>
          <a:stretch>
            <a:fillRect/>
          </a:stretch>
        </p:blipFill>
        <p:spPr bwMode="auto">
          <a:xfrm>
            <a:off x="3255636" y="2538406"/>
            <a:ext cx="242169" cy="93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" name="Picture 3" descr="C:\Users\Park Ilwoo\Desktop\PT이미지전달\b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146406"/>
            <a:ext cx="4286280" cy="49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직사각형 142"/>
          <p:cNvSpPr/>
          <p:nvPr/>
        </p:nvSpPr>
        <p:spPr>
          <a:xfrm>
            <a:off x="1071506" y="1785926"/>
            <a:ext cx="242889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농약 사용량 추이</a:t>
            </a:r>
            <a:endParaRPr kumimoji="0" lang="ko-KR" altLang="en-US" sz="16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44" name="직사각형 143"/>
          <p:cNvSpPr/>
          <p:nvPr/>
        </p:nvSpPr>
        <p:spPr>
          <a:xfrm>
            <a:off x="5452116" y="1785926"/>
            <a:ext cx="2500330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화학비료 사용량 추이</a:t>
            </a:r>
            <a:endParaRPr kumimoji="0" lang="ko-KR" altLang="en-US" sz="16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45" name="직사각형 144"/>
          <p:cNvSpPr/>
          <p:nvPr/>
        </p:nvSpPr>
        <p:spPr>
          <a:xfrm>
            <a:off x="3500398" y="2000240"/>
            <a:ext cx="100013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단위</a:t>
            </a:r>
            <a:r>
              <a:rPr kumimoji="0" lang="en-US" altLang="ko-KR" sz="10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: kg/ha</a:t>
            </a:r>
            <a:endParaRPr kumimoji="0" lang="ko-KR" altLang="en-US" sz="10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46" name="직사각형 145"/>
          <p:cNvSpPr/>
          <p:nvPr/>
        </p:nvSpPr>
        <p:spPr>
          <a:xfrm>
            <a:off x="378242" y="3643314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1970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47" name="직사각형 146"/>
          <p:cNvSpPr/>
          <p:nvPr/>
        </p:nvSpPr>
        <p:spPr>
          <a:xfrm>
            <a:off x="1051632" y="3643314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1980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48" name="직사각형 147"/>
          <p:cNvSpPr/>
          <p:nvPr/>
        </p:nvSpPr>
        <p:spPr>
          <a:xfrm>
            <a:off x="1725022" y="3643314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1990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49" name="직사각형 148"/>
          <p:cNvSpPr/>
          <p:nvPr/>
        </p:nvSpPr>
        <p:spPr>
          <a:xfrm>
            <a:off x="2398412" y="3643314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2000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0" name="직사각형 149"/>
          <p:cNvSpPr/>
          <p:nvPr/>
        </p:nvSpPr>
        <p:spPr>
          <a:xfrm>
            <a:off x="3071802" y="3643314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2010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1" name="직사각형 150"/>
          <p:cNvSpPr/>
          <p:nvPr/>
        </p:nvSpPr>
        <p:spPr>
          <a:xfrm>
            <a:off x="3714744" y="3643314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2017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2" name="직사각형 151"/>
          <p:cNvSpPr/>
          <p:nvPr/>
        </p:nvSpPr>
        <p:spPr>
          <a:xfrm>
            <a:off x="4952050" y="3643314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1970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3" name="직사각형 152"/>
          <p:cNvSpPr/>
          <p:nvPr/>
        </p:nvSpPr>
        <p:spPr>
          <a:xfrm>
            <a:off x="5594992" y="3643314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1980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6237934" y="3643314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1990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5" name="직사각형 154"/>
          <p:cNvSpPr/>
          <p:nvPr/>
        </p:nvSpPr>
        <p:spPr>
          <a:xfrm>
            <a:off x="6880876" y="3643314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2000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6" name="직사각형 155"/>
          <p:cNvSpPr/>
          <p:nvPr/>
        </p:nvSpPr>
        <p:spPr>
          <a:xfrm>
            <a:off x="7523818" y="3643314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2010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7" name="직사각형 156"/>
          <p:cNvSpPr/>
          <p:nvPr/>
        </p:nvSpPr>
        <p:spPr>
          <a:xfrm>
            <a:off x="8166760" y="3643314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2017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8" name="직사각형 157"/>
          <p:cNvSpPr/>
          <p:nvPr/>
        </p:nvSpPr>
        <p:spPr>
          <a:xfrm>
            <a:off x="8023884" y="2000240"/>
            <a:ext cx="100013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단위</a:t>
            </a:r>
            <a:r>
              <a:rPr kumimoji="0" lang="en-US" altLang="ko-KR" sz="10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: kg/ha</a:t>
            </a:r>
            <a:endParaRPr kumimoji="0" lang="ko-KR" altLang="en-US" sz="10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59" name="Picture 2" descr="C:\Users\Park Ilwoo\Desktop\PT이미지전달\sb02_02.png"/>
          <p:cNvPicPr>
            <a:picLocks noChangeArrowheads="1"/>
          </p:cNvPicPr>
          <p:nvPr/>
        </p:nvPicPr>
        <p:blipFill>
          <a:blip r:embed="rId5" cstate="print">
            <a:lum bright="-5000" contrast="-6000"/>
          </a:blip>
          <a:srcRect/>
          <a:stretch>
            <a:fillRect/>
          </a:stretch>
        </p:blipFill>
        <p:spPr bwMode="auto">
          <a:xfrm>
            <a:off x="2625829" y="2466968"/>
            <a:ext cx="242169" cy="100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" name="Picture 2" descr="C:\Users\Park Ilwoo\Desktop\PT이미지전달\sb02_02.png"/>
          <p:cNvPicPr>
            <a:picLocks noChangeArrowheads="1"/>
          </p:cNvPicPr>
          <p:nvPr/>
        </p:nvPicPr>
        <p:blipFill>
          <a:blip r:embed="rId5" cstate="print">
            <a:lum bright="-5000" contrast="-6000"/>
          </a:blip>
          <a:srcRect/>
          <a:stretch>
            <a:fillRect/>
          </a:stretch>
        </p:blipFill>
        <p:spPr bwMode="auto">
          <a:xfrm>
            <a:off x="1908856" y="2594604"/>
            <a:ext cx="242169" cy="8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" name="Picture 2" descr="C:\Users\Park Ilwoo\Desktop\PT이미지전달\sb02_02.png"/>
          <p:cNvPicPr>
            <a:picLocks noChangeArrowheads="1"/>
          </p:cNvPicPr>
          <p:nvPr/>
        </p:nvPicPr>
        <p:blipFill>
          <a:blip r:embed="rId5" cstate="print">
            <a:lum bright="-5000" contrast="-6000"/>
          </a:blip>
          <a:srcRect/>
          <a:stretch>
            <a:fillRect/>
          </a:stretch>
        </p:blipFill>
        <p:spPr bwMode="auto">
          <a:xfrm>
            <a:off x="1250706" y="2793678"/>
            <a:ext cx="242169" cy="66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" name="Picture 2" descr="C:\Users\Park Ilwoo\Desktop\PT이미지전달\sb02_02.png"/>
          <p:cNvPicPr>
            <a:picLocks noChangeArrowheads="1"/>
          </p:cNvPicPr>
          <p:nvPr/>
        </p:nvPicPr>
        <p:blipFill>
          <a:blip r:embed="rId5" cstate="print">
            <a:lum bright="-5000" contrast="-6000"/>
          </a:blip>
          <a:srcRect/>
          <a:stretch>
            <a:fillRect/>
          </a:stretch>
        </p:blipFill>
        <p:spPr bwMode="auto">
          <a:xfrm>
            <a:off x="636139" y="3023232"/>
            <a:ext cx="170731" cy="43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" name="직사각형 162"/>
          <p:cNvSpPr/>
          <p:nvPr/>
        </p:nvSpPr>
        <p:spPr>
          <a:xfrm>
            <a:off x="464314" y="2801298"/>
            <a:ext cx="504000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1.6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64" name="직사각형 163"/>
          <p:cNvSpPr/>
          <p:nvPr/>
        </p:nvSpPr>
        <p:spPr>
          <a:xfrm>
            <a:off x="1122464" y="2571744"/>
            <a:ext cx="504000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5.8</a:t>
            </a:r>
          </a:p>
        </p:txBody>
      </p:sp>
      <p:sp>
        <p:nvSpPr>
          <p:cNvPr id="165" name="직사각형 164"/>
          <p:cNvSpPr/>
          <p:nvPr/>
        </p:nvSpPr>
        <p:spPr>
          <a:xfrm>
            <a:off x="1775678" y="2380290"/>
            <a:ext cx="504000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10.4</a:t>
            </a:r>
          </a:p>
        </p:txBody>
      </p:sp>
      <p:sp>
        <p:nvSpPr>
          <p:cNvPr id="166" name="직사각형 165"/>
          <p:cNvSpPr/>
          <p:nvPr/>
        </p:nvSpPr>
        <p:spPr>
          <a:xfrm>
            <a:off x="2482406" y="2252654"/>
            <a:ext cx="504000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12.4</a:t>
            </a:r>
          </a:p>
        </p:txBody>
      </p:sp>
      <p:sp>
        <p:nvSpPr>
          <p:cNvPr id="167" name="직사각형 166"/>
          <p:cNvSpPr/>
          <p:nvPr/>
        </p:nvSpPr>
        <p:spPr>
          <a:xfrm>
            <a:off x="3110076" y="2342190"/>
            <a:ext cx="504000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11.2</a:t>
            </a:r>
          </a:p>
        </p:txBody>
      </p:sp>
      <p:sp>
        <p:nvSpPr>
          <p:cNvPr id="168" name="직사각형 167"/>
          <p:cNvSpPr/>
          <p:nvPr/>
        </p:nvSpPr>
        <p:spPr>
          <a:xfrm>
            <a:off x="3811813" y="2400379"/>
            <a:ext cx="504000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10.3</a:t>
            </a:r>
          </a:p>
        </p:txBody>
      </p:sp>
      <p:pic>
        <p:nvPicPr>
          <p:cNvPr id="169" name="Picture 2" descr="C:\Users\Park Ilwoo\Desktop\PT이미지전달\sb02_02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10000"/>
          </a:blip>
          <a:srcRect/>
          <a:stretch>
            <a:fillRect/>
          </a:stretch>
        </p:blipFill>
        <p:spPr bwMode="auto">
          <a:xfrm>
            <a:off x="7046612" y="2546026"/>
            <a:ext cx="247652" cy="945154"/>
          </a:xfrm>
          <a:prstGeom prst="rect">
            <a:avLst/>
          </a:prstGeom>
          <a:noFill/>
        </p:spPr>
      </p:pic>
      <p:pic>
        <p:nvPicPr>
          <p:cNvPr id="170" name="Picture 2" descr="C:\Users\Park Ilwoo\Desktop\PT이미지전달\sb02_02.png"/>
          <p:cNvPicPr>
            <a:picLocks noChangeArrowheads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10000"/>
          </a:blip>
          <a:srcRect/>
          <a:stretch>
            <a:fillRect/>
          </a:stretch>
        </p:blipFill>
        <p:spPr bwMode="auto">
          <a:xfrm>
            <a:off x="6411290" y="2357430"/>
            <a:ext cx="270000" cy="1152000"/>
          </a:xfrm>
          <a:prstGeom prst="rect">
            <a:avLst/>
          </a:prstGeom>
          <a:noFill/>
        </p:spPr>
      </p:pic>
      <p:pic>
        <p:nvPicPr>
          <p:cNvPr id="171" name="Picture 2" descr="C:\Users\Park Ilwoo\Desktop\PT이미지전달\sb02_02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10000"/>
          </a:blip>
          <a:srcRect/>
          <a:stretch>
            <a:fillRect/>
          </a:stretch>
        </p:blipFill>
        <p:spPr bwMode="auto">
          <a:xfrm>
            <a:off x="5775968" y="2737480"/>
            <a:ext cx="247652" cy="755338"/>
          </a:xfrm>
          <a:prstGeom prst="rect">
            <a:avLst/>
          </a:prstGeom>
          <a:noFill/>
        </p:spPr>
      </p:pic>
      <p:sp>
        <p:nvSpPr>
          <p:cNvPr id="172" name="직사각형 171"/>
          <p:cNvSpPr/>
          <p:nvPr/>
        </p:nvSpPr>
        <p:spPr>
          <a:xfrm>
            <a:off x="6292660" y="2163205"/>
            <a:ext cx="504000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458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73" name="직사각형 172"/>
          <p:cNvSpPr/>
          <p:nvPr/>
        </p:nvSpPr>
        <p:spPr>
          <a:xfrm>
            <a:off x="5657338" y="2535635"/>
            <a:ext cx="504000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285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74" name="Picture 2" descr="C:\Users\Park Ilwoo\Desktop\PT이미지전달\sb02_02.png"/>
          <p:cNvPicPr>
            <a:picLocks noChangeArrowheads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10000"/>
          </a:blip>
          <a:srcRect/>
          <a:stretch>
            <a:fillRect/>
          </a:stretch>
        </p:blipFill>
        <p:spPr bwMode="auto">
          <a:xfrm>
            <a:off x="5158744" y="2968058"/>
            <a:ext cx="198000" cy="540000"/>
          </a:xfrm>
          <a:prstGeom prst="rect">
            <a:avLst/>
          </a:prstGeom>
          <a:noFill/>
        </p:spPr>
      </p:pic>
      <p:sp>
        <p:nvSpPr>
          <p:cNvPr id="175" name="직사각형 174"/>
          <p:cNvSpPr/>
          <p:nvPr/>
        </p:nvSpPr>
        <p:spPr>
          <a:xfrm>
            <a:off x="5006776" y="2775667"/>
            <a:ext cx="504000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162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76" name="직사각형 175"/>
          <p:cNvSpPr/>
          <p:nvPr/>
        </p:nvSpPr>
        <p:spPr>
          <a:xfrm>
            <a:off x="6920362" y="2346085"/>
            <a:ext cx="504000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382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77" name="Picture 2" descr="C:\Users\Park Ilwoo\Desktop\PT이미지전달\sb02_02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7964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362976" y="2747958"/>
            <a:ext cx="247652" cy="755338"/>
          </a:xfrm>
          <a:prstGeom prst="rect">
            <a:avLst/>
          </a:prstGeom>
          <a:noFill/>
        </p:spPr>
      </p:pic>
      <p:sp>
        <p:nvSpPr>
          <p:cNvPr id="178" name="직사각형 177"/>
          <p:cNvSpPr/>
          <p:nvPr/>
        </p:nvSpPr>
        <p:spPr>
          <a:xfrm>
            <a:off x="8244346" y="2546113"/>
            <a:ext cx="504000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270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79" name="Picture 2" descr="C:\Users\Park Ilwoo\Desktop\PT이미지전달\sb02_02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10000"/>
          </a:blip>
          <a:srcRect/>
          <a:stretch>
            <a:fillRect/>
          </a:stretch>
        </p:blipFill>
        <p:spPr bwMode="auto">
          <a:xfrm>
            <a:off x="7727655" y="2828920"/>
            <a:ext cx="224263" cy="684000"/>
          </a:xfrm>
          <a:prstGeom prst="rect">
            <a:avLst/>
          </a:prstGeom>
          <a:noFill/>
        </p:spPr>
      </p:pic>
      <p:sp>
        <p:nvSpPr>
          <p:cNvPr id="180" name="직사각형 179"/>
          <p:cNvSpPr/>
          <p:nvPr/>
        </p:nvSpPr>
        <p:spPr>
          <a:xfrm>
            <a:off x="7586164" y="2627075"/>
            <a:ext cx="504000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233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81" name="Picture 2" descr="C:\Users\Park Ilwoo\Desktop\PT이미지전달\sb02_02.png"/>
          <p:cNvPicPr>
            <a:picLocks noChangeArrowheads="1"/>
          </p:cNvPicPr>
          <p:nvPr/>
        </p:nvPicPr>
        <p:blipFill>
          <a:blip r:embed="rId5" cstate="print">
            <a:lum bright="-5000" contrast="-6000"/>
          </a:blip>
          <a:srcRect/>
          <a:stretch>
            <a:fillRect/>
          </a:stretch>
        </p:blipFill>
        <p:spPr bwMode="auto">
          <a:xfrm>
            <a:off x="3942161" y="2612384"/>
            <a:ext cx="242169" cy="8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오각형 92"/>
          <p:cNvSpPr/>
          <p:nvPr/>
        </p:nvSpPr>
        <p:spPr>
          <a:xfrm>
            <a:off x="216000" y="4778702"/>
            <a:ext cx="3414510" cy="285752"/>
          </a:xfrm>
          <a:prstGeom prst="homePlate">
            <a:avLst/>
          </a:prstGeom>
          <a:gradFill>
            <a:gsLst>
              <a:gs pos="20000">
                <a:schemeClr val="accent2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94" name="갈매기형 수장 93"/>
          <p:cNvSpPr/>
          <p:nvPr/>
        </p:nvSpPr>
        <p:spPr>
          <a:xfrm>
            <a:off x="3524243" y="4778702"/>
            <a:ext cx="285752" cy="285752"/>
          </a:xfrm>
          <a:prstGeom prst="chevron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95" name="갈매기형 수장 94"/>
          <p:cNvSpPr/>
          <p:nvPr/>
        </p:nvSpPr>
        <p:spPr>
          <a:xfrm>
            <a:off x="3707123" y="4778702"/>
            <a:ext cx="285752" cy="285752"/>
          </a:xfrm>
          <a:prstGeom prst="chevron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96" name="Picture 3" descr="C:\Users\mafra\Desktop\무제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807" y="4779972"/>
            <a:ext cx="299623" cy="285752"/>
          </a:xfrm>
          <a:prstGeom prst="rect">
            <a:avLst/>
          </a:prstGeom>
          <a:noFill/>
        </p:spPr>
      </p:pic>
      <p:sp>
        <p:nvSpPr>
          <p:cNvPr id="97" name="직사각형 96"/>
          <p:cNvSpPr/>
          <p:nvPr/>
        </p:nvSpPr>
        <p:spPr>
          <a:xfrm>
            <a:off x="94136" y="4429132"/>
            <a:ext cx="4406426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중금속이 체내에서 반으로 줄어드는 데 걸리는 시간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2500298" y="4809182"/>
            <a:ext cx="785818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카드</a:t>
            </a:r>
            <a:r>
              <a:rPr kumimoji="0" lang="ko-KR" altLang="en-US" sz="14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뮴</a:t>
            </a:r>
          </a:p>
        </p:txBody>
      </p:sp>
      <p:sp>
        <p:nvSpPr>
          <p:cNvPr id="99" name="직사각형 98"/>
          <p:cNvSpPr/>
          <p:nvPr/>
        </p:nvSpPr>
        <p:spPr>
          <a:xfrm>
            <a:off x="3908102" y="4809182"/>
            <a:ext cx="928694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10~18</a:t>
            </a: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0" name="오각형 99"/>
          <p:cNvSpPr/>
          <p:nvPr/>
        </p:nvSpPr>
        <p:spPr>
          <a:xfrm>
            <a:off x="216000" y="5135892"/>
            <a:ext cx="2993592" cy="285752"/>
          </a:xfrm>
          <a:prstGeom prst="homePlate">
            <a:avLst/>
          </a:prstGeom>
          <a:gradFill>
            <a:gsLst>
              <a:gs pos="50000">
                <a:schemeClr val="accent2">
                  <a:lumMod val="75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2594596" y="5158752"/>
            <a:ext cx="571504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납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2" name="오각형 101"/>
          <p:cNvSpPr/>
          <p:nvPr/>
        </p:nvSpPr>
        <p:spPr>
          <a:xfrm>
            <a:off x="214282" y="5488320"/>
            <a:ext cx="1428760" cy="285752"/>
          </a:xfrm>
          <a:prstGeom prst="homePlate">
            <a:avLst/>
          </a:prstGeom>
          <a:gradFill>
            <a:gsLst>
              <a:gs pos="20000">
                <a:schemeClr val="accent2">
                  <a:lumMod val="75000"/>
                </a:schemeClr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3" name="직사각형 102"/>
          <p:cNvSpPr/>
          <p:nvPr/>
        </p:nvSpPr>
        <p:spPr>
          <a:xfrm>
            <a:off x="3090852" y="5169230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10</a:t>
            </a: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571472" y="5518800"/>
            <a:ext cx="99251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금속수</a:t>
            </a:r>
            <a:r>
              <a:rPr kumimoji="0" lang="ko-KR" altLang="en-US" sz="14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은</a:t>
            </a:r>
          </a:p>
        </p:txBody>
      </p:sp>
      <p:sp>
        <p:nvSpPr>
          <p:cNvPr id="105" name="직사각형 104"/>
          <p:cNvSpPr/>
          <p:nvPr/>
        </p:nvSpPr>
        <p:spPr>
          <a:xfrm>
            <a:off x="1477306" y="5526420"/>
            <a:ext cx="99251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</a:t>
            </a: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 이상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08" name="오각형 107"/>
          <p:cNvSpPr/>
          <p:nvPr/>
        </p:nvSpPr>
        <p:spPr>
          <a:xfrm>
            <a:off x="216000" y="5842652"/>
            <a:ext cx="1062809" cy="285752"/>
          </a:xfrm>
          <a:prstGeom prst="homePlate">
            <a:avLst/>
          </a:prstGeom>
          <a:gradFill>
            <a:gsLst>
              <a:gs pos="20000">
                <a:srgbClr val="843F06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25" name="직사각형 124"/>
          <p:cNvSpPr/>
          <p:nvPr/>
        </p:nvSpPr>
        <p:spPr>
          <a:xfrm>
            <a:off x="1222034" y="5873132"/>
            <a:ext cx="99251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70</a:t>
            </a: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일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82" name="직사각형 181"/>
          <p:cNvSpPr/>
          <p:nvPr/>
        </p:nvSpPr>
        <p:spPr>
          <a:xfrm>
            <a:off x="266670" y="5855987"/>
            <a:ext cx="100013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메틸수은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84" name="오각형 183"/>
          <p:cNvSpPr/>
          <p:nvPr/>
        </p:nvSpPr>
        <p:spPr>
          <a:xfrm>
            <a:off x="4857752" y="4778702"/>
            <a:ext cx="3210728" cy="285752"/>
          </a:xfrm>
          <a:prstGeom prst="homePlate">
            <a:avLst/>
          </a:prstGeom>
          <a:gradFill>
            <a:gsLst>
              <a:gs pos="20000">
                <a:srgbClr val="666633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85" name="갈매기형 수장 184"/>
          <p:cNvSpPr/>
          <p:nvPr/>
        </p:nvSpPr>
        <p:spPr>
          <a:xfrm>
            <a:off x="7994086" y="4778702"/>
            <a:ext cx="285752" cy="285752"/>
          </a:xfrm>
          <a:prstGeom prst="chevron">
            <a:avLst/>
          </a:prstGeom>
          <a:solidFill>
            <a:srgbClr val="66663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86" name="갈매기형 수장 185"/>
          <p:cNvSpPr/>
          <p:nvPr/>
        </p:nvSpPr>
        <p:spPr>
          <a:xfrm>
            <a:off x="8176966" y="4778702"/>
            <a:ext cx="285752" cy="285752"/>
          </a:xfrm>
          <a:prstGeom prst="chevron">
            <a:avLst/>
          </a:prstGeom>
          <a:solidFill>
            <a:srgbClr val="66663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87" name="Picture 3" descr="C:\Users\mafra\Desktop\무제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1119" y="4779972"/>
            <a:ext cx="299623" cy="285752"/>
          </a:xfrm>
          <a:prstGeom prst="rect">
            <a:avLst/>
          </a:prstGeom>
          <a:noFill/>
        </p:spPr>
      </p:pic>
      <p:sp>
        <p:nvSpPr>
          <p:cNvPr id="188" name="직사각형 187"/>
          <p:cNvSpPr/>
          <p:nvPr/>
        </p:nvSpPr>
        <p:spPr>
          <a:xfrm>
            <a:off x="4700588" y="4429132"/>
            <a:ext cx="42148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유기염소계 농약이 </a:t>
            </a:r>
            <a:r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95% </a:t>
            </a: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분해되는 데 걸리는 시간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89" name="직사각형 188"/>
          <p:cNvSpPr/>
          <p:nvPr/>
        </p:nvSpPr>
        <p:spPr>
          <a:xfrm>
            <a:off x="6958710" y="4809182"/>
            <a:ext cx="785818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DDT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0" name="직사각형 189"/>
          <p:cNvSpPr/>
          <p:nvPr/>
        </p:nvSpPr>
        <p:spPr>
          <a:xfrm>
            <a:off x="8411283" y="4818707"/>
            <a:ext cx="571504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10</a:t>
            </a: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1" name="오각형 190"/>
          <p:cNvSpPr/>
          <p:nvPr/>
        </p:nvSpPr>
        <p:spPr>
          <a:xfrm>
            <a:off x="4857752" y="5135892"/>
            <a:ext cx="2386306" cy="285752"/>
          </a:xfrm>
          <a:prstGeom prst="homePlate">
            <a:avLst/>
          </a:prstGeom>
          <a:gradFill>
            <a:gsLst>
              <a:gs pos="20000">
                <a:srgbClr val="666633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2" name="직사각형 191"/>
          <p:cNvSpPr/>
          <p:nvPr/>
        </p:nvSpPr>
        <p:spPr>
          <a:xfrm>
            <a:off x="6543244" y="5158752"/>
            <a:ext cx="571504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BHC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3" name="오각형 192"/>
          <p:cNvSpPr/>
          <p:nvPr/>
        </p:nvSpPr>
        <p:spPr>
          <a:xfrm>
            <a:off x="4857752" y="5488320"/>
            <a:ext cx="2885061" cy="285752"/>
          </a:xfrm>
          <a:prstGeom prst="homePlate">
            <a:avLst/>
          </a:prstGeom>
          <a:gradFill>
            <a:gsLst>
              <a:gs pos="20000">
                <a:srgbClr val="666633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4" name="직사각형 193"/>
          <p:cNvSpPr/>
          <p:nvPr/>
        </p:nvSpPr>
        <p:spPr>
          <a:xfrm>
            <a:off x="7192854" y="5167325"/>
            <a:ext cx="64294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6.5</a:t>
            </a: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5" name="직사각형 194"/>
          <p:cNvSpPr/>
          <p:nvPr/>
        </p:nvSpPr>
        <p:spPr>
          <a:xfrm>
            <a:off x="6672958" y="5511180"/>
            <a:ext cx="99251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디엘드린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6" name="직사각형 195"/>
          <p:cNvSpPr/>
          <p:nvPr/>
        </p:nvSpPr>
        <p:spPr>
          <a:xfrm>
            <a:off x="7711190" y="5526420"/>
            <a:ext cx="563884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8</a:t>
            </a: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7" name="오각형 196"/>
          <p:cNvSpPr/>
          <p:nvPr/>
        </p:nvSpPr>
        <p:spPr>
          <a:xfrm>
            <a:off x="4857752" y="5842652"/>
            <a:ext cx="1346962" cy="285752"/>
          </a:xfrm>
          <a:prstGeom prst="homePlate">
            <a:avLst/>
          </a:prstGeom>
          <a:gradFill>
            <a:gsLst>
              <a:gs pos="20000">
                <a:srgbClr val="666633"/>
              </a:gs>
              <a:gs pos="100000">
                <a:sysClr val="window" lastClr="FFFFFF">
                  <a:alpha val="0"/>
                </a:sysClr>
              </a:gs>
            </a:gsLst>
            <a:lin ang="108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8" name="직사각형 197"/>
          <p:cNvSpPr/>
          <p:nvPr/>
        </p:nvSpPr>
        <p:spPr>
          <a:xfrm>
            <a:off x="6180512" y="5873132"/>
            <a:ext cx="563884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3</a:t>
            </a: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년</a:t>
            </a:r>
            <a:endParaRPr kumimoji="0" lang="ko-KR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99" name="직사각형 198"/>
          <p:cNvSpPr/>
          <p:nvPr/>
        </p:nvSpPr>
        <p:spPr>
          <a:xfrm>
            <a:off x="5244198" y="5867417"/>
            <a:ext cx="1000132" cy="21431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알드</a:t>
            </a:r>
            <a:r>
              <a:rPr kumimoji="0" lang="ko-KR" altLang="en-US" sz="14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48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71254" y="422036"/>
            <a:ext cx="6672746" cy="50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그림 16" descr="언덕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2" y="5072074"/>
            <a:ext cx="9144000" cy="17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8" descr="Image result for smartphone user"/>
          <p:cNvSpPr>
            <a:spLocks noChangeAspect="1" noChangeArrowheads="1"/>
          </p:cNvSpPr>
          <p:nvPr/>
        </p:nvSpPr>
        <p:spPr bwMode="auto">
          <a:xfrm>
            <a:off x="762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61894" y="785794"/>
            <a:ext cx="8501122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1200" b="1" smtClean="0">
                <a:solidFill>
                  <a:schemeClr val="bg1"/>
                </a:solidFill>
              </a:rPr>
              <a:t>물 자원 함양</a:t>
            </a:r>
            <a:r>
              <a:rPr lang="en-US" altLang="ko-KR" sz="1200" b="1" smtClean="0">
                <a:solidFill>
                  <a:schemeClr val="bg1"/>
                </a:solidFill>
              </a:rPr>
              <a:t>, </a:t>
            </a:r>
            <a:r>
              <a:rPr lang="ko-KR" altLang="en-US" sz="1200" b="1" smtClean="0">
                <a:solidFill>
                  <a:schemeClr val="bg1"/>
                </a:solidFill>
              </a:rPr>
              <a:t>온실가스 배출 저감</a:t>
            </a:r>
            <a:r>
              <a:rPr lang="en-US" altLang="ko-KR" sz="1200" b="1" smtClean="0">
                <a:solidFill>
                  <a:schemeClr val="bg1"/>
                </a:solidFill>
              </a:rPr>
              <a:t>, </a:t>
            </a:r>
            <a:r>
              <a:rPr lang="ko-KR" altLang="en-US" sz="1200" b="1" smtClean="0">
                <a:solidFill>
                  <a:schemeClr val="bg1"/>
                </a:solidFill>
              </a:rPr>
              <a:t>생물 다양성 복원 등 시장에서 거래되지 않는 중요한 가치가 있습니다</a:t>
            </a:r>
            <a:r>
              <a:rPr lang="en-US" altLang="ko-KR" sz="1200" b="1" smtClean="0">
                <a:solidFill>
                  <a:schemeClr val="bg1"/>
                </a:solidFill>
              </a:rPr>
              <a:t>. </a:t>
            </a:r>
            <a:endParaRPr lang="ko-KR" altLang="en-US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214282" y="1952330"/>
            <a:ext cx="5572164" cy="1190918"/>
            <a:chOff x="214282" y="1328638"/>
            <a:chExt cx="5572164" cy="1190918"/>
          </a:xfrm>
        </p:grpSpPr>
        <p:sp>
          <p:nvSpPr>
            <p:cNvPr id="28" name="TextBox 27"/>
            <p:cNvSpPr txBox="1"/>
            <p:nvPr/>
          </p:nvSpPr>
          <p:spPr>
            <a:xfrm>
              <a:off x="285720" y="1919392"/>
              <a:ext cx="42862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b="1" dirty="0" err="1">
                  <a:solidFill>
                    <a:schemeClr val="bg1"/>
                  </a:solidFill>
                  <a:latin typeface="+mn-ea"/>
                </a:rPr>
                <a:t>스마트폰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 사용에 따른 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CO</a:t>
              </a:r>
              <a:r>
                <a:rPr lang="en-US" altLang="ko-KR" sz="1100" b="1" baseline="-25000" dirty="0">
                  <a:solidFill>
                    <a:schemeClr val="bg1"/>
                  </a:solidFill>
                  <a:latin typeface="+mn-ea"/>
                </a:rPr>
                <a:t>2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 배출량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(1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인 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1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일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) = 660g/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  <a:p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1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인당 하루 평균 데이터 사용량 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60MB * 1MB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당 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CO</a:t>
              </a:r>
              <a:r>
                <a:rPr lang="en-US" altLang="ko-KR" sz="1100" b="1" baseline="-25000" dirty="0">
                  <a:solidFill>
                    <a:schemeClr val="bg1"/>
                  </a:solidFill>
                  <a:latin typeface="+mn-ea"/>
                </a:rPr>
                <a:t>2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 배출량 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11g</a:t>
              </a:r>
            </a:p>
            <a:p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연간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100" b="1" dirty="0" err="1">
                  <a:solidFill>
                    <a:schemeClr val="bg1"/>
                  </a:solidFill>
                  <a:latin typeface="+mn-ea"/>
                </a:rPr>
                <a:t>스마트폰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 사용에 따른 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CO</a:t>
              </a:r>
              <a:r>
                <a:rPr lang="en-US" altLang="ko-KR" sz="1100" b="1" baseline="-25000" dirty="0">
                  <a:solidFill>
                    <a:schemeClr val="bg1"/>
                  </a:solidFill>
                  <a:latin typeface="+mn-ea"/>
                </a:rPr>
                <a:t>2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 배출량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(1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인 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1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년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) : 241kg</a:t>
              </a: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214282" y="1328638"/>
              <a:ext cx="364333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1600" b="1" smtClean="0">
                  <a:solidFill>
                    <a:schemeClr val="bg1"/>
                  </a:solidFill>
                  <a:latin typeface="+mj-lt"/>
                </a:rPr>
                <a:t>이산화탄소 배출 저감</a:t>
              </a:r>
              <a:r>
                <a:rPr lang="en-US" altLang="ko-KR" sz="1600" b="1" smtClean="0">
                  <a:solidFill>
                    <a:schemeClr val="bg1"/>
                  </a:solidFill>
                  <a:latin typeface="+mj-lt"/>
                </a:rPr>
                <a:t>: </a:t>
              </a:r>
              <a:r>
                <a:rPr lang="ko-KR" altLang="en-US" sz="1600" b="1" smtClean="0">
                  <a:solidFill>
                    <a:schemeClr val="bg1"/>
                  </a:solidFill>
                  <a:latin typeface="+mj-lt"/>
                </a:rPr>
                <a:t>연간 </a:t>
              </a:r>
              <a:r>
                <a:rPr lang="en-US" altLang="ko-KR" sz="1600" b="1" smtClean="0">
                  <a:solidFill>
                    <a:schemeClr val="bg1"/>
                  </a:solidFill>
                  <a:latin typeface="+mj-lt"/>
                </a:rPr>
                <a:t>148</a:t>
              </a:r>
              <a:r>
                <a:rPr lang="ko-KR" altLang="en-US" sz="1600" b="1" smtClean="0">
                  <a:solidFill>
                    <a:schemeClr val="bg1"/>
                  </a:solidFill>
                  <a:latin typeface="+mj-lt"/>
                </a:rPr>
                <a:t>만톤</a:t>
              </a:r>
              <a:endParaRPr lang="ko-KR" alt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214282" y="1614175"/>
              <a:ext cx="5572164" cy="3144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300" b="1" smtClean="0">
                  <a:solidFill>
                    <a:schemeClr val="bg1"/>
                  </a:solidFill>
                  <a:latin typeface="+mj-lt"/>
                </a:rPr>
                <a:t>우리나라 인구 중 </a:t>
              </a:r>
              <a:r>
                <a:rPr lang="en-US" altLang="ko-KR" sz="1300" b="1" smtClean="0">
                  <a:solidFill>
                    <a:schemeClr val="bg1"/>
                  </a:solidFill>
                  <a:latin typeface="+mj-lt"/>
                </a:rPr>
                <a:t>614</a:t>
              </a:r>
              <a:r>
                <a:rPr lang="ko-KR" altLang="en-US" sz="1300" b="1" smtClean="0">
                  <a:solidFill>
                    <a:schemeClr val="bg1"/>
                  </a:solidFill>
                  <a:latin typeface="+mj-lt"/>
                </a:rPr>
                <a:t>만명이 </a:t>
              </a:r>
              <a:r>
                <a:rPr lang="en-US" altLang="ko-KR" sz="1300" b="1" smtClean="0">
                  <a:solidFill>
                    <a:schemeClr val="bg1"/>
                  </a:solidFill>
                  <a:latin typeface="+mj-lt"/>
                </a:rPr>
                <a:t>1</a:t>
              </a:r>
              <a:r>
                <a:rPr lang="ko-KR" altLang="en-US" sz="1300" b="1" smtClean="0">
                  <a:solidFill>
                    <a:schemeClr val="bg1"/>
                  </a:solidFill>
                  <a:latin typeface="+mj-lt"/>
                </a:rPr>
                <a:t>년간 스마트폰을 사용하면서 발생한 </a:t>
              </a:r>
              <a:r>
                <a:rPr lang="en-US" altLang="ko-KR" sz="1300" b="1" smtClean="0">
                  <a:solidFill>
                    <a:schemeClr val="bg1"/>
                  </a:solidFill>
                  <a:latin typeface="+mn-ea"/>
                </a:rPr>
                <a:t>CO</a:t>
              </a:r>
              <a:r>
                <a:rPr lang="en-US" altLang="ko-KR" sz="1300" b="1" baseline="-25000" smtClean="0">
                  <a:solidFill>
                    <a:schemeClr val="bg1"/>
                  </a:solidFill>
                  <a:latin typeface="+mn-ea"/>
                </a:rPr>
                <a:t>2</a:t>
              </a:r>
              <a:endParaRPr lang="ko-KR" altLang="en-US" sz="13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214282" y="3400555"/>
            <a:ext cx="4500594" cy="1171453"/>
            <a:chOff x="214282" y="2686175"/>
            <a:chExt cx="4500594" cy="1171453"/>
          </a:xfrm>
        </p:grpSpPr>
        <p:sp>
          <p:nvSpPr>
            <p:cNvPr id="41" name="TextBox 40"/>
            <p:cNvSpPr txBox="1"/>
            <p:nvPr/>
          </p:nvSpPr>
          <p:spPr>
            <a:xfrm>
              <a:off x="347327" y="3257464"/>
              <a:ext cx="401036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친환경농경지의 산소 발생량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(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연간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) : 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논 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15.9t/ha, 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밭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 9.2t/ha</a:t>
              </a:r>
            </a:p>
            <a:p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친환경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농경지의 총 산소 발생량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(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연간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) : 134</a:t>
              </a:r>
              <a:r>
                <a:rPr lang="ko-KR" altLang="en-US" sz="1100" b="1" dirty="0" err="1">
                  <a:solidFill>
                    <a:schemeClr val="bg1"/>
                  </a:solidFill>
                  <a:latin typeface="+mn-ea"/>
                </a:rPr>
                <a:t>만톤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인간이 호흡을 통해서 배출하는 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CO</a:t>
              </a:r>
              <a:r>
                <a:rPr lang="en-US" altLang="ko-KR" sz="1100" b="1" baseline="-25000" dirty="0">
                  <a:solidFill>
                    <a:schemeClr val="bg1"/>
                  </a:solidFill>
                  <a:latin typeface="+mn-ea"/>
                </a:rPr>
                <a:t>2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의 양 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: 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평균 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750g/</a:t>
              </a: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일</a:t>
              </a:r>
              <a:r>
                <a:rPr lang="en-US" altLang="ko-KR" sz="1100" b="1" dirty="0">
                  <a:solidFill>
                    <a:schemeClr val="bg1"/>
                  </a:solidFill>
                  <a:latin typeface="+mn-ea"/>
                </a:rPr>
                <a:t> </a:t>
              </a: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214282" y="2686175"/>
              <a:ext cx="364333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ko-KR" altLang="en-US" sz="1600" b="1" smtClean="0">
                  <a:solidFill>
                    <a:schemeClr val="bg1"/>
                  </a:solidFill>
                  <a:latin typeface="+mj-lt"/>
                </a:rPr>
                <a:t>산소 배출</a:t>
              </a:r>
              <a:r>
                <a:rPr lang="en-US" altLang="ko-KR" sz="1600" b="1" smtClean="0">
                  <a:solidFill>
                    <a:schemeClr val="bg1"/>
                  </a:solidFill>
                  <a:latin typeface="+mj-lt"/>
                </a:rPr>
                <a:t>: </a:t>
              </a:r>
              <a:r>
                <a:rPr lang="ko-KR" altLang="en-US" sz="1600" b="1" smtClean="0">
                  <a:solidFill>
                    <a:schemeClr val="bg1"/>
                  </a:solidFill>
                  <a:latin typeface="+mj-lt"/>
                </a:rPr>
                <a:t>연간 </a:t>
              </a:r>
              <a:r>
                <a:rPr lang="en-US" altLang="ko-KR" sz="1600" b="1" smtClean="0">
                  <a:solidFill>
                    <a:schemeClr val="bg1"/>
                  </a:solidFill>
                  <a:latin typeface="+mj-lt"/>
                </a:rPr>
                <a:t>134</a:t>
              </a:r>
              <a:r>
                <a:rPr lang="ko-KR" altLang="en-US" sz="1600" b="1" smtClean="0">
                  <a:solidFill>
                    <a:schemeClr val="bg1"/>
                  </a:solidFill>
                  <a:latin typeface="+mj-lt"/>
                </a:rPr>
                <a:t>만톤</a:t>
              </a:r>
              <a:endParaRPr lang="ko-KR" alt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214282" y="2971712"/>
              <a:ext cx="4500594" cy="3144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300" b="1" smtClean="0">
                  <a:solidFill>
                    <a:schemeClr val="bg1"/>
                  </a:solidFill>
                  <a:latin typeface="+mj-lt"/>
                </a:rPr>
                <a:t>성인 </a:t>
              </a:r>
              <a:r>
                <a:rPr lang="en-US" altLang="ko-KR" sz="1300" b="1" smtClean="0">
                  <a:solidFill>
                    <a:schemeClr val="bg1"/>
                  </a:solidFill>
                  <a:latin typeface="+mj-lt"/>
                </a:rPr>
                <a:t>487</a:t>
              </a:r>
              <a:r>
                <a:rPr lang="ko-KR" altLang="en-US" sz="1300" b="1" smtClean="0">
                  <a:solidFill>
                    <a:schemeClr val="bg1"/>
                  </a:solidFill>
                  <a:latin typeface="+mj-lt"/>
                </a:rPr>
                <a:t>만명이 </a:t>
              </a:r>
              <a:r>
                <a:rPr lang="en-US" altLang="ko-KR" sz="1300" b="1" smtClean="0">
                  <a:solidFill>
                    <a:schemeClr val="bg1"/>
                  </a:solidFill>
                  <a:latin typeface="+mj-lt"/>
                </a:rPr>
                <a:t>1</a:t>
              </a:r>
              <a:r>
                <a:rPr lang="ko-KR" altLang="en-US" sz="1300" b="1" smtClean="0">
                  <a:solidFill>
                    <a:schemeClr val="bg1"/>
                  </a:solidFill>
                  <a:latin typeface="+mj-lt"/>
                </a:rPr>
                <a:t>년간 호흡하는 데 필요한 산소량과 동일</a:t>
              </a:r>
              <a:endParaRPr lang="ko-KR" altLang="en-US" sz="13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3214678" y="4857760"/>
            <a:ext cx="5857916" cy="1357322"/>
            <a:chOff x="3214678" y="5000636"/>
            <a:chExt cx="5857916" cy="1357322"/>
          </a:xfrm>
        </p:grpSpPr>
        <p:sp>
          <p:nvSpPr>
            <p:cNvPr id="47" name="직사각형 46"/>
            <p:cNvSpPr/>
            <p:nvPr/>
          </p:nvSpPr>
          <p:spPr>
            <a:xfrm>
              <a:off x="3214678" y="5000636"/>
              <a:ext cx="5857916" cy="1357322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ko-KR" altLang="en-US" sz="1100" b="1" dirty="0">
                <a:solidFill>
                  <a:srgbClr val="052E43"/>
                </a:solidFill>
                <a:latin typeface="+mj-lt"/>
              </a:endParaRPr>
            </a:p>
          </p:txBody>
        </p:sp>
        <p:grpSp>
          <p:nvGrpSpPr>
            <p:cNvPr id="48" name="그룹 47"/>
            <p:cNvGrpSpPr/>
            <p:nvPr/>
          </p:nvGrpSpPr>
          <p:grpSpPr>
            <a:xfrm>
              <a:off x="3285808" y="5091738"/>
              <a:ext cx="5776954" cy="1214446"/>
              <a:chOff x="3224202" y="5429264"/>
              <a:chExt cx="5776954" cy="1214446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308489" y="6043546"/>
                <a:ext cx="558272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 dirty="0">
                    <a:solidFill>
                      <a:srgbClr val="052E43"/>
                    </a:solidFill>
                    <a:latin typeface="+mn-ea"/>
                  </a:rPr>
                  <a:t>논에서의 친환경농업</a:t>
                </a:r>
                <a:r>
                  <a:rPr lang="en-US" altLang="ko-KR" sz="1100" b="1" dirty="0">
                    <a:solidFill>
                      <a:srgbClr val="052E43"/>
                    </a:solidFill>
                    <a:latin typeface="+mn-ea"/>
                  </a:rPr>
                  <a:t>(</a:t>
                </a:r>
                <a:r>
                  <a:rPr lang="ko-KR" altLang="en-US" sz="1100" b="1" dirty="0">
                    <a:solidFill>
                      <a:srgbClr val="052E43"/>
                    </a:solidFill>
                    <a:latin typeface="+mn-ea"/>
                  </a:rPr>
                  <a:t>유기</a:t>
                </a:r>
                <a:r>
                  <a:rPr lang="en-US" altLang="ko-KR" sz="1100" b="1" dirty="0">
                    <a:solidFill>
                      <a:srgbClr val="052E43"/>
                    </a:solidFill>
                    <a:latin typeface="+mn-ea"/>
                  </a:rPr>
                  <a:t>+</a:t>
                </a:r>
                <a:r>
                  <a:rPr lang="ko-KR" altLang="en-US" sz="1100" b="1" dirty="0" err="1">
                    <a:solidFill>
                      <a:srgbClr val="052E43"/>
                    </a:solidFill>
                    <a:latin typeface="+mn-ea"/>
                  </a:rPr>
                  <a:t>무농약</a:t>
                </a:r>
                <a:r>
                  <a:rPr lang="en-US" altLang="ko-KR" sz="1100" b="1" dirty="0">
                    <a:solidFill>
                      <a:srgbClr val="052E43"/>
                    </a:solidFill>
                    <a:latin typeface="+mn-ea"/>
                  </a:rPr>
                  <a:t>)</a:t>
                </a:r>
                <a:r>
                  <a:rPr lang="ko-KR" altLang="en-US" sz="1100" b="1" dirty="0">
                    <a:solidFill>
                      <a:srgbClr val="052E43"/>
                    </a:solidFill>
                    <a:latin typeface="+mn-ea"/>
                  </a:rPr>
                  <a:t> 실천을 통한 수자원 함양기능 연간</a:t>
                </a:r>
                <a:r>
                  <a:rPr lang="en-US" altLang="ko-KR" sz="1100" b="1" dirty="0">
                    <a:solidFill>
                      <a:srgbClr val="052E43"/>
                    </a:solidFill>
                    <a:latin typeface="+mn-ea"/>
                  </a:rPr>
                  <a:t> 4,297t/ha</a:t>
                </a:r>
              </a:p>
              <a:p>
                <a:r>
                  <a:rPr lang="en-US" altLang="ko-KR" sz="1100" b="1" dirty="0">
                    <a:solidFill>
                      <a:srgbClr val="052E43"/>
                    </a:solidFill>
                    <a:latin typeface="+mn-ea"/>
                  </a:rPr>
                  <a:t>2016</a:t>
                </a:r>
                <a:r>
                  <a:rPr lang="ko-KR" altLang="en-US" sz="1100" b="1" dirty="0">
                    <a:solidFill>
                      <a:srgbClr val="052E43"/>
                    </a:solidFill>
                    <a:latin typeface="+mn-ea"/>
                  </a:rPr>
                  <a:t>년도 친환경 인증면적 </a:t>
                </a:r>
                <a:r>
                  <a:rPr lang="en-US" altLang="ko-KR" sz="1100" b="1" dirty="0">
                    <a:solidFill>
                      <a:srgbClr val="052E43"/>
                    </a:solidFill>
                    <a:latin typeface="+mn-ea"/>
                  </a:rPr>
                  <a:t>79,479ha </a:t>
                </a:r>
                <a:r>
                  <a:rPr lang="ko-KR" altLang="en-US" sz="1100" b="1" dirty="0">
                    <a:solidFill>
                      <a:srgbClr val="052E43"/>
                    </a:solidFill>
                    <a:latin typeface="+mn-ea"/>
                  </a:rPr>
                  <a:t>가운데</a:t>
                </a:r>
                <a:r>
                  <a:rPr lang="en-US" altLang="ko-KR" sz="1100" b="1" dirty="0">
                    <a:solidFill>
                      <a:srgbClr val="052E43"/>
                    </a:solidFill>
                    <a:latin typeface="+mn-ea"/>
                  </a:rPr>
                  <a:t> </a:t>
                </a:r>
                <a:r>
                  <a:rPr lang="ko-KR" altLang="en-US" sz="1100" b="1" dirty="0">
                    <a:solidFill>
                      <a:srgbClr val="052E43"/>
                    </a:solidFill>
                    <a:latin typeface="+mn-ea"/>
                  </a:rPr>
                  <a:t>쌀 재배면적은 약 </a:t>
                </a:r>
                <a:r>
                  <a:rPr lang="en-US" altLang="ko-KR" sz="1100" b="1" dirty="0">
                    <a:solidFill>
                      <a:srgbClr val="052E43"/>
                    </a:solidFill>
                    <a:latin typeface="+mn-ea"/>
                  </a:rPr>
                  <a:t>51,256ha(</a:t>
                </a:r>
                <a:r>
                  <a:rPr lang="ko-KR" altLang="en-US" sz="1100" b="1" dirty="0">
                    <a:solidFill>
                      <a:srgbClr val="052E43"/>
                    </a:solidFill>
                    <a:latin typeface="+mn-ea"/>
                  </a:rPr>
                  <a:t>전체의</a:t>
                </a:r>
                <a:r>
                  <a:rPr lang="en-US" altLang="ko-KR" sz="1100" b="1" dirty="0">
                    <a:solidFill>
                      <a:srgbClr val="052E43"/>
                    </a:solidFill>
                    <a:latin typeface="+mn-ea"/>
                  </a:rPr>
                  <a:t> 64%)</a:t>
                </a:r>
              </a:p>
              <a:p>
                <a:r>
                  <a:rPr lang="ko-KR" altLang="en-US" sz="1100" b="1" dirty="0">
                    <a:solidFill>
                      <a:srgbClr val="052E43"/>
                    </a:solidFill>
                    <a:latin typeface="+mn-ea"/>
                  </a:rPr>
                  <a:t>친환경인증 논에서 저장하는 물의 양은 연간 </a:t>
                </a:r>
                <a:r>
                  <a:rPr lang="en-US" altLang="ko-KR" sz="1100" b="1" dirty="0">
                    <a:solidFill>
                      <a:srgbClr val="052E43"/>
                    </a:solidFill>
                    <a:latin typeface="+mn-ea"/>
                  </a:rPr>
                  <a:t>2</a:t>
                </a:r>
                <a:r>
                  <a:rPr lang="ko-KR" altLang="en-US" sz="1100" b="1" dirty="0">
                    <a:solidFill>
                      <a:srgbClr val="052E43"/>
                    </a:solidFill>
                    <a:latin typeface="+mn-ea"/>
                  </a:rPr>
                  <a:t>억 </a:t>
                </a:r>
                <a:r>
                  <a:rPr lang="en-US" altLang="ko-KR" sz="1100" b="1" dirty="0">
                    <a:solidFill>
                      <a:srgbClr val="052E43"/>
                    </a:solidFill>
                    <a:latin typeface="+mn-ea"/>
                  </a:rPr>
                  <a:t>2</a:t>
                </a:r>
                <a:r>
                  <a:rPr lang="ko-KR" altLang="en-US" sz="1100" b="1" dirty="0" err="1">
                    <a:solidFill>
                      <a:srgbClr val="052E43"/>
                    </a:solidFill>
                    <a:latin typeface="+mn-ea"/>
                  </a:rPr>
                  <a:t>천만톤</a:t>
                </a:r>
                <a:r>
                  <a:rPr lang="ko-KR" altLang="en-US" sz="1100" b="1" dirty="0">
                    <a:solidFill>
                      <a:srgbClr val="052E43"/>
                    </a:solidFill>
                    <a:latin typeface="+mn-ea"/>
                  </a:rPr>
                  <a:t> </a:t>
                </a: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3224202" y="5429264"/>
                <a:ext cx="4491070" cy="2857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r>
                  <a:rPr lang="ko-KR" altLang="en-US" sz="1600" b="1" smtClean="0">
                    <a:solidFill>
                      <a:srgbClr val="052E43"/>
                    </a:solidFill>
                    <a:latin typeface="+mj-lt"/>
                  </a:rPr>
                  <a:t>물 자원 함양</a:t>
                </a:r>
                <a:r>
                  <a:rPr lang="en-US" altLang="ko-KR" sz="1600" b="1" smtClean="0">
                    <a:solidFill>
                      <a:srgbClr val="052E43"/>
                    </a:solidFill>
                    <a:latin typeface="+mj-lt"/>
                  </a:rPr>
                  <a:t>: </a:t>
                </a:r>
                <a:r>
                  <a:rPr lang="ko-KR" altLang="en-US" sz="1600" b="1" smtClean="0">
                    <a:solidFill>
                      <a:srgbClr val="052E43"/>
                    </a:solidFill>
                    <a:latin typeface="+mj-lt"/>
                  </a:rPr>
                  <a:t>연간 </a:t>
                </a:r>
                <a:r>
                  <a:rPr lang="en-US" altLang="ko-KR" sz="1600" b="1" smtClean="0">
                    <a:solidFill>
                      <a:srgbClr val="052E43"/>
                    </a:solidFill>
                    <a:latin typeface="+mj-lt"/>
                  </a:rPr>
                  <a:t>21,930</a:t>
                </a:r>
                <a:r>
                  <a:rPr lang="ko-KR" altLang="en-US" sz="1600" b="1" smtClean="0">
                    <a:solidFill>
                      <a:srgbClr val="052E43"/>
                    </a:solidFill>
                    <a:latin typeface="+mj-lt"/>
                  </a:rPr>
                  <a:t>만톤</a:t>
                </a:r>
                <a:endParaRPr lang="ko-KR" altLang="en-US" sz="1600" b="1" dirty="0">
                  <a:solidFill>
                    <a:srgbClr val="052E43"/>
                  </a:solidFill>
                  <a:latin typeface="+mj-lt"/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3224202" y="5686141"/>
                <a:ext cx="5776954" cy="4286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ko-KR" altLang="en-US" sz="1300" b="1" smtClean="0">
                    <a:solidFill>
                      <a:srgbClr val="052E43"/>
                    </a:solidFill>
                    <a:latin typeface="+mj-lt"/>
                  </a:rPr>
                  <a:t>우리나라 인구 중 </a:t>
                </a:r>
                <a:r>
                  <a:rPr lang="en-US" altLang="ko-KR" sz="1300" b="1" smtClean="0">
                    <a:solidFill>
                      <a:srgbClr val="052E43"/>
                    </a:solidFill>
                    <a:latin typeface="+mj-lt"/>
                  </a:rPr>
                  <a:t>5,100</a:t>
                </a:r>
                <a:r>
                  <a:rPr lang="ko-KR" altLang="en-US" sz="1300" b="1" smtClean="0">
                    <a:solidFill>
                      <a:srgbClr val="052E43"/>
                    </a:solidFill>
                    <a:latin typeface="+mj-lt"/>
                  </a:rPr>
                  <a:t>만명이 연간 </a:t>
                </a:r>
                <a:r>
                  <a:rPr lang="en-US" altLang="ko-KR" sz="1300" b="1" smtClean="0">
                    <a:solidFill>
                      <a:srgbClr val="052E43"/>
                    </a:solidFill>
                    <a:latin typeface="+mj-lt"/>
                  </a:rPr>
                  <a:t>1</a:t>
                </a:r>
                <a:r>
                  <a:rPr lang="ko-KR" altLang="en-US" sz="1300" b="1" smtClean="0">
                    <a:solidFill>
                      <a:srgbClr val="052E43"/>
                    </a:solidFill>
                    <a:latin typeface="+mj-lt"/>
                  </a:rPr>
                  <a:t>리터 생수 </a:t>
                </a:r>
                <a:r>
                  <a:rPr lang="en-US" altLang="ko-KR" sz="1300" b="1" smtClean="0">
                    <a:solidFill>
                      <a:srgbClr val="052E43"/>
                    </a:solidFill>
                    <a:latin typeface="+mj-lt"/>
                  </a:rPr>
                  <a:t>4,300</a:t>
                </a:r>
                <a:r>
                  <a:rPr lang="ko-KR" altLang="en-US" sz="1300" b="1" smtClean="0">
                    <a:solidFill>
                      <a:srgbClr val="052E43"/>
                    </a:solidFill>
                    <a:latin typeface="+mj-lt"/>
                  </a:rPr>
                  <a:t>병을 마실 수 있는 양</a:t>
                </a:r>
                <a:endParaRPr lang="ko-KR" altLang="en-US" sz="1300" b="1" dirty="0">
                  <a:solidFill>
                    <a:srgbClr val="052E43"/>
                  </a:solidFill>
                  <a:latin typeface="+mj-lt"/>
                </a:endParaRPr>
              </a:p>
            </p:txBody>
          </p:sp>
        </p:grpSp>
      </p:grpSp>
      <p:pic>
        <p:nvPicPr>
          <p:cNvPr id="1027" name="Picture 3" descr="C:\Users\mafra\Desktop\이산화탄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26051">
            <a:off x="3357555" y="1350159"/>
            <a:ext cx="2000264" cy="1275249"/>
          </a:xfrm>
          <a:prstGeom prst="rect">
            <a:avLst/>
          </a:prstGeom>
          <a:noFill/>
        </p:spPr>
      </p:pic>
      <p:pic>
        <p:nvPicPr>
          <p:cNvPr id="1026" name="Picture 2" descr="C:\Users\mafra\Desktop\생수병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26" y="5697965"/>
            <a:ext cx="1643074" cy="1198135"/>
          </a:xfrm>
          <a:prstGeom prst="rect">
            <a:avLst/>
          </a:prstGeom>
          <a:noFill/>
        </p:spPr>
      </p:pic>
      <p:sp>
        <p:nvSpPr>
          <p:cNvPr id="23" name="직사각형 22"/>
          <p:cNvSpPr/>
          <p:nvPr/>
        </p:nvSpPr>
        <p:spPr>
          <a:xfrm>
            <a:off x="0" y="0"/>
            <a:ext cx="9144000" cy="928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친환경농업</a:t>
            </a:r>
            <a:r>
              <a:rPr lang="ko-KR" altLang="en-US" sz="2400" b="1" smtClean="0">
                <a:solidFill>
                  <a:schemeClr val="bg1"/>
                </a:solidFill>
                <a:latin typeface="+mj-lt"/>
              </a:rPr>
              <a:t>의</a:t>
            </a:r>
            <a:r>
              <a:rPr lang="ko-KR" altLang="en-US" sz="2800" b="1" smtClean="0">
                <a:solidFill>
                  <a:schemeClr val="bg1"/>
                </a:solidFill>
                <a:latin typeface="+mj-lt"/>
              </a:rPr>
              <a:t> 최근 동향</a:t>
            </a:r>
            <a:endParaRPr lang="ko-KR" alt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275856" y="597456"/>
            <a:ext cx="5725971" cy="28315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500" b="1" i="0" u="none" strike="noStrike" kern="0" cap="none" spc="0" normalizeH="0" baseline="0" noProof="0" smtClean="0">
                <a:ln w="3175" cmpd="sng">
                  <a:noFill/>
                  <a:prstDash val="solid"/>
                </a:ln>
                <a:solidFill>
                  <a:schemeClr val="accent5">
                    <a:lumMod val="20000"/>
                    <a:lumOff val="80000"/>
                    <a:alpha val="20000"/>
                  </a:scheme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IFOAM</a:t>
            </a:r>
          </a:p>
          <a:p>
            <a:pPr marL="0" marR="0" lvl="0" indent="0" algn="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500" b="1" i="0" u="none" strike="noStrike" kern="0" cap="none" spc="0" normalizeH="0" baseline="0" noProof="0" smtClean="0">
                <a:ln w="3175" cmpd="sng">
                  <a:noFill/>
                  <a:prstDash val="solid"/>
                </a:ln>
                <a:solidFill>
                  <a:schemeClr val="accent5">
                    <a:lumMod val="20000"/>
                    <a:lumOff val="80000"/>
                    <a:alpha val="20000"/>
                  </a:scheme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ASIA</a:t>
            </a:r>
            <a:endParaRPr kumimoji="0" lang="en-US" altLang="ko-KR" sz="11500" b="1" i="0" u="none" strike="noStrike" kern="0" cap="none" spc="0" normalizeH="0" baseline="0" noProof="0">
              <a:ln w="3175" cmpd="sng">
                <a:noFill/>
                <a:prstDash val="solid"/>
              </a:ln>
              <a:solidFill>
                <a:schemeClr val="accent5">
                  <a:lumMod val="20000"/>
                  <a:lumOff val="80000"/>
                  <a:alpha val="20000"/>
                </a:schemeClr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8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cobs.k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20000">
              <a:schemeClr val="bg1"/>
            </a:gs>
            <a:gs pos="100000">
              <a:sysClr val="window" lastClr="FFFFFF">
                <a:alpha val="0"/>
              </a:sysClr>
            </a:gs>
          </a:gsLst>
          <a:lin ang="10800000" scaled="1"/>
        </a:gradFill>
        <a:ln w="12700"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Jcobs.k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20000">
              <a:schemeClr val="bg1"/>
            </a:gs>
            <a:gs pos="100000">
              <a:sysClr val="window" lastClr="FFFFFF">
                <a:alpha val="0"/>
              </a:sysClr>
            </a:gs>
          </a:gsLst>
          <a:lin ang="10800000" scaled="1"/>
        </a:gradFill>
        <a:ln w="12700"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Jcobs.k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20000">
              <a:schemeClr val="bg1"/>
            </a:gs>
            <a:gs pos="100000">
              <a:sysClr val="window" lastClr="FFFFFF">
                <a:alpha val="0"/>
              </a:sysClr>
            </a:gs>
          </a:gsLst>
          <a:lin ang="10800000" scaled="1"/>
        </a:gradFill>
        <a:ln w="12700"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Jcobs.k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20000">
              <a:schemeClr val="bg1"/>
            </a:gs>
            <a:gs pos="100000">
              <a:sysClr val="window" lastClr="FFFFFF">
                <a:alpha val="0"/>
              </a:sysClr>
            </a:gs>
          </a:gsLst>
          <a:lin ang="10800000" scaled="1"/>
        </a:gradFill>
        <a:ln w="12700"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Jcobs.k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20000">
              <a:schemeClr val="bg1"/>
            </a:gs>
            <a:gs pos="100000">
              <a:sysClr val="window" lastClr="FFFFFF">
                <a:alpha val="0"/>
              </a:sysClr>
            </a:gs>
          </a:gsLst>
          <a:lin ang="10800000" scaled="1"/>
        </a:gradFill>
        <a:ln w="12700"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Jcobs.k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20000">
              <a:schemeClr val="bg1"/>
            </a:gs>
            <a:gs pos="100000">
              <a:sysClr val="window" lastClr="FFFFFF">
                <a:alpha val="0"/>
              </a:sysClr>
            </a:gs>
          </a:gsLst>
          <a:lin ang="10800000" scaled="1"/>
        </a:gradFill>
        <a:ln w="12700"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Jcobs.k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20000">
              <a:schemeClr val="bg1"/>
            </a:gs>
            <a:gs pos="100000">
              <a:sysClr val="window" lastClr="FFFFFF">
                <a:alpha val="0"/>
              </a:sysClr>
            </a:gs>
          </a:gsLst>
          <a:lin ang="10800000" scaled="1"/>
        </a:gradFill>
        <a:ln w="12700"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Jcobs.kr</Template>
  <TotalTime>12576</TotalTime>
  <Words>2547</Words>
  <Application>Microsoft Office PowerPoint</Application>
  <PresentationFormat>화면 슬라이드 쇼(4:3)</PresentationFormat>
  <Paragraphs>921</Paragraphs>
  <Slides>26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26</vt:i4>
      </vt:variant>
    </vt:vector>
  </HeadingPairs>
  <TitlesOfParts>
    <vt:vector size="41" baseType="lpstr">
      <vt:lpstr>굴림</vt:lpstr>
      <vt:lpstr>Arial</vt:lpstr>
      <vt:lpstr>맑은 고딕</vt:lpstr>
      <vt:lpstr>Impact</vt:lpstr>
      <vt:lpstr>신명조</vt:lpstr>
      <vt:lpstr>Wingdings</vt:lpstr>
      <vt:lpstr>HY견고딕</vt:lpstr>
      <vt:lpstr>Brush Script Std</vt:lpstr>
      <vt:lpstr>Jcobs.kr</vt:lpstr>
      <vt:lpstr>1_Jcobs.kr</vt:lpstr>
      <vt:lpstr>2_Jcobs.kr</vt:lpstr>
      <vt:lpstr>4_Jcobs.kr</vt:lpstr>
      <vt:lpstr>5_Jcobs.kr</vt:lpstr>
      <vt:lpstr>6_Jcobs.kr</vt:lpstr>
      <vt:lpstr>7_Jcobs.kr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Jacobs Design</dc:creator>
  <cp:lastModifiedBy>MY</cp:lastModifiedBy>
  <cp:revision>754</cp:revision>
  <dcterms:created xsi:type="dcterms:W3CDTF">2017-11-22T02:22:29Z</dcterms:created>
  <dcterms:modified xsi:type="dcterms:W3CDTF">2019-09-17T09:16:16Z</dcterms:modified>
</cp:coreProperties>
</file>