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84" r:id="rId2"/>
    <p:sldId id="257" r:id="rId3"/>
    <p:sldId id="259" r:id="rId4"/>
    <p:sldId id="29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82" r:id="rId15"/>
    <p:sldId id="270" r:id="rId16"/>
    <p:sldId id="271" r:id="rId17"/>
    <p:sldId id="272" r:id="rId18"/>
    <p:sldId id="273" r:id="rId19"/>
    <p:sldId id="283" r:id="rId20"/>
    <p:sldId id="286" r:id="rId21"/>
    <p:sldId id="294" r:id="rId22"/>
    <p:sldId id="295" r:id="rId23"/>
    <p:sldId id="296" r:id="rId24"/>
    <p:sldId id="297" r:id="rId25"/>
    <p:sldId id="298" r:id="rId26"/>
    <p:sldId id="292" r:id="rId27"/>
    <p:sldId id="293" r:id="rId28"/>
    <p:sldId id="300" r:id="rId29"/>
    <p:sldId id="260" r:id="rId30"/>
  </p:sldIdLst>
  <p:sldSz cx="9144000" cy="6858000" type="screen4x3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외부망" initials="외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AD90"/>
    <a:srgbClr val="0505F9"/>
    <a:srgbClr val="25B585"/>
    <a:srgbClr val="96EA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75" autoAdjust="0"/>
    <p:restoredTop sz="94660"/>
  </p:normalViewPr>
  <p:slideViewPr>
    <p:cSldViewPr>
      <p:cViewPr>
        <p:scale>
          <a:sx n="95" d="100"/>
          <a:sy n="95" d="100"/>
        </p:scale>
        <p:origin x="-582" y="9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749281831301164E-2"/>
          <c:y val="4.5239805396299453E-2"/>
          <c:w val="0.94462686617098424"/>
          <c:h val="0.79768133401844332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비율</c:v>
                </c:pt>
              </c:strCache>
            </c:strRef>
          </c:tx>
          <c:invertIfNegative val="0"/>
          <c:dPt>
            <c:idx val="0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en-US" dirty="0" smtClean="0"/>
                      <a:t>42.8%</a:t>
                    </a:r>
                    <a:endParaRPr lang="en-US" alt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en-US" dirty="0" smtClean="0"/>
                      <a:t>39.1%</a:t>
                    </a:r>
                    <a:endParaRPr lang="en-US" alt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en-US" dirty="0" smtClean="0"/>
                      <a:t>14.7%</a:t>
                    </a:r>
                    <a:endParaRPr lang="en-US" alt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en-US" smtClean="0"/>
                      <a:t>3.4%</a:t>
                    </a:r>
                    <a:endParaRPr lang="en-US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1">
                    <a:solidFill>
                      <a:srgbClr val="000099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가공품</c:v>
                </c:pt>
                <c:pt idx="1">
                  <c:v>농산물</c:v>
                </c:pt>
                <c:pt idx="2">
                  <c:v>축산물</c:v>
                </c:pt>
                <c:pt idx="3">
                  <c:v>수산물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0.42099999999999999</c:v>
                </c:pt>
                <c:pt idx="1">
                  <c:v>0.39700000000000002</c:v>
                </c:pt>
                <c:pt idx="2">
                  <c:v>0.14799999999999999</c:v>
                </c:pt>
                <c:pt idx="3">
                  <c:v>3.4000000000000002E-2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2709120"/>
        <c:axId val="252715008"/>
      </c:barChart>
      <c:catAx>
        <c:axId val="252709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>
                <a:solidFill>
                  <a:srgbClr val="000099"/>
                </a:solidFill>
              </a:defRPr>
            </a:pPr>
            <a:endParaRPr lang="ko-KR"/>
          </a:p>
        </c:txPr>
        <c:crossAx val="252715008"/>
        <c:crosses val="autoZero"/>
        <c:auto val="1"/>
        <c:lblAlgn val="ctr"/>
        <c:lblOffset val="100"/>
        <c:noMultiLvlLbl val="0"/>
      </c:catAx>
      <c:valAx>
        <c:axId val="252715008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one"/>
        <c:crossAx val="2527091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676724564181513"/>
          <c:y val="0.16233883069876962"/>
          <c:w val="0.60899530453451534"/>
          <c:h val="0.8358166259959259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비율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</c:dPt>
          <c:dPt>
            <c:idx val="2"/>
            <c:bubble3D val="0"/>
          </c:dPt>
          <c:dPt>
            <c:idx val="3"/>
            <c:bubble3D val="0"/>
          </c:dPt>
          <c:dLbls>
            <c:dLbl>
              <c:idx val="0"/>
              <c:layout>
                <c:manualLayout>
                  <c:x val="-0.22629782183728206"/>
                  <c:y val="-0.18587929634229608"/>
                </c:manualLayout>
              </c:layout>
              <c:tx>
                <c:rich>
                  <a:bodyPr/>
                  <a:lstStyle/>
                  <a:p>
                    <a:r>
                      <a:rPr lang="ko-KR" sz="1200" b="1" dirty="0">
                        <a:solidFill>
                          <a:schemeClr val="bg1"/>
                        </a:solidFill>
                      </a:rPr>
                      <a:t>친환경  </a:t>
                    </a:r>
                    <a:r>
                      <a:rPr lang="en-US" altLang="ko-KR" sz="1200" b="1" dirty="0" smtClean="0">
                        <a:solidFill>
                          <a:schemeClr val="bg1"/>
                        </a:solidFill>
                      </a:rPr>
                      <a:t>37</a:t>
                    </a:r>
                    <a:r>
                      <a:rPr lang="en-US" sz="1200" b="1" dirty="0" smtClean="0">
                        <a:solidFill>
                          <a:schemeClr val="bg1"/>
                        </a:solidFill>
                      </a:rPr>
                      <a:t>1  68.0%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 </c:separator>
            </c:dLbl>
            <c:dLbl>
              <c:idx val="1"/>
              <c:layout>
                <c:manualLayout>
                  <c:x val="0.19163020319854854"/>
                  <c:y val="0.18015356612339686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solidFill>
                          <a:schemeClr val="tx2"/>
                        </a:solidFill>
                      </a:defRPr>
                    </a:pPr>
                    <a:r>
                      <a:rPr lang="ko-KR" sz="1200" b="1" dirty="0">
                        <a:solidFill>
                          <a:schemeClr val="tx2"/>
                        </a:solidFill>
                      </a:rPr>
                      <a:t>일반
 </a:t>
                    </a:r>
                    <a:r>
                      <a:rPr lang="en-US" sz="1200" b="1" dirty="0" smtClean="0">
                        <a:solidFill>
                          <a:schemeClr val="tx2"/>
                        </a:solidFill>
                      </a:rPr>
                      <a:t>174</a:t>
                    </a:r>
                  </a:p>
                  <a:p>
                    <a:pPr>
                      <a:defRPr sz="1200" b="1">
                        <a:solidFill>
                          <a:schemeClr val="tx2"/>
                        </a:solidFill>
                      </a:defRPr>
                    </a:pPr>
                    <a:r>
                      <a:rPr lang="en-US" sz="1200" b="1" dirty="0" smtClean="0">
                        <a:solidFill>
                          <a:schemeClr val="tx2"/>
                        </a:solidFill>
                      </a:rPr>
                      <a:t>32.0%</a:t>
                    </a:r>
                    <a:endParaRPr lang="en-US" dirty="0">
                      <a:solidFill>
                        <a:schemeClr val="tx2"/>
                      </a:solidFill>
                    </a:endParaRPr>
                  </a:p>
                </c:rich>
              </c:tx>
              <c:spPr/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Sheet1!$A$2:$A$3</c:f>
              <c:strCache>
                <c:ptCount val="2"/>
                <c:pt idx="0">
                  <c:v>친환경농산물</c:v>
                </c:pt>
                <c:pt idx="1">
                  <c:v>일반농산물</c:v>
                </c:pt>
              </c:strCache>
            </c:strRef>
          </c:cat>
          <c:val>
            <c:numRef>
              <c:f>Sheet1!$B$2:$B$3</c:f>
              <c:numCache>
                <c:formatCode>_(* #,##0_);_(* \(#,##0\);_(* "-"_);_(@_)</c:formatCode>
                <c:ptCount val="2"/>
                <c:pt idx="0">
                  <c:v>361718.12</c:v>
                </c:pt>
                <c:pt idx="1">
                  <c:v>169201.08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09-16T15:28:02.404" idx="1">
    <p:pos x="5298" y="2899"/>
    <p:text>Special project for differentitation으로 할까 하다가 이렇게도 뜻이 통하는 듯하여 짧은 버전을 적어두었습니다. 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E7998AD7-BF56-4683-B0BF-D0934A331CFB}" type="datetimeFigureOut">
              <a:rPr lang="ko-KR" altLang="en-US" smtClean="0"/>
              <a:t>2019-09-16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79" rIns="91559" bIns="45779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1" y="4721186"/>
            <a:ext cx="5445760" cy="4472702"/>
          </a:xfrm>
          <a:prstGeom prst="rect">
            <a:avLst/>
          </a:prstGeom>
        </p:spPr>
        <p:txBody>
          <a:bodyPr vert="horz" lIns="91559" tIns="45779" rIns="91559" bIns="45779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9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F2E78170-3BE5-4965-911F-DE2494D45F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4875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E78170-3BE5-4965-911F-DE2494D45FF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6361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E78170-3BE5-4965-911F-DE2494D45FF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6361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7A82-D596-4E41-A25B-B8E7A0512849}" type="datetimeFigureOut">
              <a:rPr lang="ko-KR" altLang="en-US" smtClean="0"/>
              <a:t>2019-09-16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C915E-9701-4EF6-B632-D220747378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0362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7A82-D596-4E41-A25B-B8E7A0512849}" type="datetimeFigureOut">
              <a:rPr lang="ko-KR" altLang="en-US" smtClean="0"/>
              <a:t>2019-09-16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C915E-9701-4EF6-B632-D220747378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9350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7A82-D596-4E41-A25B-B8E7A0512849}" type="datetimeFigureOut">
              <a:rPr lang="ko-KR" altLang="en-US" smtClean="0"/>
              <a:t>2019-09-16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C915E-9701-4EF6-B632-D220747378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8589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7A82-D596-4E41-A25B-B8E7A0512849}" type="datetimeFigureOut">
              <a:rPr lang="ko-KR" altLang="en-US" smtClean="0"/>
              <a:t>2019-09-16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C915E-9701-4EF6-B632-D220747378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4035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7A82-D596-4E41-A25B-B8E7A0512849}" type="datetimeFigureOut">
              <a:rPr lang="ko-KR" altLang="en-US" smtClean="0"/>
              <a:t>2019-09-16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C915E-9701-4EF6-B632-D220747378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7117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7A82-D596-4E41-A25B-B8E7A0512849}" type="datetimeFigureOut">
              <a:rPr lang="ko-KR" altLang="en-US" smtClean="0"/>
              <a:t>2019-09-16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C915E-9701-4EF6-B632-D220747378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4221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7A82-D596-4E41-A25B-B8E7A0512849}" type="datetimeFigureOut">
              <a:rPr lang="ko-KR" altLang="en-US" smtClean="0"/>
              <a:t>2019-09-16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C915E-9701-4EF6-B632-D220747378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7274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7A82-D596-4E41-A25B-B8E7A0512849}" type="datetimeFigureOut">
              <a:rPr lang="ko-KR" altLang="en-US" smtClean="0"/>
              <a:t>2019-09-16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C915E-9701-4EF6-B632-D220747378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0603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7A82-D596-4E41-A25B-B8E7A0512849}" type="datetimeFigureOut">
              <a:rPr lang="ko-KR" altLang="en-US" smtClean="0"/>
              <a:t>2019-09-16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C915E-9701-4EF6-B632-D220747378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436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7A82-D596-4E41-A25B-B8E7A0512849}" type="datetimeFigureOut">
              <a:rPr lang="ko-KR" altLang="en-US" smtClean="0"/>
              <a:t>2019-09-16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C915E-9701-4EF6-B632-D220747378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4169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7A82-D596-4E41-A25B-B8E7A0512849}" type="datetimeFigureOut">
              <a:rPr lang="ko-KR" altLang="en-US" smtClean="0"/>
              <a:t>2019-09-16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C915E-9701-4EF6-B632-D220747378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8971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317A82-D596-4E41-A25B-B8E7A0512849}" type="datetimeFigureOut">
              <a:rPr lang="ko-KR" altLang="en-US" smtClean="0"/>
              <a:t>2019-09-16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7C915E-9701-4EF6-B632-D220747378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8964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jpe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농업\I2EYYGjMkGqeVSTbsO_nepDOE4M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79" t="2253" r="517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직사각형 7"/>
          <p:cNvSpPr/>
          <p:nvPr/>
        </p:nvSpPr>
        <p:spPr>
          <a:xfrm>
            <a:off x="971600" y="332656"/>
            <a:ext cx="7200800" cy="720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547664" y="620688"/>
            <a:ext cx="6120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Environmentally-Friendly Agriculture in HONGSEONG</a:t>
            </a:r>
            <a:endParaRPr lang="ko-KR" altLang="en-US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971600" y="1772816"/>
            <a:ext cx="7200800" cy="720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5868144" y="4437112"/>
            <a:ext cx="32191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HY궁서" panose="02030600000101010101" pitchFamily="18" charset="-127"/>
                <a:ea typeface="HY궁서" panose="02030600000101010101" pitchFamily="18" charset="-127"/>
              </a:rPr>
              <a:t>Director</a:t>
            </a:r>
          </a:p>
          <a:p>
            <a:r>
              <a:rPr lang="en-US" altLang="ko-KR" sz="2400" dirty="0" smtClean="0">
                <a:solidFill>
                  <a:schemeClr val="bg1"/>
                </a:solidFill>
                <a:latin typeface="HY궁서" panose="02030600000101010101" pitchFamily="18" charset="-127"/>
                <a:ea typeface="HY궁서" panose="02030600000101010101" pitchFamily="18" charset="-127"/>
              </a:rPr>
              <a:t>Dr. Lee, </a:t>
            </a:r>
            <a:r>
              <a:rPr lang="en-US" altLang="ko-KR" sz="2400" dirty="0" err="1" smtClean="0">
                <a:solidFill>
                  <a:schemeClr val="bg1"/>
                </a:solidFill>
                <a:latin typeface="HY궁서" panose="02030600000101010101" pitchFamily="18" charset="-127"/>
                <a:ea typeface="HY궁서" panose="02030600000101010101" pitchFamily="18" charset="-127"/>
              </a:rPr>
              <a:t>Seungbok</a:t>
            </a:r>
            <a:endParaRPr lang="en-US" altLang="ko-KR" sz="2400" dirty="0" smtClean="0">
              <a:solidFill>
                <a:schemeClr val="bg1"/>
              </a:solidFill>
              <a:latin typeface="HY궁서" panose="02030600000101010101" pitchFamily="18" charset="-127"/>
              <a:ea typeface="HY궁서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5763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 descr="E:\기획단\타부서\농수산과\친환경농업\사본 -유기농업특구홍성 로고_최종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347"/>
            <a:ext cx="1328018" cy="33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39552" y="1043444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</a:rPr>
              <a:t>□ 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</a:rPr>
              <a:t>Share of EFA products</a:t>
            </a:r>
            <a:endParaRPr lang="ko-KR" alt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4" name="직선 연결선 13"/>
          <p:cNvCxnSpPr/>
          <p:nvPr/>
        </p:nvCxnSpPr>
        <p:spPr>
          <a:xfrm>
            <a:off x="3779912" y="1772816"/>
            <a:ext cx="0" cy="4248472"/>
          </a:xfrm>
          <a:prstGeom prst="line">
            <a:avLst/>
          </a:prstGeom>
          <a:ln>
            <a:solidFill>
              <a:srgbClr val="17AD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0" descr="세계 4대 식량 작물인 옥수수, 쌀, 밀, 감자./사진=야후이미지검색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805" y="1887104"/>
            <a:ext cx="2425554" cy="1397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직사각형 15"/>
          <p:cNvSpPr/>
          <p:nvPr/>
        </p:nvSpPr>
        <p:spPr>
          <a:xfrm>
            <a:off x="755576" y="3284984"/>
            <a:ext cx="2519783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+mn-ea"/>
              </a:rPr>
              <a:t>식량작물 </a:t>
            </a:r>
            <a:r>
              <a:rPr lang="en-US" altLang="ko-KR" sz="2400" b="1" dirty="0" smtClean="0">
                <a:solidFill>
                  <a:schemeClr val="bg2">
                    <a:lumMod val="50000"/>
                  </a:schemeClr>
                </a:solidFill>
                <a:latin typeface="+mn-ea"/>
              </a:rPr>
              <a:t>68.8%</a:t>
            </a:r>
            <a:endParaRPr lang="ko-KR" altLang="en-US" sz="2400" b="1" dirty="0">
              <a:solidFill>
                <a:schemeClr val="bg2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17" name="Picture 14" descr="Bhutan making progress towards vegetable sustainabilit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805" y="4191360"/>
            <a:ext cx="2425554" cy="1397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직사각형 18"/>
          <p:cNvSpPr/>
          <p:nvPr/>
        </p:nvSpPr>
        <p:spPr>
          <a:xfrm>
            <a:off x="755576" y="5600749"/>
            <a:ext cx="2519783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+mn-ea"/>
              </a:rPr>
              <a:t>채소류 </a:t>
            </a:r>
            <a:r>
              <a:rPr lang="en-US" altLang="ko-KR" sz="2400" b="1" dirty="0" smtClean="0">
                <a:solidFill>
                  <a:schemeClr val="bg2">
                    <a:lumMod val="50000"/>
                  </a:schemeClr>
                </a:solidFill>
                <a:latin typeface="+mn-ea"/>
              </a:rPr>
              <a:t>31.2%</a:t>
            </a:r>
            <a:endParaRPr lang="ko-KR" altLang="en-US" sz="2400" b="1" dirty="0">
              <a:solidFill>
                <a:schemeClr val="bg2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20" name="Picture 8" descr="http://cache.clien.net/cs2/data/file/park/20151020015330_SJ4A5iNq_164C2A44502B4ED91A900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6"/>
          <a:stretch/>
        </p:blipFill>
        <p:spPr bwMode="auto">
          <a:xfrm>
            <a:off x="6465686" y="1897382"/>
            <a:ext cx="1966117" cy="1429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그림 2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11"/>
          <a:stretch/>
        </p:blipFill>
        <p:spPr>
          <a:xfrm>
            <a:off x="4139952" y="1897382"/>
            <a:ext cx="2055339" cy="1377212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직사각형 24"/>
          <p:cNvSpPr/>
          <p:nvPr/>
        </p:nvSpPr>
        <p:spPr>
          <a:xfrm>
            <a:off x="4139952" y="3322177"/>
            <a:ext cx="2055339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+mn-ea"/>
              </a:rPr>
              <a:t>쌀 </a:t>
            </a:r>
            <a:r>
              <a:rPr lang="en-US" altLang="ko-KR" sz="2400" b="1" dirty="0" smtClean="0">
                <a:solidFill>
                  <a:schemeClr val="bg2">
                    <a:lumMod val="50000"/>
                  </a:schemeClr>
                </a:solidFill>
                <a:latin typeface="+mn-ea"/>
              </a:rPr>
              <a:t>63.6%</a:t>
            </a:r>
            <a:endParaRPr lang="ko-KR" altLang="en-US" sz="2400" b="1" dirty="0">
              <a:solidFill>
                <a:schemeClr val="bg2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6371797" y="3322177"/>
            <a:ext cx="2055339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+mn-ea"/>
              </a:rPr>
              <a:t>서류 </a:t>
            </a:r>
            <a:r>
              <a:rPr lang="en-US" altLang="ko-KR" sz="2400" b="1" dirty="0" smtClean="0">
                <a:solidFill>
                  <a:schemeClr val="bg2">
                    <a:lumMod val="50000"/>
                  </a:schemeClr>
                </a:solidFill>
                <a:latin typeface="+mn-ea"/>
              </a:rPr>
              <a:t>5.2%</a:t>
            </a:r>
            <a:endParaRPr lang="ko-KR" altLang="en-US" sz="2400" b="1" dirty="0">
              <a:solidFill>
                <a:schemeClr val="bg2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4139952" y="4581128"/>
            <a:ext cx="4320480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  <a:latin typeface="+mn-ea"/>
              </a:rPr>
              <a:t>식량작물 비중이 </a:t>
            </a:r>
            <a:r>
              <a:rPr lang="en-US" altLang="ko-KR" sz="32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68.8% </a:t>
            </a:r>
            <a:r>
              <a:rPr lang="ko-KR" altLang="en-US" dirty="0" smtClean="0">
                <a:solidFill>
                  <a:schemeClr val="tx1"/>
                </a:solidFill>
                <a:latin typeface="+mn-ea"/>
              </a:rPr>
              <a:t>차지함</a:t>
            </a:r>
            <a:endParaRPr lang="ko-KR" altLang="en-US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18" name="Picture 2" descr="C:\Users\User\Desktop\농업\cbccb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8" t="24694" r="20906" b="32925"/>
          <a:stretch/>
        </p:blipFill>
        <p:spPr bwMode="auto">
          <a:xfrm>
            <a:off x="8527091" y="6315730"/>
            <a:ext cx="422364" cy="43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79512" y="539388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en-US" altLang="ko-KR" b="1" dirty="0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en-US" altLang="ko-KR" b="1" dirty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Current Status of EFA</a:t>
            </a:r>
            <a:endParaRPr lang="ko-KR" altLang="en-US" b="1" dirty="0">
              <a:solidFill>
                <a:srgbClr val="25B58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6958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9512" y="539388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3. Special Zone for Organic Farming</a:t>
            </a:r>
            <a:endParaRPr lang="ko-KR" altLang="en-US" b="1" dirty="0">
              <a:solidFill>
                <a:schemeClr val="accent1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7122" y="889383"/>
            <a:ext cx="7037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25B585"/>
                </a:solidFill>
              </a:rPr>
              <a:t>□ </a:t>
            </a:r>
            <a:r>
              <a:rPr lang="en-US" altLang="ko-KR" b="1" dirty="0" smtClean="0">
                <a:solidFill>
                  <a:srgbClr val="25B585"/>
                </a:solidFill>
              </a:rPr>
              <a:t>Designation of special zone for organic farming</a:t>
            </a:r>
            <a:endParaRPr lang="ko-KR" altLang="en-US" b="1" dirty="0">
              <a:solidFill>
                <a:srgbClr val="25B585"/>
              </a:solidFill>
            </a:endParaRPr>
          </a:p>
        </p:txBody>
      </p:sp>
      <p:pic>
        <p:nvPicPr>
          <p:cNvPr id="13" name="Picture 5" descr="E:\기획단\타부서\농수산과\친환경농업\사본 -유기농업특구홍성 로고_최종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347"/>
            <a:ext cx="1328018" cy="33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6406803"/>
              </p:ext>
            </p:extLst>
          </p:nvPr>
        </p:nvGraphicFramePr>
        <p:xfrm>
          <a:off x="755576" y="1763752"/>
          <a:ext cx="7632848" cy="31054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16424"/>
                <a:gridCol w="3816424"/>
              </a:tblGrid>
              <a:tr h="45364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당           초</a:t>
                      </a:r>
                      <a:endParaRPr lang="ko-KR" altLang="en-US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변           경</a:t>
                      </a:r>
                      <a:endParaRPr lang="ko-KR" altLang="en-US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3028">
                <a:tc>
                  <a:txBody>
                    <a:bodyPr/>
                    <a:lstStyle/>
                    <a:p>
                      <a:pPr marL="285750" indent="-285750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ko-KR" altLang="en-US" sz="1600" b="1" dirty="0" smtClean="0">
                          <a:solidFill>
                            <a:srgbClr val="0505F9"/>
                          </a:solidFill>
                        </a:rPr>
                        <a:t>지 정 기 간 </a:t>
                      </a:r>
                      <a:r>
                        <a:rPr lang="en-US" altLang="ko-KR" sz="1600" b="1" dirty="0" smtClean="0">
                          <a:solidFill>
                            <a:srgbClr val="0505F9"/>
                          </a:solidFill>
                        </a:rPr>
                        <a:t>: 5</a:t>
                      </a:r>
                      <a:r>
                        <a:rPr lang="ko-KR" altLang="en-US" sz="1600" b="1" dirty="0" smtClean="0">
                          <a:solidFill>
                            <a:srgbClr val="0505F9"/>
                          </a:solidFill>
                        </a:rPr>
                        <a:t>년</a:t>
                      </a:r>
                      <a:r>
                        <a:rPr lang="en-US" altLang="ko-KR" sz="1600" b="1" dirty="0" smtClean="0">
                          <a:solidFill>
                            <a:srgbClr val="0505F9"/>
                          </a:solidFill>
                        </a:rPr>
                        <a:t>(2018</a:t>
                      </a:r>
                      <a:r>
                        <a:rPr lang="ko-KR" altLang="en-US" sz="1600" b="1" dirty="0" smtClean="0">
                          <a:solidFill>
                            <a:srgbClr val="0505F9"/>
                          </a:solidFill>
                        </a:rPr>
                        <a:t>년</a:t>
                      </a:r>
                      <a:r>
                        <a:rPr lang="en-US" altLang="ko-KR" sz="1600" b="1" dirty="0" smtClean="0">
                          <a:solidFill>
                            <a:srgbClr val="0505F9"/>
                          </a:solidFill>
                        </a:rPr>
                        <a:t>)</a:t>
                      </a:r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ko-KR" altLang="en-US" sz="1600" dirty="0" err="1" smtClean="0"/>
                        <a:t>특구지정일</a:t>
                      </a:r>
                      <a:r>
                        <a:rPr lang="ko-KR" altLang="en-US" sz="1600" dirty="0" smtClean="0"/>
                        <a:t> </a:t>
                      </a:r>
                      <a:r>
                        <a:rPr lang="en-US" altLang="ko-KR" sz="1600" dirty="0" smtClean="0"/>
                        <a:t>: 2014.9.25.</a:t>
                      </a:r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600" baseline="0" dirty="0" smtClean="0"/>
                        <a:t>-   </a:t>
                      </a:r>
                      <a:r>
                        <a:rPr lang="ko-KR" altLang="en-US" sz="1600" baseline="0" dirty="0" smtClean="0"/>
                        <a:t>담 당 부 처 </a:t>
                      </a:r>
                      <a:r>
                        <a:rPr lang="en-US" altLang="ko-KR" sz="1600" baseline="0" dirty="0" smtClean="0"/>
                        <a:t>: </a:t>
                      </a:r>
                      <a:r>
                        <a:rPr lang="ko-KR" altLang="en-US" sz="1600" baseline="0" dirty="0" smtClean="0"/>
                        <a:t>중소기업청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ko-KR" altLang="en-US" sz="1600" b="1" baseline="0" dirty="0" smtClean="0">
                          <a:solidFill>
                            <a:srgbClr val="0505F9"/>
                          </a:solidFill>
                        </a:rPr>
                        <a:t>위   치 </a:t>
                      </a:r>
                      <a:r>
                        <a:rPr lang="en-US" altLang="ko-KR" sz="1600" b="1" baseline="0" dirty="0" smtClean="0">
                          <a:solidFill>
                            <a:srgbClr val="0505F9"/>
                          </a:solidFill>
                        </a:rPr>
                        <a:t>: </a:t>
                      </a:r>
                      <a:r>
                        <a:rPr lang="ko-KR" altLang="en-US" sz="1600" b="1" spc="-100" baseline="0" dirty="0" err="1" smtClean="0">
                          <a:solidFill>
                            <a:srgbClr val="0505F9"/>
                          </a:solidFill>
                        </a:rPr>
                        <a:t>홍동면</a:t>
                      </a:r>
                      <a:r>
                        <a:rPr lang="ko-KR" altLang="en-US" sz="1600" b="1" spc="-100" baseline="0" dirty="0" smtClean="0">
                          <a:solidFill>
                            <a:srgbClr val="0505F9"/>
                          </a:solidFill>
                        </a:rPr>
                        <a:t> </a:t>
                      </a:r>
                      <a:r>
                        <a:rPr lang="ko-KR" altLang="en-US" sz="1600" b="1" spc="-100" baseline="0" dirty="0" err="1" smtClean="0">
                          <a:solidFill>
                            <a:srgbClr val="0505F9"/>
                          </a:solidFill>
                        </a:rPr>
                        <a:t>구정리</a:t>
                      </a:r>
                      <a:r>
                        <a:rPr lang="ko-KR" altLang="en-US" sz="1600" b="1" spc="-100" baseline="0" dirty="0" smtClean="0">
                          <a:solidFill>
                            <a:srgbClr val="0505F9"/>
                          </a:solidFill>
                        </a:rPr>
                        <a:t> </a:t>
                      </a:r>
                      <a:r>
                        <a:rPr lang="en-US" altLang="ko-KR" sz="1600" b="1" spc="-100" baseline="0" dirty="0" smtClean="0">
                          <a:solidFill>
                            <a:srgbClr val="0505F9"/>
                          </a:solidFill>
                        </a:rPr>
                        <a:t>55-5</a:t>
                      </a:r>
                      <a:r>
                        <a:rPr lang="ko-KR" altLang="en-US" sz="1600" b="1" spc="-100" baseline="0" dirty="0" smtClean="0">
                          <a:solidFill>
                            <a:srgbClr val="0505F9"/>
                          </a:solidFill>
                        </a:rPr>
                        <a:t>번지 </a:t>
                      </a:r>
                      <a:endParaRPr lang="en-US" altLang="ko-KR" sz="1600" b="1" spc="-100" baseline="0" dirty="0" smtClean="0">
                        <a:solidFill>
                          <a:srgbClr val="0505F9"/>
                        </a:solidFill>
                      </a:endParaRPr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600" b="1" baseline="0" dirty="0" smtClean="0">
                          <a:solidFill>
                            <a:srgbClr val="0505F9"/>
                          </a:solidFill>
                        </a:rPr>
                        <a:t>                </a:t>
                      </a:r>
                      <a:r>
                        <a:rPr lang="ko-KR" altLang="en-US" sz="1600" b="1" baseline="0" dirty="0" smtClean="0">
                          <a:solidFill>
                            <a:srgbClr val="0505F9"/>
                          </a:solidFill>
                        </a:rPr>
                        <a:t>외 </a:t>
                      </a:r>
                      <a:r>
                        <a:rPr lang="en-US" altLang="ko-KR" sz="1600" b="1" baseline="0" dirty="0" smtClean="0">
                          <a:solidFill>
                            <a:srgbClr val="0505F9"/>
                          </a:solidFill>
                        </a:rPr>
                        <a:t>2,716</a:t>
                      </a:r>
                      <a:r>
                        <a:rPr lang="ko-KR" altLang="en-US" sz="1600" b="1" baseline="0" dirty="0" smtClean="0">
                          <a:solidFill>
                            <a:srgbClr val="0505F9"/>
                          </a:solidFill>
                        </a:rPr>
                        <a:t>필지</a:t>
                      </a:r>
                      <a:endParaRPr lang="en-US" altLang="ko-KR" sz="1600" b="1" baseline="0" dirty="0" smtClean="0">
                        <a:solidFill>
                          <a:srgbClr val="0505F9"/>
                        </a:solidFill>
                      </a:endParaRPr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ko-KR" altLang="en-US" sz="1600" b="1" baseline="0" dirty="0" smtClean="0">
                          <a:solidFill>
                            <a:srgbClr val="0505F9"/>
                          </a:solidFill>
                        </a:rPr>
                        <a:t>면   적 </a:t>
                      </a:r>
                      <a:r>
                        <a:rPr lang="en-US" altLang="ko-KR" sz="1600" b="1" baseline="0" dirty="0" smtClean="0">
                          <a:solidFill>
                            <a:srgbClr val="0505F9"/>
                          </a:solidFill>
                        </a:rPr>
                        <a:t>: 5,798,315㎡(579ha)</a:t>
                      </a:r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ko-KR" altLang="en-US" sz="1600" baseline="0" dirty="0" smtClean="0"/>
                        <a:t>사업비 </a:t>
                      </a:r>
                      <a:r>
                        <a:rPr lang="en-US" altLang="ko-KR" sz="1600" baseline="0" dirty="0" smtClean="0"/>
                        <a:t>: 52,490</a:t>
                      </a:r>
                      <a:r>
                        <a:rPr lang="ko-KR" altLang="en-US" sz="1600" baseline="0" dirty="0" err="1" smtClean="0"/>
                        <a:t>백만원</a:t>
                      </a:r>
                      <a:endParaRPr lang="en-US" altLang="ko-KR" sz="1600" baseline="0" dirty="0" smtClean="0"/>
                    </a:p>
                  </a:txBody>
                  <a:tcPr>
                    <a:lnR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ko-KR" altLang="en-US" sz="1600" dirty="0" smtClean="0">
                          <a:solidFill>
                            <a:srgbClr val="0505F9"/>
                          </a:solidFill>
                        </a:rPr>
                        <a:t>지 정 기 간 </a:t>
                      </a:r>
                      <a:r>
                        <a:rPr lang="en-US" altLang="ko-KR" sz="1600" dirty="0" smtClean="0">
                          <a:solidFill>
                            <a:srgbClr val="0505F9"/>
                          </a:solidFill>
                        </a:rPr>
                        <a:t>: 8</a:t>
                      </a:r>
                      <a:r>
                        <a:rPr lang="ko-KR" altLang="en-US" sz="1600" dirty="0" smtClean="0">
                          <a:solidFill>
                            <a:srgbClr val="0505F9"/>
                          </a:solidFill>
                        </a:rPr>
                        <a:t>년</a:t>
                      </a:r>
                      <a:r>
                        <a:rPr lang="en-US" altLang="ko-KR" sz="1600" dirty="0" smtClean="0">
                          <a:solidFill>
                            <a:srgbClr val="0505F9"/>
                          </a:solidFill>
                        </a:rPr>
                        <a:t>(2021</a:t>
                      </a:r>
                      <a:r>
                        <a:rPr lang="ko-KR" altLang="en-US" sz="1600" dirty="0" smtClean="0">
                          <a:solidFill>
                            <a:srgbClr val="0505F9"/>
                          </a:solidFill>
                        </a:rPr>
                        <a:t>년</a:t>
                      </a:r>
                      <a:r>
                        <a:rPr lang="en-US" altLang="ko-KR" sz="1600" dirty="0" smtClean="0">
                          <a:solidFill>
                            <a:srgbClr val="0505F9"/>
                          </a:solidFill>
                        </a:rPr>
                        <a:t>)</a:t>
                      </a:r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ko-KR" altLang="en-US" sz="1600" dirty="0" smtClean="0"/>
                        <a:t>연장지정일 </a:t>
                      </a:r>
                      <a:r>
                        <a:rPr lang="en-US" altLang="ko-KR" sz="1600" dirty="0" smtClean="0"/>
                        <a:t>: 2019.1.10.</a:t>
                      </a:r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600" baseline="0" dirty="0" smtClean="0"/>
                        <a:t>-   </a:t>
                      </a:r>
                      <a:r>
                        <a:rPr lang="ko-KR" altLang="en-US" sz="1600" baseline="0" dirty="0" smtClean="0"/>
                        <a:t>담 당 부 처 </a:t>
                      </a:r>
                      <a:r>
                        <a:rPr lang="en-US" altLang="ko-KR" sz="1600" baseline="0" dirty="0" smtClean="0"/>
                        <a:t>: </a:t>
                      </a:r>
                      <a:r>
                        <a:rPr lang="ko-KR" altLang="en-US" sz="1600" baseline="0" dirty="0" smtClean="0"/>
                        <a:t>중소벤처 </a:t>
                      </a:r>
                      <a:r>
                        <a:rPr lang="ko-KR" altLang="en-US" sz="1600" baseline="0" dirty="0" err="1" smtClean="0"/>
                        <a:t>기업부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ko-KR" altLang="en-US" sz="1600" b="1" baseline="0" dirty="0" smtClean="0">
                          <a:solidFill>
                            <a:srgbClr val="0505F9"/>
                          </a:solidFill>
                        </a:rPr>
                        <a:t>위   치 </a:t>
                      </a:r>
                      <a:r>
                        <a:rPr lang="en-US" altLang="ko-KR" sz="1600" b="1" baseline="0" dirty="0" smtClean="0">
                          <a:solidFill>
                            <a:srgbClr val="0505F9"/>
                          </a:solidFill>
                        </a:rPr>
                        <a:t>: </a:t>
                      </a:r>
                      <a:r>
                        <a:rPr lang="ko-KR" altLang="en-US" sz="1600" b="1" spc="-100" baseline="0" dirty="0" err="1" smtClean="0">
                          <a:solidFill>
                            <a:srgbClr val="0505F9"/>
                          </a:solidFill>
                        </a:rPr>
                        <a:t>홍동면</a:t>
                      </a:r>
                      <a:r>
                        <a:rPr lang="ko-KR" altLang="en-US" sz="1600" b="1" spc="-100" baseline="0" dirty="0" smtClean="0">
                          <a:solidFill>
                            <a:srgbClr val="0505F9"/>
                          </a:solidFill>
                        </a:rPr>
                        <a:t> </a:t>
                      </a:r>
                      <a:r>
                        <a:rPr lang="ko-KR" altLang="en-US" sz="1600" b="1" spc="-100" baseline="0" dirty="0" err="1" smtClean="0">
                          <a:solidFill>
                            <a:srgbClr val="0505F9"/>
                          </a:solidFill>
                        </a:rPr>
                        <a:t>구정리</a:t>
                      </a:r>
                      <a:r>
                        <a:rPr lang="ko-KR" altLang="en-US" sz="1600" b="1" spc="-100" baseline="0" dirty="0" smtClean="0">
                          <a:solidFill>
                            <a:srgbClr val="0505F9"/>
                          </a:solidFill>
                        </a:rPr>
                        <a:t> </a:t>
                      </a:r>
                      <a:r>
                        <a:rPr lang="en-US" altLang="ko-KR" sz="1600" b="1" spc="-100" baseline="0" dirty="0" smtClean="0">
                          <a:solidFill>
                            <a:srgbClr val="0505F9"/>
                          </a:solidFill>
                        </a:rPr>
                        <a:t>55-5</a:t>
                      </a:r>
                      <a:r>
                        <a:rPr lang="ko-KR" altLang="en-US" sz="1600" b="1" spc="-100" baseline="0" dirty="0" smtClean="0">
                          <a:solidFill>
                            <a:srgbClr val="0505F9"/>
                          </a:solidFill>
                        </a:rPr>
                        <a:t>번지 </a:t>
                      </a:r>
                      <a:endParaRPr lang="en-US" altLang="ko-KR" sz="1600" b="1" spc="-100" baseline="0" dirty="0" smtClean="0">
                        <a:solidFill>
                          <a:srgbClr val="0505F9"/>
                        </a:solidFill>
                      </a:endParaRPr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600" b="1" baseline="0" dirty="0" smtClean="0">
                          <a:solidFill>
                            <a:srgbClr val="0505F9"/>
                          </a:solidFill>
                        </a:rPr>
                        <a:t>                </a:t>
                      </a:r>
                      <a:r>
                        <a:rPr lang="ko-KR" altLang="en-US" sz="1600" b="1" baseline="0" dirty="0" smtClean="0">
                          <a:solidFill>
                            <a:srgbClr val="0505F9"/>
                          </a:solidFill>
                        </a:rPr>
                        <a:t>외 </a:t>
                      </a:r>
                      <a:r>
                        <a:rPr lang="en-US" altLang="ko-KR" sz="1600" b="1" baseline="0" dirty="0" smtClean="0">
                          <a:solidFill>
                            <a:srgbClr val="0505F9"/>
                          </a:solidFill>
                        </a:rPr>
                        <a:t>2,716</a:t>
                      </a:r>
                      <a:r>
                        <a:rPr lang="ko-KR" altLang="en-US" sz="1600" b="1" baseline="0" dirty="0" smtClean="0">
                          <a:solidFill>
                            <a:srgbClr val="0505F9"/>
                          </a:solidFill>
                        </a:rPr>
                        <a:t>필지</a:t>
                      </a:r>
                      <a:endParaRPr lang="en-US" altLang="ko-KR" sz="1600" b="1" baseline="0" dirty="0" smtClean="0">
                        <a:solidFill>
                          <a:srgbClr val="0505F9"/>
                        </a:solidFill>
                      </a:endParaRPr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ko-KR" altLang="en-US" sz="1600" b="1" baseline="0" dirty="0" smtClean="0">
                          <a:solidFill>
                            <a:srgbClr val="0505F9"/>
                          </a:solidFill>
                        </a:rPr>
                        <a:t>면   적 </a:t>
                      </a:r>
                      <a:r>
                        <a:rPr lang="en-US" altLang="ko-KR" sz="1600" b="1" baseline="0" dirty="0" smtClean="0">
                          <a:solidFill>
                            <a:srgbClr val="0505F9"/>
                          </a:solidFill>
                        </a:rPr>
                        <a:t>: 5,798,315㎡(579ha)</a:t>
                      </a:r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ko-KR" altLang="en-US" sz="1600" baseline="0" dirty="0" smtClean="0"/>
                        <a:t>사업비 </a:t>
                      </a:r>
                      <a:r>
                        <a:rPr lang="en-US" altLang="ko-KR" sz="1600" baseline="0" dirty="0" smtClean="0"/>
                        <a:t>:</a:t>
                      </a:r>
                      <a:r>
                        <a:rPr lang="en-US" altLang="ko-KR" sz="1600" spc="-100" baseline="0" dirty="0" smtClean="0"/>
                        <a:t> 66,620</a:t>
                      </a:r>
                      <a:r>
                        <a:rPr lang="ko-KR" altLang="en-US" sz="1600" spc="-100" baseline="0" dirty="0" err="1" smtClean="0"/>
                        <a:t>백만원</a:t>
                      </a:r>
                      <a:r>
                        <a:rPr lang="en-US" altLang="ko-KR" sz="1600" spc="-100" baseline="0" dirty="0" smtClean="0"/>
                        <a:t>(14,130,269%</a:t>
                      </a:r>
                      <a:r>
                        <a:rPr lang="ko-KR" altLang="en-US" sz="1600" spc="-100" baseline="0" dirty="0" smtClean="0"/>
                        <a:t>증</a:t>
                      </a:r>
                      <a:r>
                        <a:rPr lang="en-US" altLang="ko-KR" sz="1600" spc="-100" baseline="0" dirty="0" smtClean="0"/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" name="직사각형 13"/>
          <p:cNvSpPr/>
          <p:nvPr/>
        </p:nvSpPr>
        <p:spPr>
          <a:xfrm>
            <a:off x="860140" y="4869160"/>
            <a:ext cx="7672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spc="200" dirty="0">
                <a:solidFill>
                  <a:srgbClr val="FF0000"/>
                </a:solidFill>
                <a:latin typeface="+mn-ea"/>
              </a:rPr>
              <a:t>⇒ </a:t>
            </a:r>
            <a:r>
              <a:rPr lang="en-US" altLang="ko-KR" b="1" spc="200" dirty="0" smtClean="0">
                <a:solidFill>
                  <a:srgbClr val="FF0000"/>
                </a:solidFill>
                <a:latin typeface="+mn-ea"/>
              </a:rPr>
              <a:t>2021</a:t>
            </a:r>
            <a:r>
              <a:rPr lang="ko-KR" altLang="en-US" b="1" spc="200" dirty="0" smtClean="0">
                <a:solidFill>
                  <a:srgbClr val="FF0000"/>
                </a:solidFill>
                <a:latin typeface="+mn-ea"/>
              </a:rPr>
              <a:t>년 까지 </a:t>
            </a:r>
            <a:r>
              <a:rPr lang="en-US" altLang="ko-KR" b="1" spc="200" dirty="0" smtClean="0">
                <a:solidFill>
                  <a:srgbClr val="FF0000"/>
                </a:solidFill>
                <a:latin typeface="+mn-ea"/>
              </a:rPr>
              <a:t>3</a:t>
            </a:r>
            <a:r>
              <a:rPr lang="ko-KR" altLang="en-US" b="1" spc="200" dirty="0" smtClean="0">
                <a:solidFill>
                  <a:srgbClr val="FF0000"/>
                </a:solidFill>
                <a:latin typeface="+mn-ea"/>
              </a:rPr>
              <a:t>년 연장</a:t>
            </a:r>
            <a:endParaRPr lang="ko-KR" altLang="en-US" b="1" spc="200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8" name="Picture 2" descr="C:\Users\User\Desktop\농업\cbccb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8" t="24694" r="20906" b="32925"/>
          <a:stretch/>
        </p:blipFill>
        <p:spPr bwMode="auto">
          <a:xfrm>
            <a:off x="8527091" y="6315730"/>
            <a:ext cx="422364" cy="43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642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87122" y="889383"/>
            <a:ext cx="5669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25B585"/>
                </a:solidFill>
              </a:rPr>
              <a:t>□ </a:t>
            </a:r>
            <a:r>
              <a:rPr lang="en-US" altLang="ko-KR" b="1" dirty="0" smtClean="0">
                <a:solidFill>
                  <a:srgbClr val="25B585"/>
                </a:solidFill>
              </a:rPr>
              <a:t>Details of Special Act on Organic Farming</a:t>
            </a:r>
            <a:endParaRPr lang="ko-KR" altLang="en-US" b="1" dirty="0">
              <a:solidFill>
                <a:srgbClr val="25B585"/>
              </a:solidFill>
            </a:endParaRPr>
          </a:p>
        </p:txBody>
      </p:sp>
      <p:pic>
        <p:nvPicPr>
          <p:cNvPr id="13" name="Picture 5" descr="E:\기획단\타부서\농수산과\친환경농업\사본 -유기농업특구홍성 로고_최종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347"/>
            <a:ext cx="1328018" cy="33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1513566"/>
              </p:ext>
            </p:extLst>
          </p:nvPr>
        </p:nvGraphicFramePr>
        <p:xfrm>
          <a:off x="755576" y="1628800"/>
          <a:ext cx="7632848" cy="49342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16424"/>
                <a:gridCol w="3816424"/>
              </a:tblGrid>
              <a:tr h="45364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당  초</a:t>
                      </a:r>
                      <a:r>
                        <a:rPr lang="en-US" altLang="ko-KR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(6</a:t>
                      </a:r>
                      <a:r>
                        <a:rPr lang="ko-KR" altLang="en-US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개 특례</a:t>
                      </a:r>
                      <a:r>
                        <a:rPr lang="en-US" altLang="ko-KR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)</a:t>
                      </a:r>
                      <a:endParaRPr lang="ko-KR" altLang="en-US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변  경</a:t>
                      </a:r>
                      <a:r>
                        <a:rPr lang="en-US" altLang="ko-KR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(5</a:t>
                      </a:r>
                      <a:r>
                        <a:rPr lang="ko-KR" altLang="en-US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개 특례</a:t>
                      </a:r>
                      <a:r>
                        <a:rPr lang="en-US" altLang="ko-KR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)</a:t>
                      </a:r>
                      <a:endParaRPr lang="ko-KR" altLang="en-US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3028">
                <a:tc>
                  <a:txBody>
                    <a:bodyPr/>
                    <a:lstStyle/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ko-KR" altLang="en-US" sz="1600" b="1" dirty="0" smtClean="0">
                          <a:solidFill>
                            <a:srgbClr val="0505F9"/>
                          </a:solidFill>
                        </a:rPr>
                        <a:t>▣ 법제</a:t>
                      </a:r>
                      <a:r>
                        <a:rPr lang="en-US" altLang="ko-KR" sz="1600" b="1" dirty="0" smtClean="0">
                          <a:solidFill>
                            <a:srgbClr val="0505F9"/>
                          </a:solidFill>
                        </a:rPr>
                        <a:t>22</a:t>
                      </a:r>
                      <a:r>
                        <a:rPr lang="ko-KR" altLang="en-US" sz="1600" b="1" dirty="0" smtClean="0">
                          <a:solidFill>
                            <a:srgbClr val="0505F9"/>
                          </a:solidFill>
                        </a:rPr>
                        <a:t>조</a:t>
                      </a:r>
                      <a:r>
                        <a:rPr lang="en-US" altLang="ko-KR" sz="1600" b="1" dirty="0" smtClean="0">
                          <a:solidFill>
                            <a:srgbClr val="0505F9"/>
                          </a:solidFill>
                        </a:rPr>
                        <a:t>(</a:t>
                      </a:r>
                      <a:r>
                        <a:rPr lang="ko-KR" altLang="en-US" sz="1600" b="1" dirty="0" smtClean="0">
                          <a:solidFill>
                            <a:srgbClr val="0505F9"/>
                          </a:solidFill>
                        </a:rPr>
                        <a:t>도로 교통법에 관한 특례</a:t>
                      </a:r>
                      <a:r>
                        <a:rPr lang="en-US" altLang="ko-KR" sz="1600" b="1" dirty="0" smtClean="0">
                          <a:solidFill>
                            <a:srgbClr val="0505F9"/>
                          </a:solidFill>
                        </a:rPr>
                        <a:t>)</a:t>
                      </a:r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600" b="1" dirty="0" smtClean="0">
                          <a:solidFill>
                            <a:srgbClr val="0505F9"/>
                          </a:solidFill>
                        </a:rPr>
                        <a:t> - </a:t>
                      </a:r>
                      <a:r>
                        <a:rPr lang="ko-KR" altLang="en-US" sz="1600" b="1" dirty="0" smtClean="0">
                          <a:solidFill>
                            <a:srgbClr val="0505F9"/>
                          </a:solidFill>
                        </a:rPr>
                        <a:t>관광객의 안정한 </a:t>
                      </a:r>
                      <a:r>
                        <a:rPr lang="ko-KR" altLang="en-US" sz="1600" b="1" dirty="0" err="1" smtClean="0">
                          <a:solidFill>
                            <a:srgbClr val="0505F9"/>
                          </a:solidFill>
                        </a:rPr>
                        <a:t>이동로</a:t>
                      </a:r>
                      <a:r>
                        <a:rPr lang="ko-KR" altLang="en-US" sz="1600" b="1" dirty="0" smtClean="0">
                          <a:solidFill>
                            <a:srgbClr val="0505F9"/>
                          </a:solidFill>
                        </a:rPr>
                        <a:t> 확인</a:t>
                      </a:r>
                      <a:endParaRPr lang="en-US" altLang="ko-KR" sz="1600" b="1" dirty="0" smtClean="0">
                        <a:solidFill>
                          <a:srgbClr val="0505F9"/>
                        </a:solidFill>
                      </a:endParaRPr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ko-KR" altLang="en-US" sz="1600" b="1" dirty="0" smtClean="0">
                          <a:solidFill>
                            <a:srgbClr val="0505F9"/>
                          </a:solidFill>
                        </a:rPr>
                        <a:t>▣ </a:t>
                      </a:r>
                      <a:r>
                        <a:rPr lang="ko-KR" altLang="en-US" sz="1600" b="1" spc="-200" baseline="0" dirty="0" smtClean="0">
                          <a:solidFill>
                            <a:srgbClr val="0505F9"/>
                          </a:solidFill>
                        </a:rPr>
                        <a:t>법제</a:t>
                      </a:r>
                      <a:r>
                        <a:rPr lang="en-US" altLang="ko-KR" sz="1600" b="1" spc="-200" baseline="0" dirty="0" smtClean="0">
                          <a:solidFill>
                            <a:srgbClr val="0505F9"/>
                          </a:solidFill>
                        </a:rPr>
                        <a:t>23</a:t>
                      </a:r>
                      <a:r>
                        <a:rPr lang="ko-KR" altLang="en-US" sz="1600" b="1" spc="-200" baseline="0" dirty="0" smtClean="0">
                          <a:solidFill>
                            <a:srgbClr val="0505F9"/>
                          </a:solidFill>
                        </a:rPr>
                        <a:t>조</a:t>
                      </a:r>
                      <a:r>
                        <a:rPr lang="en-US" altLang="ko-KR" sz="1600" b="1" spc="-200" baseline="0" dirty="0" smtClean="0">
                          <a:solidFill>
                            <a:srgbClr val="0505F9"/>
                          </a:solidFill>
                        </a:rPr>
                        <a:t>(</a:t>
                      </a:r>
                      <a:r>
                        <a:rPr lang="ko-KR" altLang="en-US" sz="1600" b="1" spc="-200" baseline="0" dirty="0" err="1" smtClean="0">
                          <a:solidFill>
                            <a:srgbClr val="0505F9"/>
                          </a:solidFill>
                        </a:rPr>
                        <a:t>옥외광고물등</a:t>
                      </a:r>
                      <a:r>
                        <a:rPr lang="ko-KR" altLang="en-US" sz="1600" b="1" spc="-200" baseline="0" dirty="0" smtClean="0">
                          <a:solidFill>
                            <a:srgbClr val="0505F9"/>
                          </a:solidFill>
                        </a:rPr>
                        <a:t> 관리에 관한 특례</a:t>
                      </a:r>
                      <a:r>
                        <a:rPr lang="en-US" altLang="ko-KR" sz="1600" b="1" spc="-200" baseline="0" dirty="0" smtClean="0">
                          <a:solidFill>
                            <a:srgbClr val="0505F9"/>
                          </a:solidFill>
                        </a:rPr>
                        <a:t>)</a:t>
                      </a:r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600" b="1" dirty="0" smtClean="0">
                          <a:solidFill>
                            <a:srgbClr val="0505F9"/>
                          </a:solidFill>
                        </a:rPr>
                        <a:t> - </a:t>
                      </a:r>
                      <a:r>
                        <a:rPr lang="ko-KR" altLang="en-US" sz="1600" b="1" dirty="0" smtClean="0">
                          <a:solidFill>
                            <a:srgbClr val="0505F9"/>
                          </a:solidFill>
                        </a:rPr>
                        <a:t>광고물 설치</a:t>
                      </a:r>
                      <a:endParaRPr lang="en-US" altLang="ko-KR" sz="1600" b="1" dirty="0" smtClean="0">
                        <a:solidFill>
                          <a:srgbClr val="0505F9"/>
                        </a:solidFill>
                      </a:endParaRPr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ko-KR" altLang="en-US" sz="1600" b="1" dirty="0" smtClean="0">
                          <a:solidFill>
                            <a:srgbClr val="0505F9"/>
                          </a:solidFill>
                        </a:rPr>
                        <a:t>▣ 법제</a:t>
                      </a:r>
                      <a:r>
                        <a:rPr lang="en-US" altLang="ko-KR" sz="1600" b="1" dirty="0" smtClean="0">
                          <a:solidFill>
                            <a:srgbClr val="0505F9"/>
                          </a:solidFill>
                        </a:rPr>
                        <a:t>26</a:t>
                      </a:r>
                      <a:r>
                        <a:rPr lang="ko-KR" altLang="en-US" sz="1600" b="1" dirty="0" smtClean="0">
                          <a:solidFill>
                            <a:srgbClr val="0505F9"/>
                          </a:solidFill>
                        </a:rPr>
                        <a:t>조</a:t>
                      </a:r>
                      <a:r>
                        <a:rPr lang="en-US" altLang="ko-KR" sz="1600" b="1" dirty="0" smtClean="0">
                          <a:solidFill>
                            <a:srgbClr val="0505F9"/>
                          </a:solidFill>
                        </a:rPr>
                        <a:t>(</a:t>
                      </a:r>
                      <a:r>
                        <a:rPr lang="ko-KR" altLang="en-US" sz="1600" b="1" dirty="0" err="1" smtClean="0">
                          <a:solidFill>
                            <a:srgbClr val="0505F9"/>
                          </a:solidFill>
                        </a:rPr>
                        <a:t>농지법에관한</a:t>
                      </a:r>
                      <a:r>
                        <a:rPr lang="ko-KR" altLang="en-US" sz="1600" b="1" dirty="0" smtClean="0">
                          <a:solidFill>
                            <a:srgbClr val="0505F9"/>
                          </a:solidFill>
                        </a:rPr>
                        <a:t> 특례</a:t>
                      </a:r>
                      <a:r>
                        <a:rPr lang="en-US" altLang="ko-KR" sz="1600" b="1" dirty="0" smtClean="0">
                          <a:solidFill>
                            <a:srgbClr val="0505F9"/>
                          </a:solidFill>
                        </a:rPr>
                        <a:t>)</a:t>
                      </a:r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600" b="1" baseline="0" dirty="0" smtClean="0">
                          <a:solidFill>
                            <a:srgbClr val="0505F9"/>
                          </a:solidFill>
                        </a:rPr>
                        <a:t> - </a:t>
                      </a:r>
                      <a:r>
                        <a:rPr lang="ko-KR" altLang="en-US" sz="1600" b="1" baseline="0" dirty="0" smtClean="0">
                          <a:solidFill>
                            <a:srgbClr val="0505F9"/>
                          </a:solidFill>
                        </a:rPr>
                        <a:t>위탁경영</a:t>
                      </a:r>
                      <a:r>
                        <a:rPr lang="en-US" altLang="ko-KR" sz="1600" b="1" baseline="0" dirty="0" smtClean="0">
                          <a:solidFill>
                            <a:srgbClr val="0505F9"/>
                          </a:solidFill>
                        </a:rPr>
                        <a:t>, </a:t>
                      </a:r>
                      <a:r>
                        <a:rPr lang="ko-KR" altLang="en-US" sz="1600" b="1" baseline="0" dirty="0" smtClean="0">
                          <a:solidFill>
                            <a:srgbClr val="0505F9"/>
                          </a:solidFill>
                        </a:rPr>
                        <a:t>임대기준 완화</a:t>
                      </a:r>
                      <a:endParaRPr lang="en-US" altLang="ko-KR" sz="1600" b="1" baseline="0" dirty="0" smtClean="0">
                        <a:solidFill>
                          <a:srgbClr val="0505F9"/>
                        </a:solidFill>
                      </a:endParaRPr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ko-KR" altLang="en-US" sz="1600" b="1" dirty="0" smtClean="0">
                          <a:solidFill>
                            <a:srgbClr val="0505F9"/>
                          </a:solidFill>
                        </a:rPr>
                        <a:t>▣ 법제</a:t>
                      </a:r>
                      <a:r>
                        <a:rPr lang="en-US" altLang="ko-KR" sz="1600" b="1" dirty="0" smtClean="0">
                          <a:solidFill>
                            <a:srgbClr val="0505F9"/>
                          </a:solidFill>
                        </a:rPr>
                        <a:t>33</a:t>
                      </a:r>
                      <a:r>
                        <a:rPr lang="ko-KR" altLang="en-US" sz="1600" b="1" dirty="0" smtClean="0">
                          <a:solidFill>
                            <a:srgbClr val="0505F9"/>
                          </a:solidFill>
                        </a:rPr>
                        <a:t>조</a:t>
                      </a:r>
                      <a:r>
                        <a:rPr lang="en-US" altLang="ko-KR" sz="1600" b="1" dirty="0" smtClean="0">
                          <a:solidFill>
                            <a:srgbClr val="0505F9"/>
                          </a:solidFill>
                        </a:rPr>
                        <a:t>(</a:t>
                      </a:r>
                      <a:r>
                        <a:rPr lang="ko-KR" altLang="en-US" sz="1600" b="1" dirty="0" err="1" smtClean="0">
                          <a:solidFill>
                            <a:srgbClr val="0505F9"/>
                          </a:solidFill>
                        </a:rPr>
                        <a:t>도로법에</a:t>
                      </a:r>
                      <a:r>
                        <a:rPr lang="ko-KR" altLang="en-US" sz="1600" b="1" dirty="0" smtClean="0">
                          <a:solidFill>
                            <a:srgbClr val="0505F9"/>
                          </a:solidFill>
                        </a:rPr>
                        <a:t> 관한 특례</a:t>
                      </a:r>
                      <a:r>
                        <a:rPr lang="en-US" altLang="ko-KR" sz="1600" b="1" dirty="0" smtClean="0">
                          <a:solidFill>
                            <a:srgbClr val="0505F9"/>
                          </a:solidFill>
                        </a:rPr>
                        <a:t>)</a:t>
                      </a:r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600" b="1" baseline="0" dirty="0" smtClean="0">
                          <a:solidFill>
                            <a:srgbClr val="0505F9"/>
                          </a:solidFill>
                        </a:rPr>
                        <a:t> - </a:t>
                      </a:r>
                      <a:r>
                        <a:rPr lang="ko-KR" altLang="en-US" sz="1600" b="1" baseline="0" dirty="0" smtClean="0">
                          <a:solidFill>
                            <a:srgbClr val="0505F9"/>
                          </a:solidFill>
                        </a:rPr>
                        <a:t>행사를 위한 도로 사용</a:t>
                      </a:r>
                      <a:endParaRPr lang="en-US" altLang="ko-KR" sz="1600" b="1" baseline="0" dirty="0" smtClean="0">
                        <a:solidFill>
                          <a:srgbClr val="0505F9"/>
                        </a:solidFill>
                      </a:endParaRPr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ko-KR" altLang="en-US" sz="1600" b="1" dirty="0" smtClean="0">
                          <a:solidFill>
                            <a:srgbClr val="0505F9"/>
                          </a:solidFill>
                        </a:rPr>
                        <a:t>▣ </a:t>
                      </a:r>
                      <a:r>
                        <a:rPr lang="ko-KR" altLang="en-US" sz="1600" b="1" spc="-200" baseline="0" dirty="0" smtClean="0">
                          <a:solidFill>
                            <a:srgbClr val="0505F9"/>
                          </a:solidFill>
                        </a:rPr>
                        <a:t>법제</a:t>
                      </a:r>
                      <a:r>
                        <a:rPr lang="en-US" altLang="ko-KR" sz="1600" b="1" spc="-200" baseline="0" dirty="0" smtClean="0">
                          <a:solidFill>
                            <a:srgbClr val="0505F9"/>
                          </a:solidFill>
                        </a:rPr>
                        <a:t>36</a:t>
                      </a:r>
                      <a:r>
                        <a:rPr lang="ko-KR" altLang="en-US" sz="1600" b="1" spc="-200" baseline="0" dirty="0" smtClean="0">
                          <a:solidFill>
                            <a:srgbClr val="0505F9"/>
                          </a:solidFill>
                        </a:rPr>
                        <a:t>조</a:t>
                      </a:r>
                      <a:r>
                        <a:rPr lang="en-US" altLang="ko-KR" sz="1600" b="1" spc="-200" baseline="0" dirty="0" smtClean="0">
                          <a:solidFill>
                            <a:srgbClr val="0505F9"/>
                          </a:solidFill>
                        </a:rPr>
                        <a:t>(</a:t>
                      </a:r>
                      <a:r>
                        <a:rPr lang="ko-KR" altLang="en-US" sz="1600" b="1" spc="-200" baseline="0" dirty="0" smtClean="0">
                          <a:solidFill>
                            <a:srgbClr val="0505F9"/>
                          </a:solidFill>
                        </a:rPr>
                        <a:t>농산물품질관리법에 관한 특례</a:t>
                      </a:r>
                      <a:r>
                        <a:rPr lang="en-US" altLang="ko-KR" sz="1600" b="1" spc="-200" baseline="0" dirty="0" smtClean="0">
                          <a:solidFill>
                            <a:srgbClr val="0505F9"/>
                          </a:solidFill>
                        </a:rPr>
                        <a:t>)</a:t>
                      </a:r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600" b="1" baseline="0" dirty="0" smtClean="0">
                          <a:solidFill>
                            <a:srgbClr val="0505F9"/>
                          </a:solidFill>
                        </a:rPr>
                        <a:t> - </a:t>
                      </a:r>
                      <a:r>
                        <a:rPr lang="ko-KR" altLang="en-US" sz="1600" b="1" baseline="0" dirty="0" smtClean="0">
                          <a:solidFill>
                            <a:srgbClr val="0505F9"/>
                          </a:solidFill>
                        </a:rPr>
                        <a:t>지리적 표시의 등록 우선심사</a:t>
                      </a:r>
                      <a:endParaRPr lang="en-US" altLang="ko-KR" sz="1600" b="1" baseline="0" dirty="0" smtClean="0">
                        <a:solidFill>
                          <a:srgbClr val="0505F9"/>
                        </a:solidFill>
                      </a:endParaRPr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ko-KR" altLang="en-US" sz="1600" b="1" dirty="0" smtClean="0">
                          <a:solidFill>
                            <a:srgbClr val="0505F9"/>
                          </a:solidFill>
                        </a:rPr>
                        <a:t>▣ 법제</a:t>
                      </a:r>
                      <a:r>
                        <a:rPr lang="en-US" altLang="ko-KR" sz="1600" b="1" dirty="0" smtClean="0">
                          <a:solidFill>
                            <a:srgbClr val="0505F9"/>
                          </a:solidFill>
                        </a:rPr>
                        <a:t>43</a:t>
                      </a:r>
                      <a:r>
                        <a:rPr lang="ko-KR" altLang="en-US" sz="1600" b="1" dirty="0" smtClean="0">
                          <a:solidFill>
                            <a:srgbClr val="0505F9"/>
                          </a:solidFill>
                        </a:rPr>
                        <a:t>조</a:t>
                      </a:r>
                      <a:r>
                        <a:rPr lang="en-US" altLang="ko-KR" sz="1600" b="1" dirty="0" smtClean="0">
                          <a:solidFill>
                            <a:srgbClr val="0505F9"/>
                          </a:solidFill>
                        </a:rPr>
                        <a:t>(</a:t>
                      </a:r>
                      <a:r>
                        <a:rPr lang="ko-KR" altLang="en-US" sz="1600" b="1" dirty="0" smtClean="0">
                          <a:solidFill>
                            <a:srgbClr val="0505F9"/>
                          </a:solidFill>
                        </a:rPr>
                        <a:t>식품위생법에 </a:t>
                      </a:r>
                      <a:r>
                        <a:rPr lang="ko-KR" altLang="en-US" sz="1600" b="1" dirty="0" err="1" smtClean="0">
                          <a:solidFill>
                            <a:srgbClr val="0505F9"/>
                          </a:solidFill>
                        </a:rPr>
                        <a:t>관한특례</a:t>
                      </a:r>
                      <a:r>
                        <a:rPr lang="en-US" altLang="ko-KR" sz="1600" b="1" dirty="0" smtClean="0">
                          <a:solidFill>
                            <a:srgbClr val="0505F9"/>
                          </a:solidFill>
                        </a:rPr>
                        <a:t>)</a:t>
                      </a:r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600" b="1" baseline="0" dirty="0" smtClean="0">
                          <a:solidFill>
                            <a:srgbClr val="0505F9"/>
                          </a:solidFill>
                        </a:rPr>
                        <a:t> - </a:t>
                      </a:r>
                      <a:r>
                        <a:rPr lang="ko-KR" altLang="en-US" sz="1600" b="1" spc="-200" baseline="0" dirty="0" smtClean="0">
                          <a:solidFill>
                            <a:srgbClr val="0505F9"/>
                          </a:solidFill>
                        </a:rPr>
                        <a:t>특화사업으로 생산된 차별화된 상품공시</a:t>
                      </a:r>
                      <a:endParaRPr lang="en-US" altLang="ko-KR" sz="1600" b="1" spc="-200" baseline="0" dirty="0" smtClean="0">
                        <a:solidFill>
                          <a:srgbClr val="0505F9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ko-KR" altLang="en-US" sz="1600" dirty="0" smtClean="0"/>
                        <a:t>▣ 법제</a:t>
                      </a:r>
                      <a:r>
                        <a:rPr lang="en-US" altLang="ko-KR" sz="1600" dirty="0" smtClean="0"/>
                        <a:t>22</a:t>
                      </a:r>
                      <a:r>
                        <a:rPr lang="ko-KR" altLang="en-US" sz="1600" dirty="0" smtClean="0"/>
                        <a:t>조</a:t>
                      </a:r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smtClean="0"/>
                        <a:t>도로 교통법에 관한 특례</a:t>
                      </a:r>
                      <a:r>
                        <a:rPr lang="en-US" altLang="ko-KR" sz="1600" dirty="0" smtClean="0"/>
                        <a:t>)</a:t>
                      </a:r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600" dirty="0" smtClean="0"/>
                        <a:t> - </a:t>
                      </a:r>
                      <a:r>
                        <a:rPr lang="ko-KR" altLang="en-US" sz="1600" dirty="0" smtClean="0"/>
                        <a:t>관광객의 안정한 </a:t>
                      </a:r>
                      <a:r>
                        <a:rPr lang="ko-KR" altLang="en-US" sz="1600" dirty="0" err="1" smtClean="0"/>
                        <a:t>이동로</a:t>
                      </a:r>
                      <a:r>
                        <a:rPr lang="ko-KR" altLang="en-US" sz="1600" dirty="0" smtClean="0"/>
                        <a:t> 확인</a:t>
                      </a:r>
                      <a:endParaRPr lang="en-US" altLang="ko-KR" sz="1600" dirty="0" smtClean="0"/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ko-KR" altLang="en-US" sz="1600" dirty="0" smtClean="0"/>
                        <a:t>▣ </a:t>
                      </a:r>
                      <a:r>
                        <a:rPr lang="ko-KR" altLang="en-US" sz="1600" b="1" dirty="0" smtClean="0">
                          <a:solidFill>
                            <a:srgbClr val="FF0000"/>
                          </a:solidFill>
                        </a:rPr>
                        <a:t>제   외</a:t>
                      </a:r>
                      <a:r>
                        <a:rPr lang="en-US" altLang="ko-KR" sz="1600" b="1" dirty="0" smtClean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ko-KR" altLang="en-US" sz="1600" b="1" dirty="0" smtClean="0">
                          <a:solidFill>
                            <a:srgbClr val="FF0000"/>
                          </a:solidFill>
                        </a:rPr>
                        <a:t>사업 완료</a:t>
                      </a:r>
                      <a:r>
                        <a:rPr lang="en-US" altLang="ko-KR" sz="1600" b="1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endParaRPr lang="en-US" altLang="ko-KR" sz="1600" dirty="0" smtClean="0"/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ko-KR" altLang="en-US" sz="1600" dirty="0" smtClean="0"/>
                        <a:t>▣ 법제</a:t>
                      </a:r>
                      <a:r>
                        <a:rPr lang="en-US" altLang="ko-KR" sz="1600" dirty="0" smtClean="0"/>
                        <a:t>26</a:t>
                      </a:r>
                      <a:r>
                        <a:rPr lang="ko-KR" altLang="en-US" sz="1600" dirty="0" smtClean="0"/>
                        <a:t>조</a:t>
                      </a:r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err="1" smtClean="0"/>
                        <a:t>농지법에관한</a:t>
                      </a:r>
                      <a:r>
                        <a:rPr lang="ko-KR" altLang="en-US" sz="1600" dirty="0" smtClean="0"/>
                        <a:t> 특례</a:t>
                      </a:r>
                      <a:r>
                        <a:rPr lang="en-US" altLang="ko-KR" sz="1600" dirty="0" smtClean="0"/>
                        <a:t>)</a:t>
                      </a:r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600" baseline="0" dirty="0" smtClean="0"/>
                        <a:t> - </a:t>
                      </a:r>
                      <a:r>
                        <a:rPr lang="ko-KR" altLang="en-US" sz="1600" baseline="0" dirty="0" smtClean="0"/>
                        <a:t>위탁경영</a:t>
                      </a:r>
                      <a:r>
                        <a:rPr lang="en-US" altLang="ko-KR" sz="1600" baseline="0" dirty="0" smtClean="0"/>
                        <a:t>, </a:t>
                      </a:r>
                      <a:r>
                        <a:rPr lang="ko-KR" altLang="en-US" sz="1600" baseline="0" dirty="0" smtClean="0"/>
                        <a:t>임대기준 완화</a:t>
                      </a:r>
                      <a:endParaRPr lang="en-US" altLang="ko-KR" sz="1600" baseline="0" dirty="0" smtClean="0"/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ko-KR" altLang="en-US" sz="1600" dirty="0" smtClean="0"/>
                        <a:t>▣ 법제</a:t>
                      </a:r>
                      <a:r>
                        <a:rPr lang="en-US" altLang="ko-KR" sz="1600" dirty="0" smtClean="0"/>
                        <a:t>33</a:t>
                      </a:r>
                      <a:r>
                        <a:rPr lang="ko-KR" altLang="en-US" sz="1600" dirty="0" smtClean="0"/>
                        <a:t>조</a:t>
                      </a:r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err="1" smtClean="0"/>
                        <a:t>도로법에</a:t>
                      </a:r>
                      <a:r>
                        <a:rPr lang="ko-KR" altLang="en-US" sz="1600" dirty="0" smtClean="0"/>
                        <a:t> 관한 특례</a:t>
                      </a:r>
                      <a:r>
                        <a:rPr lang="en-US" altLang="ko-KR" sz="1600" dirty="0" smtClean="0"/>
                        <a:t>)</a:t>
                      </a:r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600" baseline="0" dirty="0" smtClean="0"/>
                        <a:t> - </a:t>
                      </a:r>
                      <a:r>
                        <a:rPr lang="ko-KR" altLang="en-US" sz="1600" baseline="0" dirty="0" smtClean="0"/>
                        <a:t>행사를 위한 도로 사용</a:t>
                      </a:r>
                      <a:endParaRPr lang="en-US" altLang="ko-KR" sz="1600" baseline="0" dirty="0" smtClean="0"/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ko-KR" altLang="en-US" sz="1600" dirty="0" smtClean="0"/>
                        <a:t>▣ </a:t>
                      </a:r>
                      <a:r>
                        <a:rPr lang="ko-KR" altLang="en-US" sz="1600" spc="-200" baseline="0" dirty="0" smtClean="0"/>
                        <a:t>법제</a:t>
                      </a:r>
                      <a:r>
                        <a:rPr lang="en-US" altLang="ko-KR" sz="1600" spc="-200" baseline="0" dirty="0" smtClean="0"/>
                        <a:t>36</a:t>
                      </a:r>
                      <a:r>
                        <a:rPr lang="ko-KR" altLang="en-US" sz="1600" spc="-200" baseline="0" dirty="0" smtClean="0"/>
                        <a:t>조</a:t>
                      </a:r>
                      <a:r>
                        <a:rPr lang="en-US" altLang="ko-KR" sz="1600" spc="-200" baseline="0" dirty="0" smtClean="0"/>
                        <a:t>(</a:t>
                      </a:r>
                      <a:r>
                        <a:rPr lang="ko-KR" altLang="en-US" sz="1600" spc="-200" baseline="0" dirty="0" smtClean="0"/>
                        <a:t>농산물품질관리법에 관한 특례</a:t>
                      </a:r>
                      <a:r>
                        <a:rPr lang="en-US" altLang="ko-KR" sz="1600" spc="-200" baseline="0" dirty="0" smtClean="0"/>
                        <a:t>)</a:t>
                      </a:r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600" baseline="0" dirty="0" smtClean="0"/>
                        <a:t> - </a:t>
                      </a:r>
                      <a:r>
                        <a:rPr lang="ko-KR" altLang="en-US" sz="1600" baseline="0" dirty="0" smtClean="0"/>
                        <a:t>지리적 표시의 등록 우선심사</a:t>
                      </a:r>
                      <a:endParaRPr lang="en-US" altLang="ko-KR" sz="1600" baseline="0" dirty="0" smtClean="0"/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ko-KR" altLang="en-US" sz="1600" dirty="0" smtClean="0"/>
                        <a:t>▣ 법제</a:t>
                      </a:r>
                      <a:r>
                        <a:rPr lang="en-US" altLang="ko-KR" sz="1600" dirty="0" smtClean="0"/>
                        <a:t>43</a:t>
                      </a:r>
                      <a:r>
                        <a:rPr lang="ko-KR" altLang="en-US" sz="1600" dirty="0" smtClean="0"/>
                        <a:t>조</a:t>
                      </a:r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smtClean="0"/>
                        <a:t>식품위생법에 </a:t>
                      </a:r>
                      <a:r>
                        <a:rPr lang="ko-KR" altLang="en-US" sz="1600" dirty="0" err="1" smtClean="0"/>
                        <a:t>관한특례</a:t>
                      </a:r>
                      <a:r>
                        <a:rPr lang="en-US" altLang="ko-KR" sz="1600" dirty="0" smtClean="0"/>
                        <a:t>)</a:t>
                      </a:r>
                    </a:p>
                    <a:p>
                      <a:pPr marL="0" indent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600" baseline="0" dirty="0" smtClean="0"/>
                        <a:t> - </a:t>
                      </a:r>
                      <a:r>
                        <a:rPr lang="ko-KR" altLang="en-US" sz="1600" spc="-200" baseline="0" dirty="0" smtClean="0"/>
                        <a:t>특화사업으로 생산된 차별화된 상품공시</a:t>
                      </a:r>
                      <a:endParaRPr lang="en-US" altLang="ko-KR" sz="1600" spc="-200" baseline="0" dirty="0" smtClean="0"/>
                    </a:p>
                  </a:txBody>
                  <a:tcPr>
                    <a:lnL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Picture 2" descr="C:\Users\User\Desktop\농업\cbccb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8" t="24694" r="20906" b="32925"/>
          <a:stretch/>
        </p:blipFill>
        <p:spPr bwMode="auto">
          <a:xfrm>
            <a:off x="8527091" y="6315730"/>
            <a:ext cx="422364" cy="43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79512" y="539388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en-US" altLang="ko-KR" b="1" dirty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Special Zone for Organic Farming</a:t>
            </a:r>
            <a:endParaRPr lang="ko-KR" altLang="en-US" b="1" dirty="0">
              <a:solidFill>
                <a:schemeClr val="accent1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3001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User\Desktop\_DSC024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" t="22702" r="2199" b="1375"/>
          <a:stretch/>
        </p:blipFill>
        <p:spPr bwMode="auto">
          <a:xfrm>
            <a:off x="4426878" y="1453559"/>
            <a:ext cx="3601506" cy="1868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87122" y="889383"/>
            <a:ext cx="2860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25B585"/>
                </a:solidFill>
              </a:rPr>
              <a:t>□ </a:t>
            </a:r>
            <a:r>
              <a:rPr lang="en-US" altLang="ko-KR" b="1" dirty="0" smtClean="0">
                <a:solidFill>
                  <a:srgbClr val="25B585"/>
                </a:solidFill>
              </a:rPr>
              <a:t>Achievements </a:t>
            </a:r>
            <a:endParaRPr lang="ko-KR" altLang="en-US" b="1" dirty="0">
              <a:solidFill>
                <a:srgbClr val="25B585"/>
              </a:solidFill>
            </a:endParaRPr>
          </a:p>
        </p:txBody>
      </p:sp>
      <p:pic>
        <p:nvPicPr>
          <p:cNvPr id="13" name="Picture 5" descr="E:\기획단\타부서\농수산과\친환경농업\사본 -유기농업특구홍성 로고_최종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347"/>
            <a:ext cx="1328018" cy="33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5004398"/>
              </p:ext>
            </p:extLst>
          </p:nvPr>
        </p:nvGraphicFramePr>
        <p:xfrm>
          <a:off x="755576" y="3501008"/>
          <a:ext cx="7632848" cy="2520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16424"/>
                <a:gridCol w="3816424"/>
              </a:tblGrid>
              <a:tr h="45364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정  책  적  성  과</a:t>
                      </a:r>
                      <a:endParaRPr lang="ko-KR" altLang="en-US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경  제  적  성  과</a:t>
                      </a:r>
                      <a:endParaRPr lang="ko-KR" altLang="en-US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6632">
                <a:tc>
                  <a:txBody>
                    <a:bodyPr/>
                    <a:lstStyle/>
                    <a:p>
                      <a:pPr marL="285750" indent="-285750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ko-KR" altLang="en-US" sz="1600" b="1" spc="0" baseline="0" dirty="0" smtClean="0">
                          <a:solidFill>
                            <a:srgbClr val="0505F9"/>
                          </a:solidFill>
                        </a:rPr>
                        <a:t>고도화된 친환경 유기농업육성</a:t>
                      </a:r>
                      <a:endParaRPr lang="en-US" altLang="ko-KR" sz="1600" b="1" spc="0" baseline="0" dirty="0" smtClean="0">
                        <a:solidFill>
                          <a:srgbClr val="0505F9"/>
                        </a:solidFill>
                      </a:endParaRPr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ko-KR" altLang="en-US" sz="1600" b="1" spc="0" baseline="0" dirty="0" smtClean="0">
                          <a:solidFill>
                            <a:srgbClr val="0505F9"/>
                          </a:solidFill>
                        </a:rPr>
                        <a:t>지역산업의 동반성장</a:t>
                      </a:r>
                      <a:endParaRPr lang="en-US" altLang="ko-KR" sz="1600" b="1" spc="0" baseline="0" dirty="0" smtClean="0">
                        <a:solidFill>
                          <a:srgbClr val="0505F9"/>
                        </a:solidFill>
                      </a:endParaRPr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ko-KR" altLang="en-US" sz="1600" b="1" spc="0" baseline="0" dirty="0" smtClean="0">
                          <a:solidFill>
                            <a:srgbClr val="0505F9"/>
                          </a:solidFill>
                        </a:rPr>
                        <a:t>친환경 유기농산물의 경쟁력 향상</a:t>
                      </a:r>
                      <a:endParaRPr lang="en-US" altLang="ko-KR" sz="1600" b="1" spc="0" baseline="0" dirty="0" smtClean="0">
                        <a:solidFill>
                          <a:srgbClr val="0505F9"/>
                        </a:solidFill>
                      </a:endParaRPr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ko-KR" altLang="en-US" sz="1600" b="1" spc="0" baseline="0" dirty="0" smtClean="0">
                          <a:solidFill>
                            <a:srgbClr val="0505F9"/>
                          </a:solidFill>
                        </a:rPr>
                        <a:t>대외적 브랜드가치 상승</a:t>
                      </a:r>
                      <a:endParaRPr lang="en-US" altLang="ko-KR" sz="1600" b="1" spc="0" baseline="0" dirty="0" smtClean="0">
                        <a:solidFill>
                          <a:srgbClr val="0505F9"/>
                        </a:solidFill>
                      </a:endParaRPr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ko-KR" altLang="en-US" sz="1600" b="1" spc="0" baseline="0" dirty="0" smtClean="0">
                          <a:solidFill>
                            <a:srgbClr val="0505F9"/>
                          </a:solidFill>
                        </a:rPr>
                        <a:t>젊은 </a:t>
                      </a:r>
                      <a:r>
                        <a:rPr lang="ko-KR" altLang="en-US" sz="1600" b="1" spc="0" baseline="0" dirty="0" err="1" smtClean="0">
                          <a:solidFill>
                            <a:srgbClr val="0505F9"/>
                          </a:solidFill>
                        </a:rPr>
                        <a:t>창업농업인등</a:t>
                      </a:r>
                      <a:r>
                        <a:rPr lang="ko-KR" altLang="en-US" sz="1600" b="1" spc="0" baseline="0" dirty="0" smtClean="0">
                          <a:solidFill>
                            <a:srgbClr val="0505F9"/>
                          </a:solidFill>
                        </a:rPr>
                        <a:t> 인구유입</a:t>
                      </a:r>
                      <a:endParaRPr lang="en-US" altLang="ko-KR" sz="1600" b="1" spc="0" baseline="0" dirty="0" smtClean="0">
                        <a:solidFill>
                          <a:srgbClr val="0505F9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latinLnBrk="1">
                        <a:lnSpc>
                          <a:spcPct val="150000"/>
                        </a:lnSpc>
                        <a:buFontTx/>
                        <a:buChar char="-"/>
                      </a:pPr>
                      <a:endParaRPr lang="en-US" altLang="ko-KR" sz="1600" b="1" spc="-200" baseline="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ko-KR" altLang="en-US" sz="1600" b="1" spc="-200" baseline="0" dirty="0" smtClean="0">
                          <a:solidFill>
                            <a:srgbClr val="0505F9"/>
                          </a:solidFill>
                        </a:rPr>
                        <a:t>농업인의 소득향상</a:t>
                      </a:r>
                      <a:endParaRPr lang="en-US" altLang="ko-KR" sz="1600" b="1" spc="-200" baseline="0" dirty="0" smtClean="0">
                        <a:solidFill>
                          <a:srgbClr val="0505F9"/>
                        </a:solidFill>
                      </a:endParaRPr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Tx/>
                        <a:buChar char="-"/>
                      </a:pPr>
                      <a:endParaRPr lang="en-US" altLang="ko-KR" sz="1600" b="1" spc="-200" baseline="0" dirty="0" smtClean="0">
                        <a:solidFill>
                          <a:srgbClr val="0505F9"/>
                        </a:solidFill>
                      </a:endParaRPr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ko-KR" altLang="en-US" sz="1600" b="1" spc="-200" baseline="0" dirty="0" smtClean="0">
                          <a:solidFill>
                            <a:srgbClr val="0505F9"/>
                          </a:solidFill>
                        </a:rPr>
                        <a:t>지역경제 활성화</a:t>
                      </a:r>
                      <a:endParaRPr lang="en-US" altLang="ko-KR" sz="1600" b="1" spc="-200" baseline="0" dirty="0" smtClean="0">
                        <a:solidFill>
                          <a:srgbClr val="0505F9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5B5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860140" y="5823162"/>
            <a:ext cx="76723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b="1" dirty="0">
                <a:solidFill>
                  <a:srgbClr val="FF0000"/>
                </a:solidFill>
                <a:latin typeface="+mn-ea"/>
              </a:rPr>
              <a:t>⇒ </a:t>
            </a:r>
            <a:r>
              <a:rPr lang="ko-KR" altLang="en-US" b="1" dirty="0" smtClean="0">
                <a:solidFill>
                  <a:srgbClr val="FF0000"/>
                </a:solidFill>
                <a:latin typeface="+mn-ea"/>
              </a:rPr>
              <a:t>전국최고 유기농업의 중심지로 발전되는 계기 마련됨</a:t>
            </a:r>
            <a:endParaRPr lang="ko-KR" altLang="en-US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10" name="Picture 2" descr="C:\Users\User\Desktop\농업\cbccb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8" t="24694" r="20906" b="32925"/>
          <a:stretch/>
        </p:blipFill>
        <p:spPr bwMode="auto">
          <a:xfrm>
            <a:off x="8527091" y="6315730"/>
            <a:ext cx="422364" cy="43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79512" y="539388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en-US" altLang="ko-KR" b="1" dirty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Special Zone for Organic Farming</a:t>
            </a:r>
            <a:endParaRPr lang="ko-KR" altLang="en-US" b="1" dirty="0">
              <a:solidFill>
                <a:schemeClr val="accent1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2553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87122" y="889383"/>
            <a:ext cx="6965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25B585"/>
                </a:solidFill>
              </a:rPr>
              <a:t>□ </a:t>
            </a:r>
            <a:r>
              <a:rPr lang="en-US" altLang="ko-KR" b="1" dirty="0" smtClean="0">
                <a:solidFill>
                  <a:srgbClr val="25B585"/>
                </a:solidFill>
              </a:rPr>
              <a:t>Promotion of differentiation strategy for </a:t>
            </a:r>
            <a:r>
              <a:rPr lang="en-US" altLang="ko-KR" b="1" dirty="0" err="1" smtClean="0">
                <a:solidFill>
                  <a:srgbClr val="25B585"/>
                </a:solidFill>
              </a:rPr>
              <a:t>Hongseong’s</a:t>
            </a:r>
            <a:r>
              <a:rPr lang="en-US" altLang="ko-KR" b="1" dirty="0" smtClean="0">
                <a:solidFill>
                  <a:srgbClr val="25B585"/>
                </a:solidFill>
              </a:rPr>
              <a:t> EFA</a:t>
            </a:r>
          </a:p>
        </p:txBody>
      </p:sp>
      <p:pic>
        <p:nvPicPr>
          <p:cNvPr id="13" name="Picture 5" descr="E:\기획단\타부서\농수산과\친환경농업\사본 -유기농업특구홍성 로고_최종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347"/>
            <a:ext cx="1328018" cy="33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927870" y="1844824"/>
            <a:ext cx="410445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b="1" dirty="0" smtClean="0">
                <a:solidFill>
                  <a:srgbClr val="0505F9"/>
                </a:solidFill>
              </a:rPr>
              <a:t>○ 추 진 계 획</a:t>
            </a:r>
            <a:endParaRPr lang="en-US" altLang="ko-KR" sz="1600" b="1" dirty="0" smtClean="0">
              <a:solidFill>
                <a:srgbClr val="0505F9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600" b="1" dirty="0" smtClean="0">
                <a:solidFill>
                  <a:srgbClr val="0505F9"/>
                </a:solidFill>
              </a:rPr>
              <a:t>   </a:t>
            </a:r>
            <a:r>
              <a:rPr lang="en-US" altLang="ko-KR" sz="1600" b="1" dirty="0" smtClean="0">
                <a:solidFill>
                  <a:srgbClr val="0505F9"/>
                </a:solidFill>
              </a:rPr>
              <a:t>- </a:t>
            </a:r>
            <a:r>
              <a:rPr lang="ko-KR" altLang="en-US" sz="1600" b="1" dirty="0" err="1" smtClean="0">
                <a:solidFill>
                  <a:srgbClr val="0505F9"/>
                </a:solidFill>
              </a:rPr>
              <a:t>유기농업특구</a:t>
            </a:r>
            <a:r>
              <a:rPr lang="ko-KR" altLang="en-US" sz="1600" b="1" dirty="0" smtClean="0">
                <a:solidFill>
                  <a:srgbClr val="0505F9"/>
                </a:solidFill>
              </a:rPr>
              <a:t> 연장 홍보강화</a:t>
            </a:r>
            <a:endParaRPr lang="en-US" altLang="ko-KR" sz="1600" b="1" dirty="0" smtClean="0">
              <a:solidFill>
                <a:srgbClr val="0505F9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600" b="1" dirty="0" smtClean="0">
                <a:solidFill>
                  <a:srgbClr val="0505F9"/>
                </a:solidFill>
              </a:rPr>
              <a:t>   </a:t>
            </a:r>
            <a:r>
              <a:rPr lang="en-US" altLang="ko-KR" sz="1600" b="1" dirty="0" smtClean="0">
                <a:solidFill>
                  <a:srgbClr val="0505F9"/>
                </a:solidFill>
              </a:rPr>
              <a:t>- </a:t>
            </a:r>
            <a:r>
              <a:rPr lang="ko-KR" altLang="en-US" sz="1600" b="1" dirty="0" smtClean="0">
                <a:solidFill>
                  <a:srgbClr val="0505F9"/>
                </a:solidFill>
              </a:rPr>
              <a:t>학교</a:t>
            </a:r>
            <a:r>
              <a:rPr lang="en-US" altLang="ko-KR" sz="1600" b="1" dirty="0" smtClean="0">
                <a:solidFill>
                  <a:srgbClr val="0505F9"/>
                </a:solidFill>
              </a:rPr>
              <a:t>(</a:t>
            </a:r>
            <a:r>
              <a:rPr lang="ko-KR" altLang="en-US" sz="1600" b="1" dirty="0" smtClean="0">
                <a:solidFill>
                  <a:srgbClr val="0505F9"/>
                </a:solidFill>
              </a:rPr>
              <a:t>공공</a:t>
            </a:r>
            <a:r>
              <a:rPr lang="en-US" altLang="ko-KR" sz="1600" b="1" dirty="0" smtClean="0">
                <a:solidFill>
                  <a:srgbClr val="0505F9"/>
                </a:solidFill>
              </a:rPr>
              <a:t>)</a:t>
            </a:r>
            <a:r>
              <a:rPr lang="ko-KR" altLang="en-US" sz="1600" b="1" dirty="0" smtClean="0">
                <a:solidFill>
                  <a:srgbClr val="0505F9"/>
                </a:solidFill>
              </a:rPr>
              <a:t>급식 친환경농산물 확대</a:t>
            </a:r>
            <a:endParaRPr lang="en-US" altLang="ko-KR" sz="1600" b="1" dirty="0" smtClean="0">
              <a:solidFill>
                <a:srgbClr val="0505F9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600" b="1" dirty="0" smtClean="0">
                <a:solidFill>
                  <a:srgbClr val="0505F9"/>
                </a:solidFill>
              </a:rPr>
              <a:t>   </a:t>
            </a:r>
            <a:r>
              <a:rPr lang="en-US" altLang="ko-KR" sz="1600" b="1" dirty="0" smtClean="0">
                <a:solidFill>
                  <a:srgbClr val="0505F9"/>
                </a:solidFill>
              </a:rPr>
              <a:t>- </a:t>
            </a:r>
            <a:r>
              <a:rPr lang="ko-KR" altLang="en-US" sz="1600" b="1" dirty="0" smtClean="0">
                <a:solidFill>
                  <a:srgbClr val="0505F9"/>
                </a:solidFill>
              </a:rPr>
              <a:t>홍성군내 자주 인증체계 구축</a:t>
            </a:r>
            <a:endParaRPr lang="en-US" altLang="ko-KR" sz="1600" b="1" dirty="0" smtClean="0">
              <a:solidFill>
                <a:srgbClr val="0505F9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600" b="1" dirty="0" smtClean="0">
                <a:solidFill>
                  <a:srgbClr val="0505F9"/>
                </a:solidFill>
              </a:rPr>
              <a:t>   </a:t>
            </a:r>
            <a:r>
              <a:rPr lang="en-US" altLang="ko-KR" sz="1600" b="1" dirty="0" smtClean="0">
                <a:solidFill>
                  <a:srgbClr val="0505F9"/>
                </a:solidFill>
              </a:rPr>
              <a:t>- </a:t>
            </a:r>
            <a:r>
              <a:rPr lang="ko-KR" altLang="en-US" sz="1600" b="1" dirty="0" err="1" smtClean="0">
                <a:solidFill>
                  <a:srgbClr val="0505F9"/>
                </a:solidFill>
              </a:rPr>
              <a:t>특구지원센터</a:t>
            </a:r>
            <a:r>
              <a:rPr lang="en-US" altLang="ko-KR" sz="1600" b="1" dirty="0" smtClean="0">
                <a:solidFill>
                  <a:srgbClr val="0505F9"/>
                </a:solidFill>
              </a:rPr>
              <a:t>(</a:t>
            </a:r>
            <a:r>
              <a:rPr lang="ko-KR" altLang="en-US" sz="1600" b="1" dirty="0" smtClean="0">
                <a:solidFill>
                  <a:srgbClr val="0505F9"/>
                </a:solidFill>
              </a:rPr>
              <a:t>광역급식</a:t>
            </a:r>
            <a:r>
              <a:rPr lang="en-US" altLang="ko-KR" sz="1600" b="1" dirty="0" smtClean="0">
                <a:solidFill>
                  <a:srgbClr val="0505F9"/>
                </a:solidFill>
              </a:rPr>
              <a:t>) </a:t>
            </a:r>
            <a:r>
              <a:rPr lang="ko-KR" altLang="en-US" sz="1600" b="1" dirty="0" smtClean="0">
                <a:solidFill>
                  <a:srgbClr val="0505F9"/>
                </a:solidFill>
              </a:rPr>
              <a:t>설립 추진</a:t>
            </a:r>
            <a:endParaRPr lang="en-US" altLang="ko-KR" sz="1600" b="1" dirty="0" smtClean="0">
              <a:solidFill>
                <a:srgbClr val="0505F9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600" b="1" dirty="0" smtClean="0">
                <a:solidFill>
                  <a:srgbClr val="0505F9"/>
                </a:solidFill>
              </a:rPr>
              <a:t>   </a:t>
            </a:r>
            <a:r>
              <a:rPr lang="en-US" altLang="ko-KR" sz="1600" b="1" dirty="0" smtClean="0">
                <a:solidFill>
                  <a:srgbClr val="0505F9"/>
                </a:solidFill>
              </a:rPr>
              <a:t>- </a:t>
            </a:r>
            <a:r>
              <a:rPr lang="ko-KR" altLang="en-US" sz="1600" b="1" dirty="0" smtClean="0">
                <a:solidFill>
                  <a:srgbClr val="0505F9"/>
                </a:solidFill>
              </a:rPr>
              <a:t>농정토론 정례화 및 맞춤형 농정추진</a:t>
            </a:r>
            <a:endParaRPr lang="en-US" altLang="ko-KR" sz="1600" b="1" dirty="0" smtClean="0">
              <a:solidFill>
                <a:srgbClr val="0505F9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solidFill>
                  <a:srgbClr val="0505F9"/>
                </a:solidFill>
              </a:rPr>
              <a:t>   - </a:t>
            </a:r>
            <a:r>
              <a:rPr lang="ko-KR" altLang="en-US" sz="1600" b="1" dirty="0" smtClean="0">
                <a:solidFill>
                  <a:srgbClr val="0505F9"/>
                </a:solidFill>
              </a:rPr>
              <a:t>농업용 </a:t>
            </a:r>
            <a:r>
              <a:rPr lang="en-US" altLang="ko-KR" sz="1600" b="1" dirty="0" smtClean="0">
                <a:solidFill>
                  <a:srgbClr val="0505F9"/>
                </a:solidFill>
              </a:rPr>
              <a:t>EM </a:t>
            </a:r>
            <a:r>
              <a:rPr lang="ko-KR" altLang="en-US" sz="1600" b="1" dirty="0" smtClean="0">
                <a:solidFill>
                  <a:srgbClr val="0505F9"/>
                </a:solidFill>
              </a:rPr>
              <a:t>공급</a:t>
            </a:r>
            <a:endParaRPr lang="en-US" altLang="ko-KR" sz="1600" b="1" dirty="0" smtClean="0">
              <a:solidFill>
                <a:srgbClr val="0505F9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solidFill>
                  <a:srgbClr val="0505F9"/>
                </a:solidFill>
              </a:rPr>
              <a:t> </a:t>
            </a:r>
            <a:r>
              <a:rPr lang="en-US" altLang="ko-KR" sz="1600" b="1" dirty="0" smtClean="0">
                <a:solidFill>
                  <a:srgbClr val="0505F9"/>
                </a:solidFill>
              </a:rPr>
              <a:t>  - </a:t>
            </a:r>
            <a:r>
              <a:rPr lang="ko-KR" altLang="en-US" sz="1600" b="1" dirty="0" smtClean="0">
                <a:solidFill>
                  <a:srgbClr val="0505F9"/>
                </a:solidFill>
              </a:rPr>
              <a:t>농업용 클로렐라 자체생산 공급</a:t>
            </a:r>
            <a:endParaRPr lang="en-US" altLang="ko-KR" sz="1600" b="1" dirty="0" smtClean="0">
              <a:solidFill>
                <a:srgbClr val="0505F9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solidFill>
                  <a:srgbClr val="0505F9"/>
                </a:solidFill>
              </a:rPr>
              <a:t> </a:t>
            </a:r>
            <a:r>
              <a:rPr lang="en-US" altLang="ko-KR" sz="1600" b="1" dirty="0" smtClean="0">
                <a:solidFill>
                  <a:srgbClr val="0505F9"/>
                </a:solidFill>
              </a:rPr>
              <a:t>  - </a:t>
            </a:r>
            <a:r>
              <a:rPr lang="ko-KR" altLang="en-US" sz="1600" b="1" dirty="0" smtClean="0">
                <a:solidFill>
                  <a:srgbClr val="0505F9"/>
                </a:solidFill>
              </a:rPr>
              <a:t>생활용 </a:t>
            </a:r>
            <a:r>
              <a:rPr lang="en-US" altLang="ko-KR" sz="1600" b="1" dirty="0" smtClean="0">
                <a:solidFill>
                  <a:srgbClr val="0505F9"/>
                </a:solidFill>
              </a:rPr>
              <a:t>EM </a:t>
            </a:r>
            <a:r>
              <a:rPr lang="ko-KR" altLang="en-US" sz="1600" b="1" dirty="0" smtClean="0">
                <a:solidFill>
                  <a:srgbClr val="0505F9"/>
                </a:solidFill>
              </a:rPr>
              <a:t>공급</a:t>
            </a:r>
            <a:r>
              <a:rPr lang="en-US" altLang="ko-KR" sz="1600" b="1" dirty="0" smtClean="0">
                <a:solidFill>
                  <a:srgbClr val="0505F9"/>
                </a:solidFill>
              </a:rPr>
              <a:t>(</a:t>
            </a:r>
            <a:r>
              <a:rPr lang="ko-KR" altLang="en-US" sz="1600" b="1" dirty="0" err="1" smtClean="0">
                <a:solidFill>
                  <a:srgbClr val="0505F9"/>
                </a:solidFill>
              </a:rPr>
              <a:t>유기농자재</a:t>
            </a:r>
            <a:r>
              <a:rPr lang="en-US" altLang="ko-KR" sz="1600" b="1" dirty="0" smtClean="0">
                <a:solidFill>
                  <a:srgbClr val="0505F9"/>
                </a:solidFill>
              </a:rPr>
              <a:t>)</a:t>
            </a:r>
            <a:endParaRPr lang="en-US" altLang="ko-KR" sz="1600" b="1" dirty="0">
              <a:solidFill>
                <a:srgbClr val="0505F9"/>
              </a:solidFill>
            </a:endParaRPr>
          </a:p>
          <a:p>
            <a:pPr>
              <a:lnSpc>
                <a:spcPct val="150000"/>
              </a:lnSpc>
            </a:pPr>
            <a:endParaRPr lang="en-US" altLang="ko-KR" sz="1600" b="1" dirty="0" smtClean="0">
              <a:solidFill>
                <a:srgbClr val="0505F9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solidFill>
                  <a:srgbClr val="0505F9"/>
                </a:solidFill>
              </a:rPr>
              <a:t> </a:t>
            </a:r>
            <a:r>
              <a:rPr lang="en-US" altLang="ko-KR" sz="1600" b="1" dirty="0" smtClean="0">
                <a:solidFill>
                  <a:srgbClr val="0505F9"/>
                </a:solidFill>
              </a:rPr>
              <a:t>  </a:t>
            </a:r>
            <a:endParaRPr lang="ko-KR" altLang="en-US" sz="1600" b="1" dirty="0">
              <a:solidFill>
                <a:srgbClr val="0505F9"/>
              </a:solidFill>
            </a:endParaRPr>
          </a:p>
        </p:txBody>
      </p:sp>
      <p:pic>
        <p:nvPicPr>
          <p:cNvPr id="14" name="Picture 2" descr="C:\Users\User\Desktop\농업\IMG_29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506" y="1824529"/>
            <a:ext cx="2670968" cy="1771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User\Desktop\농업\%B9%AE%B4縶%C0%BB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506" y="3717032"/>
            <a:ext cx="2670968" cy="1771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User\Desktop\농업\cbccb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8" t="24694" r="20906" b="32925"/>
          <a:stretch/>
        </p:blipFill>
        <p:spPr bwMode="auto">
          <a:xfrm>
            <a:off x="8527091" y="6315730"/>
            <a:ext cx="422364" cy="43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79512" y="539388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en-US" altLang="ko-KR" b="1" dirty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Special Zone for Organic Farming</a:t>
            </a:r>
            <a:endParaRPr lang="ko-KR" altLang="en-US" b="1" dirty="0">
              <a:solidFill>
                <a:schemeClr val="accent1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842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 descr="E:\기획단\타부서\농수산과\친환경농업\사본 -유기농업특구홍성 로고_최종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347"/>
            <a:ext cx="1328018" cy="33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67544" y="94923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</a:rPr>
              <a:t>□ 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</a:rPr>
              <a:t>EFA-related budgets</a:t>
            </a:r>
            <a:endParaRPr lang="ko-KR" alt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9562776"/>
              </p:ext>
            </p:extLst>
          </p:nvPr>
        </p:nvGraphicFramePr>
        <p:xfrm>
          <a:off x="744813" y="3789040"/>
          <a:ext cx="7222325" cy="2286224"/>
        </p:xfrm>
        <a:graphic>
          <a:graphicData uri="http://schemas.openxmlformats.org/drawingml/2006/table">
            <a:tbl>
              <a:tblPr/>
              <a:tblGrid>
                <a:gridCol w="1729992"/>
                <a:gridCol w="1872208"/>
                <a:gridCol w="1196199"/>
                <a:gridCol w="2423926"/>
              </a:tblGrid>
              <a:tr h="57606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</a:rPr>
                        <a:t>구  분</a:t>
                      </a:r>
                      <a:endParaRPr lang="ko-KR" altLang="en-US" sz="1600" b="1" kern="0" spc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B5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</a:rPr>
                        <a:t>예산액</a:t>
                      </a:r>
                      <a:r>
                        <a:rPr lang="en-US" altLang="ko-KR" sz="1600" b="1" kern="0" spc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b="1" kern="0" spc="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</a:rPr>
                        <a:t>백만원</a:t>
                      </a:r>
                      <a:r>
                        <a:rPr lang="en-US" altLang="ko-KR" sz="1600" b="1" kern="0" spc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b="1" kern="0" spc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B5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</a:rPr>
                        <a:t>비  율</a:t>
                      </a:r>
                      <a:r>
                        <a:rPr lang="en-US" altLang="ko-KR" sz="1600" b="1" kern="0" spc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</a:rPr>
                        <a:t>(%)</a:t>
                      </a:r>
                      <a:endParaRPr lang="ko-KR" altLang="en-US" sz="1600" b="1" kern="0" spc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B5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</a:rPr>
                        <a:t>비 </a:t>
                      </a:r>
                      <a:r>
                        <a:rPr lang="ko-KR" altLang="en-US" sz="1600" b="1" kern="0" spc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</a:rPr>
                        <a:t>  고</a:t>
                      </a:r>
                      <a:endParaRPr lang="ko-KR" altLang="en-US" sz="1600" b="1" kern="0" spc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B585"/>
                    </a:solidFill>
                  </a:tcPr>
                </a:tc>
              </a:tr>
              <a:tr h="52348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홍 성 군</a:t>
                      </a:r>
                    </a:p>
                  </a:txBody>
                  <a:tcPr marL="63008" marR="63008" marT="17420" marB="17420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516,582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※ 2019</a:t>
                      </a:r>
                      <a:r>
                        <a:rPr lang="ko-KR" altLang="en-US" sz="16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년 일반회계 기준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78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농수산과</a:t>
                      </a:r>
                    </a:p>
                  </a:txBody>
                  <a:tcPr marL="63008" marR="63008" marT="17420" marB="17420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44,492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8.6%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홍성군 예산대비</a:t>
                      </a: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088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505F9"/>
                          </a:solidFill>
                          <a:effectLst/>
                          <a:latin typeface="+mn-ea"/>
                          <a:ea typeface="+mn-ea"/>
                        </a:rPr>
                        <a:t>친환경농업</a:t>
                      </a:r>
                    </a:p>
                  </a:txBody>
                  <a:tcPr marL="63008" marR="63008" marT="17420" marB="17420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 smtClean="0">
                          <a:solidFill>
                            <a:srgbClr val="0505F9"/>
                          </a:solidFill>
                          <a:effectLst/>
                          <a:latin typeface="+mn-ea"/>
                          <a:ea typeface="+mn-ea"/>
                        </a:rPr>
                        <a:t>3,255</a:t>
                      </a:r>
                      <a:endParaRPr lang="en-US" sz="1600" b="1" kern="0" spc="0" dirty="0">
                        <a:solidFill>
                          <a:srgbClr val="0505F9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 smtClean="0">
                          <a:solidFill>
                            <a:srgbClr val="0505F9"/>
                          </a:solidFill>
                          <a:effectLst/>
                          <a:latin typeface="+mn-ea"/>
                          <a:ea typeface="+mn-ea"/>
                        </a:rPr>
                        <a:t>7.3%</a:t>
                      </a:r>
                      <a:endParaRPr lang="en-US" sz="1600" b="1" kern="0" spc="0" dirty="0">
                        <a:solidFill>
                          <a:srgbClr val="0505F9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505F9"/>
                          </a:solidFill>
                          <a:effectLst/>
                          <a:latin typeface="+mn-ea"/>
                          <a:ea typeface="+mn-ea"/>
                        </a:rPr>
                        <a:t>농수산과 예산대비</a:t>
                      </a: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" name="Picture 2" descr="C:\Users\User\Desktop\농업\IMG_298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00808"/>
            <a:ext cx="3343364" cy="1880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6" y="6165304"/>
            <a:ext cx="57615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rgbClr val="C00000"/>
                </a:solidFill>
              </a:rPr>
              <a:t>※ </a:t>
            </a:r>
            <a:r>
              <a:rPr lang="ko-KR" altLang="en-US" sz="1600" b="1" dirty="0" smtClean="0">
                <a:solidFill>
                  <a:srgbClr val="C00000"/>
                </a:solidFill>
              </a:rPr>
              <a:t>친환경농업 예산은 </a:t>
            </a:r>
            <a:r>
              <a:rPr lang="en-US" altLang="ko-KR" sz="1600" b="1" dirty="0" smtClean="0">
                <a:solidFill>
                  <a:srgbClr val="C00000"/>
                </a:solidFill>
              </a:rPr>
              <a:t>2018</a:t>
            </a:r>
            <a:r>
              <a:rPr lang="ko-KR" altLang="en-US" sz="1600" b="1" dirty="0" smtClean="0">
                <a:solidFill>
                  <a:srgbClr val="C00000"/>
                </a:solidFill>
              </a:rPr>
              <a:t>년 </a:t>
            </a:r>
            <a:r>
              <a:rPr lang="en-US" altLang="ko-KR" sz="1600" b="1" dirty="0" smtClean="0">
                <a:solidFill>
                  <a:srgbClr val="C00000"/>
                </a:solidFill>
              </a:rPr>
              <a:t>2,934</a:t>
            </a:r>
            <a:r>
              <a:rPr lang="ko-KR" altLang="en-US" sz="1600" b="1" dirty="0" err="1" smtClean="0">
                <a:solidFill>
                  <a:srgbClr val="C00000"/>
                </a:solidFill>
              </a:rPr>
              <a:t>백만원</a:t>
            </a:r>
            <a:r>
              <a:rPr lang="ko-KR" altLang="en-US" sz="1600" b="1" dirty="0" smtClean="0">
                <a:solidFill>
                  <a:srgbClr val="C00000"/>
                </a:solidFill>
              </a:rPr>
              <a:t> 대비 </a:t>
            </a:r>
            <a:r>
              <a:rPr lang="en-US" altLang="ko-KR" sz="1600" b="1" dirty="0" smtClean="0">
                <a:solidFill>
                  <a:srgbClr val="C00000"/>
                </a:solidFill>
              </a:rPr>
              <a:t>11% </a:t>
            </a:r>
            <a:r>
              <a:rPr lang="ko-KR" altLang="en-US" sz="1600" b="1" dirty="0" smtClean="0">
                <a:solidFill>
                  <a:srgbClr val="C00000"/>
                </a:solidFill>
              </a:rPr>
              <a:t>증가됨</a:t>
            </a:r>
            <a:endParaRPr lang="ko-KR" altLang="en-US" sz="1600" b="1" dirty="0">
              <a:solidFill>
                <a:srgbClr val="C00000"/>
              </a:solidFill>
            </a:endParaRPr>
          </a:p>
        </p:txBody>
      </p:sp>
      <p:pic>
        <p:nvPicPr>
          <p:cNvPr id="9" name="Picture 2" descr="C:\Users\User\Desktop\농업\cbccb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8" t="24694" r="20906" b="32925"/>
          <a:stretch/>
        </p:blipFill>
        <p:spPr bwMode="auto">
          <a:xfrm>
            <a:off x="8527091" y="6315730"/>
            <a:ext cx="422364" cy="43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539388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4. </a:t>
            </a:r>
            <a:r>
              <a:rPr lang="en-US" altLang="ko-KR" b="1" dirty="0" err="1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Hongseong’s</a:t>
            </a:r>
            <a:r>
              <a:rPr lang="en-US" altLang="ko-KR" b="1" dirty="0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Special Projects</a:t>
            </a:r>
            <a:endParaRPr lang="ko-KR" altLang="en-US" b="1" dirty="0">
              <a:solidFill>
                <a:srgbClr val="25B58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73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User\Desktop\농업\IMG_29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17" y="3896863"/>
            <a:ext cx="2884614" cy="1622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E:\기획단\타부서\농수산과\친환경농업\사본 -유기농업특구홍성 로고_최종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347"/>
            <a:ext cx="1328018" cy="33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62410" y="908720"/>
            <a:ext cx="5001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</a:rPr>
              <a:t>□ 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</a:rPr>
              <a:t>Major projects working on EFA (2019)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3491880" y="1484784"/>
            <a:ext cx="5364173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b="1" dirty="0" smtClean="0"/>
              <a:t>◎ 친환경 </a:t>
            </a:r>
            <a:r>
              <a:rPr lang="ko-KR" altLang="en-US" b="1" dirty="0"/>
              <a:t>생산조직 </a:t>
            </a:r>
            <a:r>
              <a:rPr lang="ko-KR" altLang="en-US" b="1" dirty="0" smtClean="0"/>
              <a:t>육성</a:t>
            </a:r>
            <a:endParaRPr lang="en-US" altLang="ko-KR" b="1" dirty="0" smtClean="0">
              <a:latin typeface="+mn-ea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b="1" dirty="0" smtClean="0">
                <a:solidFill>
                  <a:srgbClr val="0505F9"/>
                </a:solidFill>
                <a:latin typeface="+mn-ea"/>
              </a:rPr>
              <a:t>-  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친환경 농산물 </a:t>
            </a:r>
            <a:r>
              <a:rPr lang="ko-KR" altLang="en-US" sz="1600" b="1" dirty="0" err="1" smtClean="0">
                <a:solidFill>
                  <a:srgbClr val="0505F9"/>
                </a:solidFill>
                <a:latin typeface="+mn-ea"/>
              </a:rPr>
              <a:t>인증비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 지원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(750ha, 200</a:t>
            </a:r>
            <a:r>
              <a:rPr lang="ko-KR" altLang="en-US" sz="1600" b="1" dirty="0" err="1" smtClean="0">
                <a:solidFill>
                  <a:srgbClr val="0505F9"/>
                </a:solidFill>
                <a:latin typeface="+mn-ea"/>
              </a:rPr>
              <a:t>백만원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)</a:t>
            </a:r>
          </a:p>
          <a:p>
            <a:pPr marL="28575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친환경 농업 정보지 보급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(32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개소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, 4</a:t>
            </a:r>
            <a:r>
              <a:rPr lang="ko-KR" altLang="en-US" sz="1600" b="1" dirty="0" err="1" smtClean="0">
                <a:solidFill>
                  <a:srgbClr val="0505F9"/>
                </a:solidFill>
                <a:latin typeface="+mn-ea"/>
              </a:rPr>
              <a:t>백만원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)</a:t>
            </a:r>
          </a:p>
          <a:p>
            <a:pPr marL="28575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친환경농업조직 활성화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(1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개소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, 23</a:t>
            </a:r>
            <a:r>
              <a:rPr lang="ko-KR" altLang="en-US" sz="1600" b="1" dirty="0" err="1" smtClean="0">
                <a:solidFill>
                  <a:srgbClr val="0505F9"/>
                </a:solidFill>
                <a:latin typeface="+mn-ea"/>
              </a:rPr>
              <a:t>백만원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)</a:t>
            </a:r>
          </a:p>
          <a:p>
            <a:pPr marL="28575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학교 친환경 농업 실천사업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(12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개소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, 44</a:t>
            </a:r>
            <a:r>
              <a:rPr lang="ko-KR" altLang="en-US" sz="1600" b="1" dirty="0" err="1" smtClean="0">
                <a:solidFill>
                  <a:srgbClr val="0505F9"/>
                </a:solidFill>
                <a:latin typeface="+mn-ea"/>
              </a:rPr>
              <a:t>백만원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)</a:t>
            </a:r>
          </a:p>
          <a:p>
            <a:pPr marL="28575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친환경농산물 홍보마케팅 지원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(1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식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, 66</a:t>
            </a:r>
            <a:r>
              <a:rPr lang="ko-KR" altLang="en-US" sz="1600" b="1" dirty="0" err="1" smtClean="0">
                <a:solidFill>
                  <a:srgbClr val="0505F9"/>
                </a:solidFill>
                <a:latin typeface="+mn-ea"/>
              </a:rPr>
              <a:t>백만원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)</a:t>
            </a:r>
          </a:p>
          <a:p>
            <a:pPr marL="28575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친환경농업 실천교류지원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(1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개소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, 5</a:t>
            </a:r>
            <a:r>
              <a:rPr lang="ko-KR" altLang="en-US" sz="1600" b="1" dirty="0" err="1" smtClean="0">
                <a:solidFill>
                  <a:srgbClr val="0505F9"/>
                </a:solidFill>
                <a:latin typeface="+mn-ea"/>
              </a:rPr>
              <a:t>백만원</a:t>
            </a:r>
            <a:r>
              <a:rPr lang="en-US" altLang="ko-KR" sz="1600" b="1" dirty="0">
                <a:solidFill>
                  <a:srgbClr val="0505F9"/>
                </a:solidFill>
                <a:latin typeface="+mn-ea"/>
              </a:rPr>
              <a:t>)</a:t>
            </a:r>
            <a:endParaRPr lang="en-US" altLang="ko-KR" sz="1600" b="1" dirty="0" smtClean="0">
              <a:solidFill>
                <a:srgbClr val="0505F9"/>
              </a:solidFill>
              <a:latin typeface="+mn-ea"/>
            </a:endParaRPr>
          </a:p>
          <a:p>
            <a:pPr marL="28575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친환경농업 </a:t>
            </a:r>
            <a:r>
              <a:rPr lang="ko-KR" altLang="en-US" sz="1600" b="1" dirty="0" err="1" smtClean="0">
                <a:solidFill>
                  <a:srgbClr val="0505F9"/>
                </a:solidFill>
                <a:latin typeface="+mn-ea"/>
              </a:rPr>
              <a:t>직불제사업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(480ha,300</a:t>
            </a:r>
            <a:r>
              <a:rPr lang="ko-KR" altLang="en-US" sz="1600" b="1" dirty="0" err="1" smtClean="0">
                <a:solidFill>
                  <a:srgbClr val="0505F9"/>
                </a:solidFill>
                <a:latin typeface="+mn-ea"/>
              </a:rPr>
              <a:t>백만원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)</a:t>
            </a:r>
          </a:p>
          <a:p>
            <a:pPr marL="28575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유기가공업체 </a:t>
            </a:r>
            <a:r>
              <a:rPr lang="ko-KR" altLang="en-US" sz="1600" b="1" dirty="0" err="1" smtClean="0">
                <a:solidFill>
                  <a:srgbClr val="0505F9"/>
                </a:solidFill>
                <a:latin typeface="+mn-ea"/>
              </a:rPr>
              <a:t>인증비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 지원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(6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개소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, 7</a:t>
            </a:r>
            <a:r>
              <a:rPr lang="ko-KR" altLang="en-US" sz="1600" b="1" dirty="0" err="1" smtClean="0">
                <a:solidFill>
                  <a:srgbClr val="0505F9"/>
                </a:solidFill>
                <a:latin typeface="+mn-ea"/>
              </a:rPr>
              <a:t>백만원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)</a:t>
            </a:r>
          </a:p>
          <a:p>
            <a:pPr marL="28575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친환경 청년농부 교육훈련비 지원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(13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명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, 16</a:t>
            </a:r>
            <a:r>
              <a:rPr lang="ko-KR" altLang="en-US" sz="1600" b="1" dirty="0" err="1" smtClean="0">
                <a:solidFill>
                  <a:srgbClr val="0505F9"/>
                </a:solidFill>
                <a:latin typeface="+mn-ea"/>
              </a:rPr>
              <a:t>백만원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)</a:t>
            </a:r>
          </a:p>
          <a:p>
            <a:pPr marL="28575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농업환경 프로그램 실천지원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(1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개소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, 150</a:t>
            </a:r>
            <a:r>
              <a:rPr lang="ko-KR" altLang="en-US" sz="1600" b="1" dirty="0" err="1" smtClean="0">
                <a:solidFill>
                  <a:srgbClr val="0505F9"/>
                </a:solidFill>
                <a:latin typeface="+mn-ea"/>
              </a:rPr>
              <a:t>백만원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)</a:t>
            </a:r>
          </a:p>
          <a:p>
            <a:pPr fontAlgn="base">
              <a:lnSpc>
                <a:spcPct val="150000"/>
              </a:lnSpc>
            </a:pPr>
            <a:r>
              <a:rPr lang="ko-KR" altLang="en-US" sz="1600" b="1" spc="100" dirty="0" smtClean="0">
                <a:solidFill>
                  <a:srgbClr val="FF0000"/>
                </a:solidFill>
                <a:latin typeface="+mn-ea"/>
              </a:rPr>
              <a:t>⇒ 농산물 </a:t>
            </a:r>
            <a:r>
              <a:rPr lang="ko-KR" altLang="en-US" sz="1600" b="1" spc="100" dirty="0" err="1" smtClean="0">
                <a:solidFill>
                  <a:srgbClr val="FF0000"/>
                </a:solidFill>
                <a:latin typeface="+mn-ea"/>
              </a:rPr>
              <a:t>인증비</a:t>
            </a:r>
            <a:r>
              <a:rPr lang="ko-KR" altLang="en-US" sz="1600" b="1" spc="100" dirty="0" smtClean="0">
                <a:solidFill>
                  <a:srgbClr val="FF0000"/>
                </a:solidFill>
                <a:latin typeface="+mn-ea"/>
              </a:rPr>
              <a:t> 지원 등 </a:t>
            </a:r>
            <a:r>
              <a:rPr lang="en-US" altLang="ko-KR" sz="1600" b="1" spc="100" dirty="0" smtClean="0">
                <a:solidFill>
                  <a:srgbClr val="FF0000"/>
                </a:solidFill>
                <a:latin typeface="+mn-ea"/>
              </a:rPr>
              <a:t>10</a:t>
            </a:r>
            <a:r>
              <a:rPr lang="ko-KR" altLang="en-US" sz="1600" b="1" spc="100" dirty="0" err="1" smtClean="0">
                <a:solidFill>
                  <a:srgbClr val="FF0000"/>
                </a:solidFill>
                <a:latin typeface="+mn-ea"/>
              </a:rPr>
              <a:t>개사업</a:t>
            </a:r>
            <a:r>
              <a:rPr lang="en-US" altLang="ko-KR" sz="1600" b="1" spc="100" dirty="0" smtClean="0">
                <a:solidFill>
                  <a:srgbClr val="FF0000"/>
                </a:solidFill>
                <a:latin typeface="+mn-ea"/>
              </a:rPr>
              <a:t>, 815</a:t>
            </a:r>
            <a:r>
              <a:rPr lang="ko-KR" altLang="en-US" sz="1600" b="1" spc="100" dirty="0" err="1" smtClean="0">
                <a:solidFill>
                  <a:srgbClr val="FF0000"/>
                </a:solidFill>
                <a:latin typeface="+mn-ea"/>
              </a:rPr>
              <a:t>백만원</a:t>
            </a:r>
            <a:endParaRPr lang="en-US" altLang="ko-KR" sz="1600" spc="100" dirty="0" smtClean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2051" name="Picture 3" descr="C:\Users\User\Desktop\농업\IMG_298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05" y="2012052"/>
            <a:ext cx="2892160" cy="1626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Desktop\농업\cbccb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8" t="24694" r="20906" b="32925"/>
          <a:stretch/>
        </p:blipFill>
        <p:spPr bwMode="auto">
          <a:xfrm>
            <a:off x="8527091" y="6315730"/>
            <a:ext cx="422364" cy="43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79512" y="539388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4. </a:t>
            </a:r>
            <a:r>
              <a:rPr lang="en-US" altLang="ko-KR" b="1" dirty="0" err="1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Hongseong’s</a:t>
            </a:r>
            <a:r>
              <a:rPr lang="en-US" altLang="ko-KR" b="1" dirty="0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Special Projects</a:t>
            </a:r>
            <a:endParaRPr lang="ko-KR" altLang="en-US" b="1" dirty="0">
              <a:solidFill>
                <a:srgbClr val="25B58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0137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농업\IMG_29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7544" y="2006916"/>
            <a:ext cx="2892160" cy="163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E:\기획단\타부서\농수산과\친환경농업\사본 -유기농업특구홍성 로고_최종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347"/>
            <a:ext cx="1328018" cy="33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직사각형 11"/>
          <p:cNvSpPr/>
          <p:nvPr/>
        </p:nvSpPr>
        <p:spPr>
          <a:xfrm>
            <a:off x="3491880" y="1484784"/>
            <a:ext cx="5364173" cy="4201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b="1" dirty="0" smtClean="0"/>
              <a:t>◎ </a:t>
            </a:r>
            <a:r>
              <a:rPr lang="en-US" altLang="ko-KR" b="1" dirty="0" smtClean="0"/>
              <a:t>Projects for establishing EFA infrastructure</a:t>
            </a:r>
            <a:endParaRPr lang="en-US" altLang="ko-KR" b="1" dirty="0" smtClean="0">
              <a:latin typeface="+mn-ea"/>
            </a:endParaRPr>
          </a:p>
          <a:p>
            <a:pPr marL="342900" indent="-342900" fontAlgn="base">
              <a:lnSpc>
                <a:spcPct val="150000"/>
              </a:lnSpc>
              <a:buFont typeface="맑은 고딕" pitchFamily="50" charset="-127"/>
              <a:buChar char="-"/>
            </a:pP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친환경 </a:t>
            </a:r>
            <a:r>
              <a:rPr lang="ko-KR" altLang="en-US" sz="1600" b="1" dirty="0">
                <a:solidFill>
                  <a:srgbClr val="0505F9"/>
                </a:solidFill>
                <a:latin typeface="+mn-ea"/>
              </a:rPr>
              <a:t>농업자재지원</a:t>
            </a:r>
            <a:r>
              <a:rPr lang="en-US" altLang="ko-KR" sz="1600" b="1" dirty="0">
                <a:solidFill>
                  <a:srgbClr val="0505F9"/>
                </a:solidFill>
                <a:latin typeface="+mn-ea"/>
              </a:rPr>
              <a:t>(480ha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, 290</a:t>
            </a:r>
            <a:r>
              <a:rPr lang="ko-KR" altLang="en-US" sz="1600" b="1" dirty="0" err="1" smtClean="0">
                <a:solidFill>
                  <a:srgbClr val="0505F9"/>
                </a:solidFill>
                <a:latin typeface="+mn-ea"/>
              </a:rPr>
              <a:t>백만원</a:t>
            </a:r>
            <a:r>
              <a:rPr lang="en-US" altLang="ko-KR" sz="1600" b="1" dirty="0">
                <a:solidFill>
                  <a:srgbClr val="0505F9"/>
                </a:solidFill>
                <a:latin typeface="+mn-ea"/>
              </a:rPr>
              <a:t>)</a:t>
            </a:r>
          </a:p>
          <a:p>
            <a:pPr marL="342900" indent="-342900" fontAlgn="base">
              <a:lnSpc>
                <a:spcPct val="150000"/>
              </a:lnSpc>
              <a:buFont typeface="맑은 고딕" pitchFamily="50" charset="-127"/>
              <a:buChar char="-"/>
            </a:pPr>
            <a:r>
              <a:rPr lang="ko-KR" altLang="en-US" sz="1600" b="1" dirty="0">
                <a:solidFill>
                  <a:srgbClr val="0505F9"/>
                </a:solidFill>
                <a:latin typeface="+mn-ea"/>
              </a:rPr>
              <a:t>유기농업 자재지원</a:t>
            </a:r>
            <a:r>
              <a:rPr lang="en-US" altLang="ko-KR" sz="1600" b="1" dirty="0">
                <a:solidFill>
                  <a:srgbClr val="0505F9"/>
                </a:solidFill>
                <a:latin typeface="+mn-ea"/>
              </a:rPr>
              <a:t>(480ha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, 349</a:t>
            </a:r>
            <a:r>
              <a:rPr lang="ko-KR" altLang="en-US" sz="1600" b="1" dirty="0" err="1" smtClean="0">
                <a:solidFill>
                  <a:srgbClr val="0505F9"/>
                </a:solidFill>
                <a:latin typeface="+mn-ea"/>
              </a:rPr>
              <a:t>백만원</a:t>
            </a:r>
            <a:r>
              <a:rPr lang="en-US" altLang="ko-KR" sz="1600" b="1" dirty="0">
                <a:solidFill>
                  <a:srgbClr val="0505F9"/>
                </a:solidFill>
                <a:latin typeface="+mn-ea"/>
              </a:rPr>
              <a:t>)</a:t>
            </a:r>
          </a:p>
          <a:p>
            <a:pPr marL="342900" indent="-342900" fontAlgn="base">
              <a:lnSpc>
                <a:spcPct val="150000"/>
              </a:lnSpc>
              <a:buFont typeface="맑은 고딕" pitchFamily="50" charset="-127"/>
              <a:buChar char="-"/>
            </a:pPr>
            <a:r>
              <a:rPr lang="ko-KR" altLang="en-US" sz="1600" b="1" dirty="0" err="1" smtClean="0">
                <a:solidFill>
                  <a:srgbClr val="0505F9"/>
                </a:solidFill>
                <a:latin typeface="+mn-ea"/>
              </a:rPr>
              <a:t>우리밀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 재배 생산지원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(15ha, 5</a:t>
            </a:r>
            <a:r>
              <a:rPr lang="ko-KR" altLang="en-US" sz="1600" b="1" dirty="0" err="1" smtClean="0">
                <a:solidFill>
                  <a:srgbClr val="0505F9"/>
                </a:solidFill>
                <a:latin typeface="+mn-ea"/>
              </a:rPr>
              <a:t>백만원</a:t>
            </a:r>
            <a:r>
              <a:rPr lang="en-US" altLang="ko-KR" sz="1600" b="1" dirty="0">
                <a:solidFill>
                  <a:srgbClr val="0505F9"/>
                </a:solidFill>
                <a:latin typeface="+mn-ea"/>
              </a:rPr>
              <a:t>)</a:t>
            </a:r>
          </a:p>
          <a:p>
            <a:pPr marL="342900" indent="-342900" fontAlgn="base">
              <a:lnSpc>
                <a:spcPct val="150000"/>
              </a:lnSpc>
              <a:buFont typeface="맑은 고딕" pitchFamily="50" charset="-127"/>
              <a:buChar char="-"/>
            </a:pP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친환경 청년 농부지원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(3</a:t>
            </a:r>
            <a:r>
              <a:rPr lang="ko-KR" altLang="en-US" sz="1600" b="1" dirty="0">
                <a:solidFill>
                  <a:srgbClr val="0505F9"/>
                </a:solidFill>
                <a:latin typeface="+mn-ea"/>
              </a:rPr>
              <a:t>명</a:t>
            </a:r>
            <a:r>
              <a:rPr lang="en-US" altLang="ko-KR" sz="1600" b="1" dirty="0">
                <a:solidFill>
                  <a:srgbClr val="0505F9"/>
                </a:solidFill>
                <a:latin typeface="+mn-ea"/>
              </a:rPr>
              <a:t>,120</a:t>
            </a:r>
            <a:r>
              <a:rPr lang="ko-KR" altLang="en-US" sz="1600" b="1" dirty="0" err="1">
                <a:solidFill>
                  <a:srgbClr val="0505F9"/>
                </a:solidFill>
                <a:latin typeface="+mn-ea"/>
              </a:rPr>
              <a:t>백만원</a:t>
            </a:r>
            <a:r>
              <a:rPr lang="en-US" altLang="ko-KR" sz="1600" b="1" dirty="0">
                <a:solidFill>
                  <a:srgbClr val="0505F9"/>
                </a:solidFill>
                <a:latin typeface="+mn-ea"/>
              </a:rPr>
              <a:t>)</a:t>
            </a:r>
          </a:p>
          <a:p>
            <a:pPr marL="342900" indent="-342900" fontAlgn="base">
              <a:lnSpc>
                <a:spcPct val="150000"/>
              </a:lnSpc>
              <a:buFont typeface="맑은 고딕" pitchFamily="50" charset="-127"/>
              <a:buChar char="-"/>
            </a:pPr>
            <a:r>
              <a:rPr lang="ko-KR" altLang="en-US" sz="1600" b="1" dirty="0">
                <a:solidFill>
                  <a:srgbClr val="0505F9"/>
                </a:solidFill>
                <a:latin typeface="+mn-ea"/>
              </a:rPr>
              <a:t>유기질비료지원</a:t>
            </a:r>
            <a:r>
              <a:rPr lang="en-US" altLang="ko-KR" sz="1600" b="1" dirty="0">
                <a:solidFill>
                  <a:srgbClr val="0505F9"/>
                </a:solidFill>
                <a:latin typeface="+mn-ea"/>
              </a:rPr>
              <a:t>(5</a:t>
            </a:r>
            <a:r>
              <a:rPr lang="ko-KR" altLang="en-US" sz="1600" b="1" dirty="0">
                <a:solidFill>
                  <a:srgbClr val="0505F9"/>
                </a:solidFill>
                <a:latin typeface="+mn-ea"/>
              </a:rPr>
              <a:t>종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, 1,070</a:t>
            </a:r>
            <a:r>
              <a:rPr lang="ko-KR" altLang="en-US" sz="1600" b="1" dirty="0" err="1" smtClean="0">
                <a:solidFill>
                  <a:srgbClr val="0505F9"/>
                </a:solidFill>
                <a:latin typeface="+mn-ea"/>
              </a:rPr>
              <a:t>백만원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)</a:t>
            </a:r>
          </a:p>
          <a:p>
            <a:pPr marL="342900" indent="-342900" fontAlgn="base">
              <a:lnSpc>
                <a:spcPct val="150000"/>
              </a:lnSpc>
              <a:buFont typeface="맑은 고딕" pitchFamily="50" charset="-127"/>
              <a:buChar char="-"/>
            </a:pPr>
            <a:r>
              <a:rPr lang="ko-KR" altLang="en-US" sz="1600" b="1" spc="-100" dirty="0" err="1" smtClean="0">
                <a:solidFill>
                  <a:srgbClr val="0505F9"/>
                </a:solidFill>
                <a:latin typeface="+mn-ea"/>
              </a:rPr>
              <a:t>친환경벼</a:t>
            </a:r>
            <a:r>
              <a:rPr lang="ko-KR" altLang="en-US" sz="1600" b="1" spc="-100" dirty="0" smtClean="0">
                <a:solidFill>
                  <a:srgbClr val="0505F9"/>
                </a:solidFill>
                <a:latin typeface="+mn-ea"/>
              </a:rPr>
              <a:t> 도정가공 시설 기계설비지원</a:t>
            </a:r>
            <a:r>
              <a:rPr lang="en-US" altLang="ko-KR" sz="1600" b="1" spc="-100" dirty="0" smtClean="0">
                <a:solidFill>
                  <a:srgbClr val="0505F9"/>
                </a:solidFill>
                <a:latin typeface="+mn-ea"/>
              </a:rPr>
              <a:t>(1</a:t>
            </a:r>
            <a:r>
              <a:rPr lang="ko-KR" altLang="en-US" sz="1600" b="1" spc="-100" dirty="0" smtClean="0">
                <a:solidFill>
                  <a:srgbClr val="0505F9"/>
                </a:solidFill>
                <a:latin typeface="+mn-ea"/>
              </a:rPr>
              <a:t>식</a:t>
            </a:r>
            <a:r>
              <a:rPr lang="en-US" altLang="ko-KR" sz="1600" b="1" spc="-100" dirty="0" smtClean="0">
                <a:solidFill>
                  <a:srgbClr val="0505F9"/>
                </a:solidFill>
                <a:latin typeface="+mn-ea"/>
              </a:rPr>
              <a:t>, 165</a:t>
            </a:r>
            <a:r>
              <a:rPr lang="ko-KR" altLang="en-US" sz="1600" b="1" spc="-100" dirty="0" err="1" smtClean="0">
                <a:solidFill>
                  <a:srgbClr val="0505F9"/>
                </a:solidFill>
                <a:latin typeface="+mn-ea"/>
              </a:rPr>
              <a:t>백만원</a:t>
            </a:r>
            <a:r>
              <a:rPr lang="en-US" altLang="ko-KR" sz="1600" b="1" spc="-100" dirty="0" smtClean="0">
                <a:solidFill>
                  <a:srgbClr val="0505F9"/>
                </a:solidFill>
                <a:latin typeface="+mn-ea"/>
              </a:rPr>
              <a:t>)</a:t>
            </a:r>
            <a:endParaRPr lang="en-US" altLang="ko-KR" sz="1600" b="1" spc="-100" dirty="0">
              <a:solidFill>
                <a:srgbClr val="0505F9"/>
              </a:solidFill>
              <a:latin typeface="+mn-ea"/>
            </a:endParaRPr>
          </a:p>
          <a:p>
            <a:pPr marL="342900" indent="-342900" fontAlgn="base">
              <a:lnSpc>
                <a:spcPct val="150000"/>
              </a:lnSpc>
              <a:buFont typeface="맑은 고딕" pitchFamily="50" charset="-127"/>
              <a:buChar char="-"/>
            </a:pPr>
            <a:r>
              <a:rPr lang="ko-KR" altLang="en-US" sz="1600" b="1" dirty="0">
                <a:solidFill>
                  <a:srgbClr val="0505F9"/>
                </a:solidFill>
                <a:latin typeface="+mn-ea"/>
              </a:rPr>
              <a:t>친환경농업 공모사업</a:t>
            </a:r>
            <a:r>
              <a:rPr lang="en-US" altLang="ko-KR" sz="1600" b="1" dirty="0">
                <a:solidFill>
                  <a:srgbClr val="0505F9"/>
                </a:solidFill>
                <a:latin typeface="+mn-ea"/>
              </a:rPr>
              <a:t>(1</a:t>
            </a:r>
            <a:r>
              <a:rPr lang="ko-KR" altLang="en-US" sz="1600" b="1" dirty="0">
                <a:solidFill>
                  <a:srgbClr val="0505F9"/>
                </a:solidFill>
                <a:latin typeface="+mn-ea"/>
              </a:rPr>
              <a:t>식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, 300</a:t>
            </a:r>
            <a:r>
              <a:rPr lang="ko-KR" altLang="en-US" sz="1600" b="1" dirty="0" err="1">
                <a:solidFill>
                  <a:srgbClr val="0505F9"/>
                </a:solidFill>
                <a:latin typeface="+mn-ea"/>
              </a:rPr>
              <a:t>백만원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)</a:t>
            </a:r>
          </a:p>
          <a:p>
            <a:pPr marL="342900" indent="-342900" fontAlgn="base">
              <a:lnSpc>
                <a:spcPct val="150000"/>
              </a:lnSpc>
              <a:buFont typeface="맑은 고딕" pitchFamily="50" charset="-127"/>
              <a:buChar char="-"/>
            </a:pPr>
            <a:r>
              <a:rPr lang="ko-KR" altLang="en-US" sz="1600" b="1" dirty="0" err="1" smtClean="0">
                <a:solidFill>
                  <a:srgbClr val="0505F9"/>
                </a:solidFill>
                <a:latin typeface="+mn-ea"/>
              </a:rPr>
              <a:t>우리밀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 품질검사기 지원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(1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개소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, 100</a:t>
            </a:r>
            <a:r>
              <a:rPr lang="ko-KR" altLang="en-US" sz="1600" b="1" dirty="0" err="1" smtClean="0">
                <a:solidFill>
                  <a:srgbClr val="0505F9"/>
                </a:solidFill>
                <a:latin typeface="+mn-ea"/>
              </a:rPr>
              <a:t>백만원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)</a:t>
            </a:r>
            <a:endParaRPr lang="en-US" altLang="ko-KR" sz="1600" b="1" dirty="0">
              <a:solidFill>
                <a:srgbClr val="0505F9"/>
              </a:solidFill>
              <a:latin typeface="+mn-ea"/>
            </a:endParaRPr>
          </a:p>
          <a:p>
            <a:pPr marL="342900" indent="-342900" fontAlgn="base">
              <a:lnSpc>
                <a:spcPct val="150000"/>
              </a:lnSpc>
              <a:buFont typeface="맑은 고딕" pitchFamily="50" charset="-127"/>
              <a:buChar char="-"/>
            </a:pPr>
            <a:r>
              <a:rPr lang="ko-KR" altLang="en-US" sz="1600" b="1" spc="-100" dirty="0" smtClean="0">
                <a:solidFill>
                  <a:srgbClr val="0505F9"/>
                </a:solidFill>
                <a:latin typeface="+mn-ea"/>
              </a:rPr>
              <a:t>유전자변형 생물체</a:t>
            </a:r>
            <a:r>
              <a:rPr lang="en-US" altLang="ko-KR" sz="1600" b="1" spc="-100" dirty="0" smtClean="0">
                <a:solidFill>
                  <a:srgbClr val="0505F9"/>
                </a:solidFill>
                <a:latin typeface="+mn-ea"/>
              </a:rPr>
              <a:t>(LMO)</a:t>
            </a:r>
            <a:r>
              <a:rPr lang="ko-KR" altLang="en-US" sz="1600" b="1" spc="-100" dirty="0" smtClean="0">
                <a:solidFill>
                  <a:srgbClr val="0505F9"/>
                </a:solidFill>
                <a:latin typeface="+mn-ea"/>
              </a:rPr>
              <a:t>안전관리지원</a:t>
            </a:r>
            <a:r>
              <a:rPr lang="en-US" altLang="ko-KR" sz="1600" b="1" spc="-100" dirty="0" smtClean="0">
                <a:solidFill>
                  <a:srgbClr val="0505F9"/>
                </a:solidFill>
                <a:latin typeface="+mn-ea"/>
              </a:rPr>
              <a:t>(13.2ha, 41</a:t>
            </a:r>
            <a:r>
              <a:rPr lang="ko-KR" altLang="en-US" sz="1600" b="1" spc="-100" dirty="0" err="1" smtClean="0">
                <a:solidFill>
                  <a:srgbClr val="0505F9"/>
                </a:solidFill>
                <a:latin typeface="+mn-ea"/>
              </a:rPr>
              <a:t>백만원</a:t>
            </a:r>
            <a:r>
              <a:rPr lang="en-US" altLang="ko-KR" sz="1600" b="1" spc="-100" dirty="0" smtClean="0">
                <a:solidFill>
                  <a:srgbClr val="0505F9"/>
                </a:solidFill>
                <a:latin typeface="+mn-ea"/>
              </a:rPr>
              <a:t>)</a:t>
            </a:r>
            <a:endParaRPr lang="en-US" altLang="ko-KR" sz="1600" b="1" spc="-100" dirty="0">
              <a:solidFill>
                <a:srgbClr val="0505F9"/>
              </a:solidFill>
              <a:latin typeface="+mn-ea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1600" b="1" dirty="0">
                <a:solidFill>
                  <a:srgbClr val="FF0000"/>
                </a:solidFill>
                <a:latin typeface="+mn-ea"/>
              </a:rPr>
              <a:t>⇒ </a:t>
            </a:r>
            <a:r>
              <a:rPr lang="ko-KR" altLang="en-US" sz="1600" b="1" dirty="0" err="1" smtClean="0">
                <a:solidFill>
                  <a:srgbClr val="FF0000"/>
                </a:solidFill>
                <a:latin typeface="+mn-ea"/>
              </a:rPr>
              <a:t>농자재</a:t>
            </a:r>
            <a:r>
              <a:rPr lang="ko-KR" altLang="en-US" sz="1600" b="1" dirty="0" smtClean="0">
                <a:solidFill>
                  <a:srgbClr val="FF0000"/>
                </a:solidFill>
                <a:latin typeface="+mn-ea"/>
              </a:rPr>
              <a:t> 지원사업 등 </a:t>
            </a:r>
            <a:r>
              <a:rPr lang="en-US" altLang="ko-KR" sz="1600" b="1" dirty="0" smtClean="0">
                <a:solidFill>
                  <a:srgbClr val="FF0000"/>
                </a:solidFill>
                <a:latin typeface="+mn-ea"/>
              </a:rPr>
              <a:t>9</a:t>
            </a:r>
            <a:r>
              <a:rPr lang="ko-KR" altLang="en-US" sz="1600" b="1" dirty="0" err="1" smtClean="0">
                <a:solidFill>
                  <a:srgbClr val="FF0000"/>
                </a:solidFill>
                <a:latin typeface="+mn-ea"/>
              </a:rPr>
              <a:t>개사업</a:t>
            </a:r>
            <a:r>
              <a:rPr lang="en-US" altLang="ko-KR" sz="1600" b="1" dirty="0">
                <a:solidFill>
                  <a:srgbClr val="FF0000"/>
                </a:solidFill>
                <a:latin typeface="+mn-ea"/>
              </a:rPr>
              <a:t>, </a:t>
            </a:r>
            <a:r>
              <a:rPr lang="en-US" altLang="ko-KR" sz="1600" b="1" dirty="0" smtClean="0">
                <a:solidFill>
                  <a:srgbClr val="FF0000"/>
                </a:solidFill>
                <a:latin typeface="+mn-ea"/>
              </a:rPr>
              <a:t>2,440</a:t>
            </a:r>
            <a:r>
              <a:rPr lang="ko-KR" altLang="en-US" sz="1600" b="1" dirty="0" err="1" smtClean="0">
                <a:solidFill>
                  <a:srgbClr val="FF0000"/>
                </a:solidFill>
                <a:latin typeface="+mn-ea"/>
              </a:rPr>
              <a:t>백만원</a:t>
            </a:r>
            <a:endParaRPr lang="en-US" altLang="ko-KR" sz="1600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18" name="Picture 2" descr="C:\Users\User\Desktop\농업\IMG_29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92619"/>
            <a:ext cx="2892160" cy="1626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Desktop\농업\cbccb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8" t="24694" r="20906" b="32925"/>
          <a:stretch/>
        </p:blipFill>
        <p:spPr bwMode="auto">
          <a:xfrm>
            <a:off x="8527091" y="6315730"/>
            <a:ext cx="422364" cy="43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79512" y="539388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4. </a:t>
            </a:r>
            <a:r>
              <a:rPr lang="en-US" altLang="ko-KR" b="1" dirty="0" err="1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Hongseong’s</a:t>
            </a:r>
            <a:r>
              <a:rPr lang="en-US" altLang="ko-KR" b="1" dirty="0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Special Projects</a:t>
            </a:r>
            <a:endParaRPr lang="ko-KR" altLang="en-US" b="1" dirty="0">
              <a:solidFill>
                <a:srgbClr val="25B58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3382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 descr="E:\기획단\타부서\농수산과\친환경농업\사본 -유기농업특구홍성 로고_최종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347"/>
            <a:ext cx="1328018" cy="33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62410" y="1052736"/>
            <a:ext cx="4857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</a:rPr>
              <a:t>◎ 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</a:rPr>
              <a:t>Support with organic farming materials</a:t>
            </a:r>
            <a:endParaRPr lang="ko-KR" alt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1839294"/>
              </p:ext>
            </p:extLst>
          </p:nvPr>
        </p:nvGraphicFramePr>
        <p:xfrm>
          <a:off x="744813" y="3714731"/>
          <a:ext cx="7499594" cy="1944216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628211"/>
                <a:gridCol w="1794538"/>
                <a:gridCol w="1822648"/>
                <a:gridCol w="1254197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사    업   명</a:t>
                      </a:r>
                      <a:endParaRPr lang="ko-KR" altLang="en-US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3008" marR="63008" marT="17420" marB="174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2018</a:t>
                      </a:r>
                      <a:endParaRPr lang="ko-KR" altLang="en-US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3008" marR="63008" marT="17420" marB="174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2019</a:t>
                      </a:r>
                      <a:endParaRPr lang="ko-KR" altLang="en-US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3008" marR="63008" marT="17420" marB="174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증 감</a:t>
                      </a:r>
                      <a:endParaRPr lang="ko-KR" altLang="en-US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3008" marR="63008" marT="17420" marB="17420" anchor="ctr"/>
                </a:tc>
              </a:tr>
              <a:tr h="50405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smtClean="0">
                          <a:effectLst/>
                        </a:rPr>
                        <a:t>계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 smtClean="0">
                          <a:effectLst/>
                        </a:rPr>
                        <a:t>403</a:t>
                      </a:r>
                      <a:endParaRPr lang="en-US" sz="1600" b="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 smtClean="0">
                          <a:effectLst/>
                        </a:rPr>
                        <a:t>639</a:t>
                      </a:r>
                      <a:endParaRPr lang="ko-KR" altLang="en-US" sz="1600" b="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smtClean="0">
                          <a:effectLst/>
                        </a:rPr>
                        <a:t>증</a:t>
                      </a:r>
                      <a:r>
                        <a:rPr lang="en-US" altLang="ko-KR" sz="1600" kern="0" spc="0" dirty="0" smtClean="0">
                          <a:effectLst/>
                        </a:rPr>
                        <a:t>236</a:t>
                      </a:r>
                      <a:endParaRPr lang="ko-KR" altLang="en-US" sz="1600" b="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/>
                </a:tc>
              </a:tr>
              <a:tr h="50405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smtClean="0">
                          <a:solidFill>
                            <a:srgbClr val="0505F9"/>
                          </a:solidFill>
                          <a:effectLst/>
                        </a:rPr>
                        <a:t>친환경농업자재지원</a:t>
                      </a:r>
                      <a:r>
                        <a:rPr lang="en-US" altLang="ko-KR" sz="1600" b="1" kern="0" spc="0" dirty="0" smtClean="0">
                          <a:solidFill>
                            <a:srgbClr val="0505F9"/>
                          </a:solidFill>
                          <a:effectLst/>
                        </a:rPr>
                        <a:t>(</a:t>
                      </a:r>
                      <a:r>
                        <a:rPr lang="ko-KR" altLang="en-US" sz="1600" b="1" kern="0" spc="0" dirty="0" smtClean="0">
                          <a:solidFill>
                            <a:srgbClr val="0505F9"/>
                          </a:solidFill>
                          <a:effectLst/>
                        </a:rPr>
                        <a:t>도비</a:t>
                      </a:r>
                      <a:r>
                        <a:rPr lang="en-US" altLang="ko-KR" sz="1600" b="1" kern="0" spc="0" dirty="0" smtClean="0">
                          <a:solidFill>
                            <a:srgbClr val="0505F9"/>
                          </a:solidFill>
                          <a:effectLst/>
                        </a:rPr>
                        <a:t>)</a:t>
                      </a:r>
                      <a:endParaRPr lang="ko-KR" altLang="en-US" sz="1600" b="1" kern="0" spc="0" dirty="0">
                        <a:solidFill>
                          <a:srgbClr val="0505F9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 smtClean="0">
                          <a:solidFill>
                            <a:srgbClr val="0505F9"/>
                          </a:solidFill>
                          <a:effectLst/>
                        </a:rPr>
                        <a:t>290</a:t>
                      </a:r>
                      <a:endParaRPr lang="en-US" sz="1600" b="1" kern="0" spc="0" dirty="0">
                        <a:solidFill>
                          <a:srgbClr val="0505F9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0" dirty="0" smtClean="0">
                          <a:solidFill>
                            <a:srgbClr val="0505F9"/>
                          </a:solidFill>
                          <a:effectLst/>
                        </a:rPr>
                        <a:t>290</a:t>
                      </a:r>
                      <a:endParaRPr lang="ko-KR" altLang="en-US" sz="1600" b="1" kern="0" spc="0" dirty="0">
                        <a:solidFill>
                          <a:srgbClr val="0505F9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0" dirty="0" smtClean="0">
                          <a:solidFill>
                            <a:srgbClr val="0505F9"/>
                          </a:solidFill>
                          <a:effectLst/>
                        </a:rPr>
                        <a:t>-</a:t>
                      </a:r>
                      <a:endParaRPr lang="ko-KR" altLang="en-US" sz="1600" b="1" kern="0" spc="0" dirty="0">
                        <a:solidFill>
                          <a:srgbClr val="0505F9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/>
                </a:tc>
              </a:tr>
              <a:tr h="43204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smtClean="0">
                          <a:solidFill>
                            <a:srgbClr val="0505F9"/>
                          </a:solidFill>
                          <a:effectLst/>
                        </a:rPr>
                        <a:t>유기농업자재지원</a:t>
                      </a:r>
                      <a:r>
                        <a:rPr lang="en-US" altLang="ko-KR" sz="1600" b="1" kern="0" spc="0" dirty="0" smtClean="0">
                          <a:solidFill>
                            <a:srgbClr val="0505F9"/>
                          </a:solidFill>
                          <a:effectLst/>
                        </a:rPr>
                        <a:t>(</a:t>
                      </a:r>
                      <a:r>
                        <a:rPr lang="ko-KR" altLang="en-US" sz="1600" b="1" kern="0" spc="0" dirty="0" smtClean="0">
                          <a:solidFill>
                            <a:srgbClr val="0505F9"/>
                          </a:solidFill>
                          <a:effectLst/>
                        </a:rPr>
                        <a:t>국비</a:t>
                      </a:r>
                      <a:r>
                        <a:rPr lang="en-US" altLang="ko-KR" sz="1600" b="1" kern="0" spc="0" dirty="0" smtClean="0">
                          <a:solidFill>
                            <a:srgbClr val="0505F9"/>
                          </a:solidFill>
                          <a:effectLst/>
                        </a:rPr>
                        <a:t>)</a:t>
                      </a:r>
                      <a:endParaRPr lang="ko-KR" altLang="en-US" sz="1600" b="1" kern="0" spc="0" dirty="0">
                        <a:solidFill>
                          <a:srgbClr val="0505F9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 smtClean="0">
                          <a:solidFill>
                            <a:srgbClr val="0505F9"/>
                          </a:solidFill>
                          <a:effectLst/>
                        </a:rPr>
                        <a:t>113</a:t>
                      </a:r>
                      <a:endParaRPr lang="en-US" sz="1600" b="1" kern="0" spc="0" dirty="0">
                        <a:solidFill>
                          <a:srgbClr val="0505F9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0" dirty="0" smtClean="0">
                          <a:solidFill>
                            <a:srgbClr val="0505F9"/>
                          </a:solidFill>
                          <a:effectLst/>
                        </a:rPr>
                        <a:t>349</a:t>
                      </a:r>
                      <a:endParaRPr lang="ko-KR" altLang="en-US" sz="1600" b="1" kern="0" spc="0" dirty="0">
                        <a:solidFill>
                          <a:srgbClr val="0505F9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smtClean="0">
                          <a:solidFill>
                            <a:srgbClr val="0505F9"/>
                          </a:solidFill>
                          <a:effectLst/>
                        </a:rPr>
                        <a:t>증</a:t>
                      </a:r>
                      <a:r>
                        <a:rPr lang="en-US" altLang="ko-KR" sz="1600" b="1" kern="0" spc="0" dirty="0" smtClean="0">
                          <a:solidFill>
                            <a:srgbClr val="0505F9"/>
                          </a:solidFill>
                          <a:effectLst/>
                        </a:rPr>
                        <a:t>236</a:t>
                      </a:r>
                      <a:endParaRPr lang="ko-KR" altLang="en-US" sz="1600" b="1" kern="0" spc="0" dirty="0">
                        <a:solidFill>
                          <a:srgbClr val="0505F9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/>
                </a:tc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827584" y="5658947"/>
            <a:ext cx="7672300" cy="506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600" b="1" dirty="0">
                <a:solidFill>
                  <a:srgbClr val="FF0000"/>
                </a:solidFill>
                <a:latin typeface="+mn-ea"/>
              </a:rPr>
              <a:t>⇒ </a:t>
            </a:r>
            <a:r>
              <a:rPr lang="en-US" altLang="ko-KR" sz="1600" b="1" dirty="0" smtClean="0">
                <a:solidFill>
                  <a:srgbClr val="FF0000"/>
                </a:solidFill>
                <a:latin typeface="+mn-ea"/>
              </a:rPr>
              <a:t>2018</a:t>
            </a:r>
            <a:r>
              <a:rPr lang="ko-KR" altLang="en-US" sz="1600" b="1" dirty="0" smtClean="0">
                <a:solidFill>
                  <a:srgbClr val="FF0000"/>
                </a:solidFill>
                <a:latin typeface="+mn-ea"/>
              </a:rPr>
              <a:t>년 대비 자재지원사업은 </a:t>
            </a:r>
            <a:r>
              <a:rPr lang="en-US" altLang="ko-KR" sz="1600" b="1" dirty="0" smtClean="0">
                <a:solidFill>
                  <a:srgbClr val="FF0000"/>
                </a:solidFill>
                <a:latin typeface="+mn-ea"/>
              </a:rPr>
              <a:t>236</a:t>
            </a:r>
            <a:r>
              <a:rPr lang="ko-KR" altLang="en-US" sz="1600" b="1" dirty="0" err="1" smtClean="0">
                <a:solidFill>
                  <a:srgbClr val="FF0000"/>
                </a:solidFill>
                <a:latin typeface="+mn-ea"/>
              </a:rPr>
              <a:t>백만원</a:t>
            </a:r>
            <a:r>
              <a:rPr lang="ko-KR" altLang="en-US" sz="1600" b="1" dirty="0" smtClean="0">
                <a:solidFill>
                  <a:srgbClr val="FF0000"/>
                </a:solidFill>
                <a:latin typeface="+mn-ea"/>
              </a:rPr>
              <a:t> 증액됨</a:t>
            </a:r>
            <a:r>
              <a:rPr lang="en-US" altLang="ko-KR" sz="1600" b="1" dirty="0" smtClean="0">
                <a:solidFill>
                  <a:srgbClr val="FF0000"/>
                </a:solidFill>
                <a:latin typeface="+mn-ea"/>
              </a:rPr>
              <a:t>.</a:t>
            </a:r>
            <a:endParaRPr lang="ko-KR" altLang="en-US" sz="16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36296" y="3354691"/>
            <a:ext cx="102624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/>
              <a:t>(</a:t>
            </a:r>
            <a:r>
              <a:rPr lang="ko-KR" altLang="en-US" sz="1100" dirty="0" smtClean="0"/>
              <a:t>단위 </a:t>
            </a:r>
            <a:r>
              <a:rPr lang="ko-KR" altLang="en-US" sz="1100" dirty="0" err="1" smtClean="0"/>
              <a:t>백만원</a:t>
            </a:r>
            <a:r>
              <a:rPr lang="en-US" altLang="ko-KR" sz="1100" dirty="0" smtClean="0"/>
              <a:t>)</a:t>
            </a:r>
            <a:endParaRPr lang="ko-KR" altLang="en-US" sz="1100" dirty="0"/>
          </a:p>
        </p:txBody>
      </p:sp>
      <p:pic>
        <p:nvPicPr>
          <p:cNvPr id="18" name="Picture 2" descr="C:\Users\User\Desktop\농업\cbccb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8" t="24694" r="20906" b="32925"/>
          <a:stretch/>
        </p:blipFill>
        <p:spPr bwMode="auto">
          <a:xfrm>
            <a:off x="8527091" y="6315730"/>
            <a:ext cx="422364" cy="43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esktop\농업\321045_48113_3952_59_201405131851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220" y="1165499"/>
            <a:ext cx="3137920" cy="2091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79512" y="539388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4. </a:t>
            </a:r>
            <a:r>
              <a:rPr lang="en-US" altLang="ko-KR" b="1" dirty="0" err="1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Hongseong’s</a:t>
            </a:r>
            <a:r>
              <a:rPr lang="en-US" altLang="ko-KR" b="1" dirty="0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Special Projects</a:t>
            </a:r>
            <a:endParaRPr lang="ko-KR" altLang="en-US" b="1" dirty="0">
              <a:solidFill>
                <a:srgbClr val="25B58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4096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 descr="E:\기획단\타부서\농수산과\친환경농업\사본 -유기농업특구홍성 로고_최종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347"/>
            <a:ext cx="1328018" cy="33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51520" y="1124744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</a:rPr>
              <a:t>□ 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</a:rPr>
              <a:t>Programs for conserving agricultural environment</a:t>
            </a:r>
            <a:endParaRPr lang="ko-KR" alt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3567" y="1628800"/>
            <a:ext cx="757897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600" b="1" dirty="0" smtClean="0"/>
              <a:t>○ 목     적 </a:t>
            </a:r>
            <a:r>
              <a:rPr lang="en-US" altLang="ko-KR" sz="1600" b="1" dirty="0" smtClean="0"/>
              <a:t>: </a:t>
            </a:r>
            <a:r>
              <a:rPr lang="ko-KR" altLang="en-US" sz="1600" b="1" spc="-100" dirty="0" smtClean="0">
                <a:solidFill>
                  <a:srgbClr val="0505F9"/>
                </a:solidFill>
              </a:rPr>
              <a:t>농업환경 개선활동을 지원하여 공익적 기능을 제고하고</a:t>
            </a:r>
            <a:r>
              <a:rPr lang="en-US" altLang="ko-KR" sz="1600" b="1" spc="-100" dirty="0" smtClean="0">
                <a:solidFill>
                  <a:srgbClr val="0505F9"/>
                </a:solidFill>
              </a:rPr>
              <a:t>, </a:t>
            </a:r>
            <a:r>
              <a:rPr lang="ko-KR" altLang="en-US" sz="1600" b="1" spc="-100" dirty="0" smtClean="0">
                <a:solidFill>
                  <a:srgbClr val="0505F9"/>
                </a:solidFill>
              </a:rPr>
              <a:t>친환경농업의</a:t>
            </a:r>
            <a:endParaRPr lang="en-US" altLang="ko-KR" sz="1600" b="1" spc="-100" dirty="0" smtClean="0">
              <a:solidFill>
                <a:srgbClr val="0505F9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600" b="1" dirty="0">
                <a:solidFill>
                  <a:srgbClr val="0505F9"/>
                </a:solidFill>
              </a:rPr>
              <a:t> </a:t>
            </a:r>
            <a:r>
              <a:rPr lang="en-US" altLang="ko-KR" sz="1600" b="1" dirty="0" smtClean="0">
                <a:solidFill>
                  <a:srgbClr val="0505F9"/>
                </a:solidFill>
              </a:rPr>
              <a:t>          </a:t>
            </a:r>
            <a:r>
              <a:rPr lang="ko-KR" altLang="en-US" sz="1600" b="1" dirty="0" smtClean="0">
                <a:solidFill>
                  <a:srgbClr val="0505F9"/>
                </a:solidFill>
              </a:rPr>
              <a:t>      기반조성과 농촌 공동체 회복</a:t>
            </a:r>
            <a:r>
              <a:rPr lang="en-US" altLang="ko-KR" sz="1600" dirty="0" smtClean="0"/>
              <a:t/>
            </a:r>
            <a:br>
              <a:rPr lang="en-US" altLang="ko-KR" sz="1600" dirty="0" smtClean="0"/>
            </a:br>
            <a:r>
              <a:rPr lang="ko-KR" altLang="en-US" sz="1600" b="1" dirty="0"/>
              <a:t>○ </a:t>
            </a:r>
            <a:r>
              <a:rPr lang="ko-KR" altLang="en-US" sz="1600" b="1" dirty="0" smtClean="0"/>
              <a:t>대상마을 </a:t>
            </a:r>
            <a:r>
              <a:rPr lang="en-US" altLang="ko-KR" sz="1600" dirty="0" smtClean="0"/>
              <a:t>:</a:t>
            </a:r>
            <a:r>
              <a:rPr lang="ko-KR" altLang="en-US" sz="1600" dirty="0"/>
              <a:t> </a:t>
            </a:r>
            <a:r>
              <a:rPr lang="ko-KR" altLang="en-US" sz="1600" dirty="0" err="1" smtClean="0">
                <a:solidFill>
                  <a:srgbClr val="0505F9"/>
                </a:solidFill>
              </a:rPr>
              <a:t>홍동</a:t>
            </a:r>
            <a:r>
              <a:rPr lang="ko-KR" altLang="en-US" sz="1600" dirty="0" smtClean="0">
                <a:solidFill>
                  <a:srgbClr val="0505F9"/>
                </a:solidFill>
              </a:rPr>
              <a:t> </a:t>
            </a:r>
            <a:r>
              <a:rPr lang="ko-KR" altLang="en-US" sz="1600" dirty="0" err="1" smtClean="0">
                <a:solidFill>
                  <a:srgbClr val="0505F9"/>
                </a:solidFill>
              </a:rPr>
              <a:t>문당리</a:t>
            </a:r>
            <a:r>
              <a:rPr lang="en-US" altLang="ko-KR" sz="1600" dirty="0" smtClean="0">
                <a:solidFill>
                  <a:srgbClr val="0505F9"/>
                </a:solidFill>
              </a:rPr>
              <a:t>, </a:t>
            </a:r>
            <a:r>
              <a:rPr lang="ko-KR" altLang="en-US" sz="1600" dirty="0" err="1" smtClean="0">
                <a:solidFill>
                  <a:srgbClr val="0505F9"/>
                </a:solidFill>
              </a:rPr>
              <a:t>장곡</a:t>
            </a:r>
            <a:r>
              <a:rPr lang="ko-KR" altLang="en-US" sz="1600" dirty="0" smtClean="0">
                <a:solidFill>
                  <a:srgbClr val="0505F9"/>
                </a:solidFill>
              </a:rPr>
              <a:t> 도산 </a:t>
            </a:r>
            <a:r>
              <a:rPr lang="en-US" altLang="ko-KR" sz="1600" dirty="0" smtClean="0">
                <a:solidFill>
                  <a:srgbClr val="0505F9"/>
                </a:solidFill>
              </a:rPr>
              <a:t>2</a:t>
            </a:r>
            <a:r>
              <a:rPr lang="ko-KR" altLang="en-US" sz="1600" dirty="0" smtClean="0">
                <a:solidFill>
                  <a:srgbClr val="0505F9"/>
                </a:solidFill>
              </a:rPr>
              <a:t>리</a:t>
            </a:r>
            <a:endParaRPr lang="en-US" altLang="ko-KR" sz="1600" dirty="0" smtClean="0">
              <a:solidFill>
                <a:srgbClr val="0505F9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※ </a:t>
            </a:r>
            <a:r>
              <a:rPr lang="en-US" altLang="ko-KR" sz="1600" b="1" dirty="0" smtClean="0">
                <a:solidFill>
                  <a:srgbClr val="0505F9"/>
                </a:solidFill>
              </a:rPr>
              <a:t>2019</a:t>
            </a:r>
            <a:r>
              <a:rPr lang="ko-KR" altLang="en-US" sz="1600" b="1" dirty="0" smtClean="0">
                <a:solidFill>
                  <a:srgbClr val="0505F9"/>
                </a:solidFill>
              </a:rPr>
              <a:t>년 </a:t>
            </a:r>
            <a:r>
              <a:rPr lang="ko-KR" altLang="en-US" sz="1600" b="1" dirty="0" err="1" smtClean="0">
                <a:solidFill>
                  <a:srgbClr val="0505F9"/>
                </a:solidFill>
              </a:rPr>
              <a:t>농림축산식품부</a:t>
            </a:r>
            <a:r>
              <a:rPr lang="ko-KR" altLang="en-US" sz="1600" b="1" dirty="0" smtClean="0">
                <a:solidFill>
                  <a:srgbClr val="0505F9"/>
                </a:solidFill>
              </a:rPr>
              <a:t> 공모사업 선정</a:t>
            </a:r>
            <a:endParaRPr lang="en-US" altLang="ko-KR" sz="1600" b="1" dirty="0" smtClean="0">
              <a:solidFill>
                <a:srgbClr val="0505F9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1600" b="1" dirty="0"/>
              <a:t>○ </a:t>
            </a:r>
            <a:r>
              <a:rPr lang="ko-KR" altLang="en-US" sz="1600" b="1" dirty="0" smtClean="0"/>
              <a:t>사 업  비 </a:t>
            </a:r>
            <a:r>
              <a:rPr lang="en-US" altLang="ko-KR" sz="1600" b="1" dirty="0" smtClean="0"/>
              <a:t>: </a:t>
            </a:r>
            <a:r>
              <a:rPr lang="en-US" altLang="ko-KR" sz="1600" dirty="0" smtClean="0"/>
              <a:t>750</a:t>
            </a:r>
            <a:r>
              <a:rPr lang="ko-KR" altLang="en-US" sz="1600" dirty="0" err="1" smtClean="0"/>
              <a:t>백만원</a:t>
            </a:r>
            <a:r>
              <a:rPr lang="en-US" altLang="ko-KR" sz="1600" dirty="0" smtClean="0"/>
              <a:t>(5</a:t>
            </a:r>
            <a:r>
              <a:rPr lang="ko-KR" altLang="en-US" sz="1600" dirty="0" smtClean="0"/>
              <a:t>년간</a:t>
            </a:r>
            <a:r>
              <a:rPr lang="en-US" altLang="ko-KR" sz="1600" dirty="0" smtClean="0"/>
              <a:t>)</a:t>
            </a:r>
          </a:p>
          <a:p>
            <a:pPr>
              <a:lnSpc>
                <a:spcPct val="200000"/>
              </a:lnSpc>
            </a:pPr>
            <a:r>
              <a:rPr lang="ko-KR" altLang="en-US" sz="1600" b="1" dirty="0"/>
              <a:t>○ </a:t>
            </a:r>
            <a:r>
              <a:rPr lang="ko-KR" altLang="en-US" sz="1600" b="1" dirty="0" smtClean="0"/>
              <a:t>사업내용 </a:t>
            </a:r>
            <a:r>
              <a:rPr lang="en-US" altLang="ko-KR" sz="1600" b="1" dirty="0" smtClean="0"/>
              <a:t>: </a:t>
            </a:r>
          </a:p>
          <a:p>
            <a:pPr>
              <a:lnSpc>
                <a:spcPct val="200000"/>
              </a:lnSpc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</a:t>
            </a:r>
            <a:r>
              <a:rPr lang="en-US" altLang="ko-KR" sz="1600" dirty="0" smtClean="0">
                <a:solidFill>
                  <a:srgbClr val="0505F9"/>
                </a:solidFill>
              </a:rPr>
              <a:t>- </a:t>
            </a:r>
            <a:r>
              <a:rPr lang="ko-KR" altLang="en-US" sz="1600" dirty="0" smtClean="0">
                <a:solidFill>
                  <a:srgbClr val="0505F9"/>
                </a:solidFill>
              </a:rPr>
              <a:t>공동활동 </a:t>
            </a:r>
            <a:r>
              <a:rPr lang="en-US" altLang="ko-KR" sz="1600" dirty="0" smtClean="0">
                <a:solidFill>
                  <a:srgbClr val="0505F9"/>
                </a:solidFill>
              </a:rPr>
              <a:t>: 13</a:t>
            </a:r>
            <a:r>
              <a:rPr lang="ko-KR" altLang="en-US" sz="1600" dirty="0" err="1" smtClean="0">
                <a:solidFill>
                  <a:srgbClr val="0505F9"/>
                </a:solidFill>
              </a:rPr>
              <a:t>개사업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회관 등 공동공간 청소 등</a:t>
            </a:r>
            <a:r>
              <a:rPr lang="en-US" altLang="ko-KR" sz="1600" dirty="0" smtClean="0"/>
              <a:t>)</a:t>
            </a:r>
          </a:p>
          <a:p>
            <a:pPr>
              <a:lnSpc>
                <a:spcPct val="200000"/>
              </a:lnSpc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- </a:t>
            </a:r>
            <a:r>
              <a:rPr lang="ko-KR" altLang="en-US" sz="1600" dirty="0" smtClean="0">
                <a:solidFill>
                  <a:srgbClr val="0505F9"/>
                </a:solidFill>
              </a:rPr>
              <a:t>개별활동 </a:t>
            </a:r>
            <a:r>
              <a:rPr lang="en-US" altLang="ko-KR" sz="1600" dirty="0" smtClean="0">
                <a:solidFill>
                  <a:srgbClr val="0505F9"/>
                </a:solidFill>
              </a:rPr>
              <a:t>: 19</a:t>
            </a:r>
            <a:r>
              <a:rPr lang="ko-KR" altLang="en-US" sz="1600" dirty="0" smtClean="0">
                <a:solidFill>
                  <a:srgbClr val="0505F9"/>
                </a:solidFill>
              </a:rPr>
              <a:t>개 사업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살충제 사용하지 않기 등</a:t>
            </a:r>
            <a:r>
              <a:rPr lang="en-US" altLang="ko-KR" sz="1600" dirty="0" smtClean="0"/>
              <a:t>)</a:t>
            </a:r>
          </a:p>
          <a:p>
            <a:pPr>
              <a:lnSpc>
                <a:spcPct val="200000"/>
              </a:lnSpc>
            </a:pPr>
            <a:r>
              <a:rPr lang="en-US" altLang="ko-KR" sz="1600" dirty="0" smtClean="0"/>
              <a:t>⇒ </a:t>
            </a:r>
            <a:r>
              <a:rPr lang="ko-KR" altLang="en-US" sz="1600" b="1" dirty="0" smtClean="0">
                <a:solidFill>
                  <a:srgbClr val="0505F9"/>
                </a:solidFill>
              </a:rPr>
              <a:t>개인별 활동실적에 따라 </a:t>
            </a:r>
            <a:r>
              <a:rPr lang="en-US" altLang="ko-KR" sz="1600" b="1" dirty="0" smtClean="0">
                <a:solidFill>
                  <a:srgbClr val="0505F9"/>
                </a:solidFill>
              </a:rPr>
              <a:t>2</a:t>
            </a:r>
            <a:r>
              <a:rPr lang="ko-KR" altLang="en-US" sz="1600" b="1" dirty="0" err="1" smtClean="0">
                <a:solidFill>
                  <a:srgbClr val="0505F9"/>
                </a:solidFill>
              </a:rPr>
              <a:t>백만원</a:t>
            </a:r>
            <a:r>
              <a:rPr lang="ko-KR" altLang="en-US" sz="1600" b="1" dirty="0" smtClean="0">
                <a:solidFill>
                  <a:srgbClr val="0505F9"/>
                </a:solidFill>
              </a:rPr>
              <a:t> </a:t>
            </a:r>
            <a:r>
              <a:rPr lang="ko-KR" altLang="en-US" sz="1600" b="1" dirty="0" err="1" smtClean="0">
                <a:solidFill>
                  <a:srgbClr val="0505F9"/>
                </a:solidFill>
              </a:rPr>
              <a:t>범위내</a:t>
            </a:r>
            <a:r>
              <a:rPr lang="ko-KR" altLang="en-US" sz="1600" b="1" dirty="0" smtClean="0">
                <a:solidFill>
                  <a:srgbClr val="0505F9"/>
                </a:solidFill>
              </a:rPr>
              <a:t> 지급</a:t>
            </a:r>
            <a:endParaRPr lang="en-US" altLang="ko-KR" sz="1600" b="1" dirty="0">
              <a:solidFill>
                <a:srgbClr val="0505F9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600" dirty="0" smtClean="0"/>
              <a:t>    ※ </a:t>
            </a:r>
            <a:r>
              <a:rPr lang="ko-KR" altLang="en-US" sz="1600" dirty="0" smtClean="0"/>
              <a:t>공동활동수당은 별도지급</a:t>
            </a:r>
            <a:endParaRPr lang="ko-KR" altLang="en-US" sz="1600" dirty="0"/>
          </a:p>
        </p:txBody>
      </p:sp>
      <p:pic>
        <p:nvPicPr>
          <p:cNvPr id="11" name="Picture 2" descr="C:\Users\User\Desktop\농업\cbccb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8" t="24694" r="20906" b="32925"/>
          <a:stretch/>
        </p:blipFill>
        <p:spPr bwMode="auto">
          <a:xfrm>
            <a:off x="8527091" y="6315730"/>
            <a:ext cx="422364" cy="43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79512" y="539388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4. </a:t>
            </a:r>
            <a:r>
              <a:rPr lang="en-US" altLang="ko-KR" b="1" dirty="0" err="1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Hongseong’s</a:t>
            </a:r>
            <a:r>
              <a:rPr lang="en-US" altLang="ko-KR" b="1" dirty="0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Special Projects</a:t>
            </a:r>
            <a:endParaRPr lang="ko-KR" altLang="en-US" b="1" dirty="0">
              <a:solidFill>
                <a:srgbClr val="25B58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0406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516354" y="-99392"/>
            <a:ext cx="4610607" cy="6858000"/>
          </a:xfrm>
          <a:prstGeom prst="rect">
            <a:avLst/>
          </a:prstGeom>
          <a:solidFill>
            <a:srgbClr val="25B5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830722" y="1969676"/>
            <a:ext cx="29909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bg1"/>
                </a:solidFill>
              </a:rPr>
              <a:t>Contents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16354" y="2728923"/>
            <a:ext cx="509620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2000" dirty="0" smtClean="0">
                <a:solidFill>
                  <a:schemeClr val="bg1"/>
                </a:solidFill>
                <a:latin typeface="Franklin Gothic Demi" panose="020B0703020102020204" pitchFamily="34" charset="0"/>
                <a:ea typeface="HY울릉도M" panose="02030600000101010101" pitchFamily="18" charset="-127"/>
              </a:rPr>
              <a:t>01. General Introduction</a:t>
            </a:r>
          </a:p>
          <a:p>
            <a:pPr>
              <a:lnSpc>
                <a:spcPct val="200000"/>
              </a:lnSpc>
            </a:pPr>
            <a:r>
              <a:rPr lang="en-US" altLang="ko-KR" sz="2000" dirty="0" smtClean="0">
                <a:solidFill>
                  <a:schemeClr val="bg1"/>
                </a:solidFill>
                <a:latin typeface="Franklin Gothic Demi" panose="020B0703020102020204" pitchFamily="34" charset="0"/>
                <a:ea typeface="HY울릉도M" panose="02030600000101010101" pitchFamily="18" charset="-127"/>
              </a:rPr>
              <a:t>02. Current Status of EFA</a:t>
            </a:r>
          </a:p>
          <a:p>
            <a:pPr>
              <a:lnSpc>
                <a:spcPct val="200000"/>
              </a:lnSpc>
            </a:pPr>
            <a:r>
              <a:rPr lang="en-US" altLang="ko-KR" sz="2000" dirty="0" smtClean="0">
                <a:solidFill>
                  <a:schemeClr val="bg1"/>
                </a:solidFill>
                <a:latin typeface="Franklin Gothic Demi" panose="020B0703020102020204" pitchFamily="34" charset="0"/>
                <a:ea typeface="HY울릉도M" panose="02030600000101010101" pitchFamily="18" charset="-127"/>
              </a:rPr>
              <a:t>03. Special Zone for Organic Farming</a:t>
            </a:r>
          </a:p>
          <a:p>
            <a:pPr>
              <a:lnSpc>
                <a:spcPct val="200000"/>
              </a:lnSpc>
            </a:pPr>
            <a:r>
              <a:rPr lang="en-US" altLang="ko-KR" sz="2000" dirty="0" smtClean="0">
                <a:solidFill>
                  <a:schemeClr val="bg1"/>
                </a:solidFill>
                <a:latin typeface="Franklin Gothic Demi" panose="020B0703020102020204" pitchFamily="34" charset="0"/>
                <a:ea typeface="HY울릉도M" panose="02030600000101010101" pitchFamily="18" charset="-127"/>
              </a:rPr>
              <a:t>04. </a:t>
            </a:r>
            <a:r>
              <a:rPr lang="en-US" altLang="ko-KR" sz="2000" dirty="0" err="1" smtClean="0">
                <a:solidFill>
                  <a:schemeClr val="bg1"/>
                </a:solidFill>
                <a:latin typeface="Franklin Gothic Demi" panose="020B0703020102020204" pitchFamily="34" charset="0"/>
                <a:ea typeface="HY울릉도M" panose="02030600000101010101" pitchFamily="18" charset="-127"/>
              </a:rPr>
              <a:t>Hongseong’s</a:t>
            </a:r>
            <a:r>
              <a:rPr lang="en-US" altLang="ko-KR" sz="2000" dirty="0">
                <a:solidFill>
                  <a:schemeClr val="bg1"/>
                </a:solidFill>
                <a:latin typeface="Franklin Gothic Demi" panose="020B0703020102020204" pitchFamily="34" charset="0"/>
                <a:ea typeface="HY울릉도M" panose="02030600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bg1"/>
                </a:solidFill>
                <a:latin typeface="Franklin Gothic Demi" panose="020B0703020102020204" pitchFamily="34" charset="0"/>
                <a:ea typeface="HY울릉도M" panose="02030600000101010101" pitchFamily="18" charset="-127"/>
              </a:rPr>
              <a:t>Special Projects</a:t>
            </a:r>
          </a:p>
        </p:txBody>
      </p:sp>
      <p:pic>
        <p:nvPicPr>
          <p:cNvPr id="2050" name="Picture 2" descr="C:\Users\User\Desktop\DDDDDDDDDDDDDDD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7114"/>
            <a:ext cx="4124325" cy="424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89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 descr="E:\기획단\타부서\농수산과\친환경농업\사본 -유기농업특구홍성 로고_최종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347"/>
            <a:ext cx="1328018" cy="33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51706" y="1124744"/>
            <a:ext cx="568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</a:rPr>
              <a:t>□ 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</a:rPr>
              <a:t>Project for designing rural landscape</a:t>
            </a:r>
            <a:endParaRPr lang="ko-KR" alt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3567" y="1628800"/>
            <a:ext cx="757897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600" b="1" dirty="0" smtClean="0"/>
              <a:t>○ 목     적 </a:t>
            </a:r>
            <a:r>
              <a:rPr lang="en-US" altLang="ko-KR" sz="1600" b="1" dirty="0" smtClean="0"/>
              <a:t>: </a:t>
            </a:r>
            <a:r>
              <a:rPr lang="ko-KR" altLang="en-US" sz="1600" b="1" dirty="0" smtClean="0"/>
              <a:t>농촌 </a:t>
            </a:r>
            <a:r>
              <a:rPr lang="ko-KR" altLang="en-US" sz="1600" b="1" dirty="0" err="1" smtClean="0"/>
              <a:t>어메니티를</a:t>
            </a:r>
            <a:r>
              <a:rPr lang="ko-KR" altLang="en-US" sz="1600" b="1" dirty="0" smtClean="0"/>
              <a:t> 활용한 경관작물 재배로 농촌 </a:t>
            </a:r>
            <a:r>
              <a:rPr lang="ko-KR" altLang="en-US" sz="1600" b="1" dirty="0" err="1" smtClean="0"/>
              <a:t>힐링공간</a:t>
            </a:r>
            <a:r>
              <a:rPr lang="ko-KR" altLang="en-US" sz="1600" b="1" dirty="0" smtClean="0"/>
              <a:t> 조성</a:t>
            </a:r>
            <a:endParaRPr lang="en-US" altLang="ko-KR" sz="1600" b="1" spc="-100" dirty="0" smtClean="0">
              <a:solidFill>
                <a:srgbClr val="0505F9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1600" b="1" dirty="0" smtClean="0"/>
              <a:t>○ 대상마을 </a:t>
            </a:r>
            <a:r>
              <a:rPr lang="en-US" altLang="ko-KR" sz="1600" dirty="0" smtClean="0"/>
              <a:t>:</a:t>
            </a:r>
            <a:r>
              <a:rPr lang="ko-KR" altLang="en-US" sz="1600" dirty="0"/>
              <a:t> </a:t>
            </a:r>
            <a:r>
              <a:rPr lang="ko-KR" altLang="en-US" sz="1600" dirty="0" err="1" smtClean="0"/>
              <a:t>홍성읍</a:t>
            </a:r>
            <a:r>
              <a:rPr lang="ko-KR" altLang="en-US" sz="1600" dirty="0" smtClean="0"/>
              <a:t> </a:t>
            </a:r>
            <a:r>
              <a:rPr lang="ko-KR" altLang="en-US" sz="1600" dirty="0" err="1" smtClean="0"/>
              <a:t>옥암리</a:t>
            </a:r>
            <a:r>
              <a:rPr lang="ko-KR" altLang="en-US" sz="1600" dirty="0" smtClean="0"/>
              <a:t> </a:t>
            </a:r>
            <a:r>
              <a:rPr lang="en-US" altLang="ko-KR" sz="1600" dirty="0" smtClean="0"/>
              <a:t>2</a:t>
            </a:r>
            <a:r>
              <a:rPr lang="ko-KR" altLang="en-US" sz="1600" dirty="0" smtClean="0"/>
              <a:t>구</a:t>
            </a:r>
            <a:r>
              <a:rPr lang="en-US" altLang="ko-KR" sz="1600" dirty="0" smtClean="0"/>
              <a:t>(</a:t>
            </a:r>
            <a:r>
              <a:rPr lang="ko-KR" altLang="en-US" sz="1600" dirty="0" err="1" smtClean="0"/>
              <a:t>소새울</a:t>
            </a:r>
            <a:r>
              <a:rPr lang="ko-KR" altLang="en-US" sz="1600" dirty="0" smtClean="0"/>
              <a:t> 마을</a:t>
            </a:r>
            <a:r>
              <a:rPr lang="en-US" altLang="ko-KR" sz="1600" dirty="0" smtClean="0"/>
              <a:t>)</a:t>
            </a:r>
          </a:p>
          <a:p>
            <a:pPr>
              <a:lnSpc>
                <a:spcPct val="200000"/>
              </a:lnSpc>
            </a:pPr>
            <a:r>
              <a:rPr lang="ko-KR" altLang="en-US" sz="1600" b="1" dirty="0" smtClean="0"/>
              <a:t>○ 사업내용 </a:t>
            </a:r>
            <a:r>
              <a:rPr lang="en-US" altLang="ko-KR" sz="1600" b="1" dirty="0" smtClean="0"/>
              <a:t>: </a:t>
            </a:r>
          </a:p>
          <a:p>
            <a:pPr>
              <a:lnSpc>
                <a:spcPct val="200000"/>
              </a:lnSpc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</a:t>
            </a:r>
            <a:r>
              <a:rPr lang="en-US" altLang="ko-KR" sz="1600" dirty="0" smtClean="0">
                <a:solidFill>
                  <a:srgbClr val="0505F9"/>
                </a:solidFill>
              </a:rPr>
              <a:t>- </a:t>
            </a:r>
            <a:r>
              <a:rPr lang="ko-KR" altLang="en-US" sz="1600" dirty="0" smtClean="0">
                <a:solidFill>
                  <a:srgbClr val="0505F9"/>
                </a:solidFill>
              </a:rPr>
              <a:t>가을철 벼 수확기 황금 들판과 어울리는 붉은색 </a:t>
            </a:r>
            <a:r>
              <a:rPr lang="ko-KR" altLang="en-US" sz="1600" dirty="0" err="1" smtClean="0">
                <a:solidFill>
                  <a:srgbClr val="0505F9"/>
                </a:solidFill>
              </a:rPr>
              <a:t>꽃무릇을</a:t>
            </a:r>
            <a:r>
              <a:rPr lang="ko-KR" altLang="en-US" sz="1600" dirty="0" smtClean="0">
                <a:solidFill>
                  <a:srgbClr val="0505F9"/>
                </a:solidFill>
              </a:rPr>
              <a:t> 논두렁에 </a:t>
            </a:r>
            <a:r>
              <a:rPr lang="ko-KR" altLang="en-US" sz="1600" dirty="0" err="1" smtClean="0">
                <a:solidFill>
                  <a:srgbClr val="0505F9"/>
                </a:solidFill>
              </a:rPr>
              <a:t>식재하여</a:t>
            </a:r>
            <a:endParaRPr lang="en-US" altLang="ko-KR" sz="1600" dirty="0" smtClean="0">
              <a:solidFill>
                <a:srgbClr val="0505F9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600" dirty="0">
                <a:solidFill>
                  <a:srgbClr val="0505F9"/>
                </a:solidFill>
              </a:rPr>
              <a:t> </a:t>
            </a:r>
            <a:r>
              <a:rPr lang="en-US" altLang="ko-KR" sz="1600" dirty="0" smtClean="0">
                <a:solidFill>
                  <a:srgbClr val="0505F9"/>
                </a:solidFill>
              </a:rPr>
              <a:t>      </a:t>
            </a:r>
            <a:r>
              <a:rPr lang="ko-KR" altLang="en-US" sz="1600" dirty="0" smtClean="0">
                <a:solidFill>
                  <a:srgbClr val="0505F9"/>
                </a:solidFill>
              </a:rPr>
              <a:t>농촌경관 조성</a:t>
            </a:r>
            <a:endParaRPr lang="en-US" altLang="ko-KR" sz="1600" dirty="0" smtClean="0"/>
          </a:p>
          <a:p>
            <a:pPr>
              <a:lnSpc>
                <a:spcPct val="200000"/>
              </a:lnSpc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</a:t>
            </a:r>
            <a:endParaRPr lang="ko-KR" altLang="en-US" sz="1600" dirty="0"/>
          </a:p>
        </p:txBody>
      </p:sp>
      <p:pic>
        <p:nvPicPr>
          <p:cNvPr id="11" name="Picture 2" descr="C:\Users\User\Desktop\농업\cbccb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8" t="24694" r="20906" b="32925"/>
          <a:stretch/>
        </p:blipFill>
        <p:spPr bwMode="auto">
          <a:xfrm>
            <a:off x="8527091" y="6315730"/>
            <a:ext cx="422364" cy="43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꽃무릇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76" r="1852" b="32812"/>
          <a:stretch/>
        </p:blipFill>
        <p:spPr bwMode="auto">
          <a:xfrm>
            <a:off x="1403648" y="4103833"/>
            <a:ext cx="2999900" cy="233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꽃무릇 소새울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24" r="-549" b="14809"/>
          <a:stretch/>
        </p:blipFill>
        <p:spPr bwMode="auto">
          <a:xfrm>
            <a:off x="4955355" y="4103833"/>
            <a:ext cx="2857005" cy="2337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79512" y="539388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4. </a:t>
            </a:r>
            <a:r>
              <a:rPr lang="en-US" altLang="ko-KR" b="1" dirty="0" err="1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Hongseong’s</a:t>
            </a:r>
            <a:r>
              <a:rPr lang="en-US" altLang="ko-KR" b="1" dirty="0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Special Projects</a:t>
            </a:r>
            <a:endParaRPr lang="ko-KR" altLang="en-US" b="1" dirty="0">
              <a:solidFill>
                <a:srgbClr val="25B58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703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 descr="E:\기획단\타부서\농수산과\친환경농업\사본 -유기농업특구홍성 로고_최종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347"/>
            <a:ext cx="1328018" cy="33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362411" y="899428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</a:rPr>
              <a:t>□ 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</a:rPr>
              <a:t>Project for providing probiotics</a:t>
            </a:r>
            <a:endParaRPr lang="ko-KR" alt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3567" y="1268760"/>
            <a:ext cx="784352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600" b="1" dirty="0" smtClean="0"/>
              <a:t>○ 목     적 </a:t>
            </a:r>
            <a:r>
              <a:rPr lang="en-US" altLang="ko-KR" sz="1600" b="1" dirty="0" smtClean="0"/>
              <a:t>: </a:t>
            </a:r>
            <a:r>
              <a:rPr lang="ko-KR" altLang="en-US" sz="1600" b="1" dirty="0" smtClean="0"/>
              <a:t> </a:t>
            </a:r>
            <a:r>
              <a:rPr lang="ko-KR" altLang="en-US" sz="1600" b="1" dirty="0" err="1"/>
              <a:t>생균제</a:t>
            </a:r>
            <a:r>
              <a:rPr lang="ko-KR" altLang="en-US" sz="1600" b="1" dirty="0"/>
              <a:t> 생산 및 </a:t>
            </a:r>
            <a:r>
              <a:rPr lang="ko-KR" altLang="en-US" sz="1600" b="1" dirty="0" smtClean="0"/>
              <a:t>공급으로 가축의 면역력 증가 및 소화기 질병 예방</a:t>
            </a:r>
            <a:endParaRPr lang="en-US" altLang="ko-KR" sz="1600" b="1" spc="-100" dirty="0" smtClean="0"/>
          </a:p>
          <a:p>
            <a:pPr>
              <a:lnSpc>
                <a:spcPct val="150000"/>
              </a:lnSpc>
            </a:pPr>
            <a:r>
              <a:rPr lang="ko-KR" altLang="en-US" sz="1600" b="1" dirty="0" smtClean="0"/>
              <a:t>○ 대     상 </a:t>
            </a:r>
            <a:r>
              <a:rPr lang="en-US" altLang="ko-KR" sz="1600" b="1" dirty="0" smtClean="0"/>
              <a:t>:</a:t>
            </a:r>
            <a:r>
              <a:rPr lang="ko-KR" altLang="en-US" sz="1600" b="1" dirty="0"/>
              <a:t> </a:t>
            </a:r>
            <a:r>
              <a:rPr lang="ko-KR" altLang="en-US" sz="1600" b="1" dirty="0" smtClean="0"/>
              <a:t> 축산에 종사하는 농가</a:t>
            </a:r>
            <a:endParaRPr lang="en-US" altLang="ko-KR" sz="1600" b="1" dirty="0" smtClean="0"/>
          </a:p>
          <a:p>
            <a:pPr>
              <a:lnSpc>
                <a:spcPct val="150000"/>
              </a:lnSpc>
            </a:pPr>
            <a:r>
              <a:rPr lang="ko-KR" altLang="en-US" sz="1600" b="1" dirty="0" smtClean="0"/>
              <a:t>○ 사업내용</a:t>
            </a:r>
            <a:r>
              <a:rPr lang="en-US" altLang="ko-KR" sz="1600" b="1" dirty="0" smtClean="0"/>
              <a:t>:  </a:t>
            </a:r>
            <a:r>
              <a:rPr lang="ko-KR" altLang="en-US" sz="1600" b="1" dirty="0" err="1" smtClean="0"/>
              <a:t>생균제를</a:t>
            </a:r>
            <a:r>
              <a:rPr lang="ko-KR" altLang="en-US" sz="1600" b="1" dirty="0" smtClean="0"/>
              <a:t> 자체</a:t>
            </a:r>
            <a:r>
              <a:rPr lang="en-US" altLang="ko-KR" sz="1600" b="1" dirty="0" smtClean="0"/>
              <a:t> </a:t>
            </a:r>
            <a:r>
              <a:rPr lang="ko-KR" altLang="en-US" sz="1600" b="1" dirty="0" smtClean="0"/>
              <a:t>배양하여 필요한 축산농가에게 공급</a:t>
            </a:r>
            <a:r>
              <a:rPr lang="en-US" altLang="ko-KR" sz="1600" b="1" dirty="0" smtClean="0"/>
              <a:t>    </a:t>
            </a:r>
          </a:p>
          <a:p>
            <a:pPr>
              <a:lnSpc>
                <a:spcPct val="150000"/>
              </a:lnSpc>
            </a:pPr>
            <a:r>
              <a:rPr lang="ko-KR" altLang="en-US" sz="1600" b="1" dirty="0"/>
              <a:t>○ </a:t>
            </a:r>
            <a:r>
              <a:rPr lang="ko-KR" altLang="en-US" sz="1600" b="1" dirty="0" smtClean="0"/>
              <a:t>주요효과</a:t>
            </a:r>
            <a:r>
              <a:rPr lang="en-US" altLang="ko-KR" sz="1600" b="1" dirty="0" smtClean="0"/>
              <a:t>:</a:t>
            </a:r>
            <a:endParaRPr lang="en-US" altLang="ko-KR" sz="1600" b="1" dirty="0"/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rgbClr val="0505F9"/>
                </a:solidFill>
              </a:rPr>
              <a:t>    - </a:t>
            </a:r>
            <a:r>
              <a:rPr lang="ko-KR" altLang="en-US" sz="1600" dirty="0" smtClean="0">
                <a:solidFill>
                  <a:srgbClr val="0505F9"/>
                </a:solidFill>
              </a:rPr>
              <a:t>장내 </a:t>
            </a:r>
            <a:r>
              <a:rPr lang="ko-KR" altLang="en-US" sz="1600" dirty="0" err="1" smtClean="0">
                <a:solidFill>
                  <a:srgbClr val="0505F9"/>
                </a:solidFill>
              </a:rPr>
              <a:t>유해균을</a:t>
            </a:r>
            <a:r>
              <a:rPr lang="ko-KR" altLang="en-US" sz="1600" dirty="0" smtClean="0">
                <a:solidFill>
                  <a:srgbClr val="0505F9"/>
                </a:solidFill>
              </a:rPr>
              <a:t> 억제하여 소화기 질병 예방</a:t>
            </a:r>
            <a:endParaRPr lang="en-US" altLang="ko-KR" sz="1600" dirty="0" smtClean="0">
              <a:solidFill>
                <a:srgbClr val="0505F9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rgbClr val="0505F9"/>
                </a:solidFill>
              </a:rPr>
              <a:t>    - </a:t>
            </a:r>
            <a:r>
              <a:rPr lang="ko-KR" altLang="en-US" sz="1600" dirty="0" smtClean="0">
                <a:solidFill>
                  <a:srgbClr val="0505F9"/>
                </a:solidFill>
              </a:rPr>
              <a:t>가축 사료의 </a:t>
            </a:r>
            <a:r>
              <a:rPr lang="ko-KR" altLang="en-US" sz="1600" dirty="0" err="1" smtClean="0">
                <a:solidFill>
                  <a:srgbClr val="0505F9"/>
                </a:solidFill>
              </a:rPr>
              <a:t>기호성</a:t>
            </a:r>
            <a:r>
              <a:rPr lang="ko-KR" altLang="en-US" sz="1600" dirty="0" smtClean="0">
                <a:solidFill>
                  <a:srgbClr val="0505F9"/>
                </a:solidFill>
              </a:rPr>
              <a:t> 증대 및 면역력 증가</a:t>
            </a:r>
            <a:r>
              <a:rPr lang="en-US" altLang="ko-KR" sz="1600" dirty="0" smtClean="0">
                <a:solidFill>
                  <a:srgbClr val="0505F9"/>
                </a:solidFill>
              </a:rPr>
              <a:t>, </a:t>
            </a:r>
            <a:r>
              <a:rPr lang="ko-KR" altLang="en-US" sz="1600" dirty="0" smtClean="0">
                <a:solidFill>
                  <a:srgbClr val="0505F9"/>
                </a:solidFill>
              </a:rPr>
              <a:t>악취 감소</a:t>
            </a:r>
            <a:endParaRPr lang="ko-KR" altLang="en-US" sz="1600" dirty="0">
              <a:solidFill>
                <a:srgbClr val="0505F9"/>
              </a:solidFill>
            </a:endParaRPr>
          </a:p>
        </p:txBody>
      </p:sp>
      <p:pic>
        <p:nvPicPr>
          <p:cNvPr id="11" name="Picture 2" descr="C:\Users\User\Desktop\농업\cbccb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8" t="24694" r="20906" b="32925"/>
          <a:stretch/>
        </p:blipFill>
        <p:spPr bwMode="auto">
          <a:xfrm>
            <a:off x="8527091" y="6315730"/>
            <a:ext cx="422364" cy="43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hs\Desktop\과장님 피피티\Resized_20190904_1650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505477"/>
            <a:ext cx="2592288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s\Desktop\과장님 피피티\Resized_156758319259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441461"/>
            <a:ext cx="3190326" cy="329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79512" y="539388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4. </a:t>
            </a:r>
            <a:r>
              <a:rPr lang="en-US" altLang="ko-KR" b="1" dirty="0" err="1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Hongseong’s</a:t>
            </a:r>
            <a:r>
              <a:rPr lang="en-US" altLang="ko-KR" b="1" dirty="0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Special Projects</a:t>
            </a:r>
            <a:endParaRPr lang="ko-KR" altLang="en-US" b="1" dirty="0">
              <a:solidFill>
                <a:srgbClr val="25B58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186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 descr="E:\기획단\타부서\농수산과\친환경농업\사본 -유기농업특구홍성 로고_최종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347"/>
            <a:ext cx="1328018" cy="33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362410" y="899428"/>
            <a:ext cx="6081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</a:rPr>
              <a:t>□ 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</a:rPr>
              <a:t>Project </a:t>
            </a:r>
            <a:r>
              <a:rPr lang="en-US" altLang="ko-KR" b="1" dirty="0">
                <a:solidFill>
                  <a:schemeClr val="accent1">
                    <a:lumMod val="75000"/>
                  </a:schemeClr>
                </a:solidFill>
              </a:rPr>
              <a:t>for providing 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</a:rPr>
              <a:t>photosynthetic bacteria</a:t>
            </a:r>
            <a:endParaRPr lang="ko-KR" alt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3567" y="1268760"/>
            <a:ext cx="784352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600" b="1" dirty="0" smtClean="0"/>
              <a:t>○ 목     적 </a:t>
            </a:r>
            <a:r>
              <a:rPr lang="en-US" altLang="ko-KR" sz="1600" b="1" dirty="0" smtClean="0"/>
              <a:t>: </a:t>
            </a:r>
            <a:r>
              <a:rPr lang="ko-KR" altLang="en-US" sz="1600" b="1" dirty="0" smtClean="0"/>
              <a:t> 축사 내 악취감소 및 유해가스 제거</a:t>
            </a:r>
            <a:endParaRPr lang="en-US" altLang="ko-KR" sz="1600" b="1" spc="-100" dirty="0" smtClean="0"/>
          </a:p>
          <a:p>
            <a:pPr>
              <a:lnSpc>
                <a:spcPct val="150000"/>
              </a:lnSpc>
            </a:pPr>
            <a:r>
              <a:rPr lang="ko-KR" altLang="en-US" sz="1600" b="1" dirty="0" smtClean="0"/>
              <a:t>○ 대     상 </a:t>
            </a:r>
            <a:r>
              <a:rPr lang="en-US" altLang="ko-KR" sz="1600" b="1" dirty="0" smtClean="0"/>
              <a:t>:</a:t>
            </a:r>
            <a:r>
              <a:rPr lang="ko-KR" altLang="en-US" sz="1600" b="1" dirty="0"/>
              <a:t> </a:t>
            </a:r>
            <a:r>
              <a:rPr lang="ko-KR" altLang="en-US" sz="1600" b="1" dirty="0" smtClean="0"/>
              <a:t> 축산에 종사하는 농가</a:t>
            </a:r>
            <a:endParaRPr lang="en-US" altLang="ko-KR" sz="1600" b="1" dirty="0" smtClean="0"/>
          </a:p>
          <a:p>
            <a:pPr>
              <a:lnSpc>
                <a:spcPct val="150000"/>
              </a:lnSpc>
            </a:pPr>
            <a:r>
              <a:rPr lang="ko-KR" altLang="en-US" sz="1600" b="1" dirty="0" smtClean="0"/>
              <a:t>○ 사업내용</a:t>
            </a:r>
            <a:r>
              <a:rPr lang="en-US" altLang="ko-KR" sz="1600" b="1" dirty="0" smtClean="0"/>
              <a:t>:  </a:t>
            </a:r>
            <a:r>
              <a:rPr lang="ko-KR" altLang="en-US" sz="1600" b="1" dirty="0" err="1" smtClean="0"/>
              <a:t>광합성균을</a:t>
            </a:r>
            <a:r>
              <a:rPr lang="ko-KR" altLang="en-US" sz="1600" b="1" dirty="0" smtClean="0"/>
              <a:t> 자체</a:t>
            </a:r>
            <a:r>
              <a:rPr lang="en-US" altLang="ko-KR" sz="1600" b="1" dirty="0" smtClean="0"/>
              <a:t> </a:t>
            </a:r>
            <a:r>
              <a:rPr lang="ko-KR" altLang="en-US" sz="1600" b="1" dirty="0" smtClean="0"/>
              <a:t>배양하여 필요한 축산농가에게 공급</a:t>
            </a:r>
            <a:r>
              <a:rPr lang="en-US" altLang="ko-KR" sz="1600" b="1" dirty="0" smtClean="0"/>
              <a:t>    </a:t>
            </a:r>
          </a:p>
          <a:p>
            <a:pPr>
              <a:lnSpc>
                <a:spcPct val="150000"/>
              </a:lnSpc>
            </a:pPr>
            <a:r>
              <a:rPr lang="ko-KR" altLang="en-US" sz="1600" b="1" dirty="0"/>
              <a:t>○ </a:t>
            </a:r>
            <a:r>
              <a:rPr lang="ko-KR" altLang="en-US" sz="1600" b="1" dirty="0" smtClean="0"/>
              <a:t>주요효과</a:t>
            </a:r>
            <a:r>
              <a:rPr lang="en-US" altLang="ko-KR" sz="1600" b="1" dirty="0" smtClean="0"/>
              <a:t>:</a:t>
            </a:r>
            <a:endParaRPr lang="en-US" altLang="ko-KR" sz="1600" b="1" dirty="0"/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rgbClr val="0505F9"/>
                </a:solidFill>
              </a:rPr>
              <a:t>    - </a:t>
            </a:r>
            <a:r>
              <a:rPr lang="ko-KR" altLang="en-US" sz="1600" dirty="0" smtClean="0">
                <a:solidFill>
                  <a:srgbClr val="0505F9"/>
                </a:solidFill>
              </a:rPr>
              <a:t>축사 내 악취감소 및 유해가스 제거로 쾌적한 사육환경 조성</a:t>
            </a:r>
            <a:endParaRPr lang="en-US" altLang="ko-KR" sz="1600" dirty="0" smtClean="0">
              <a:solidFill>
                <a:srgbClr val="0505F9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solidFill>
                  <a:srgbClr val="0505F9"/>
                </a:solidFill>
              </a:rPr>
              <a:t> </a:t>
            </a:r>
            <a:r>
              <a:rPr lang="en-US" altLang="ko-KR" sz="1600" dirty="0" smtClean="0">
                <a:solidFill>
                  <a:srgbClr val="0505F9"/>
                </a:solidFill>
              </a:rPr>
              <a:t>   - </a:t>
            </a:r>
            <a:r>
              <a:rPr lang="ko-KR" altLang="en-US" sz="1600" dirty="0" err="1" smtClean="0">
                <a:solidFill>
                  <a:srgbClr val="0505F9"/>
                </a:solidFill>
              </a:rPr>
              <a:t>항바이러스</a:t>
            </a:r>
            <a:r>
              <a:rPr lang="ko-KR" altLang="en-US" sz="1600" dirty="0" smtClean="0">
                <a:solidFill>
                  <a:srgbClr val="0505F9"/>
                </a:solidFill>
              </a:rPr>
              <a:t> 활성 물질을 갖고 있어 각종 전염병 예방</a:t>
            </a:r>
            <a:endParaRPr lang="ko-KR" altLang="en-US" sz="1600" dirty="0">
              <a:solidFill>
                <a:srgbClr val="0505F9"/>
              </a:solidFill>
            </a:endParaRPr>
          </a:p>
        </p:txBody>
      </p:sp>
      <p:pic>
        <p:nvPicPr>
          <p:cNvPr id="11" name="Picture 2" descr="C:\Users\User\Desktop\농업\cbccb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8" t="24694" r="20906" b="32925"/>
          <a:stretch/>
        </p:blipFill>
        <p:spPr bwMode="auto">
          <a:xfrm>
            <a:off x="8527091" y="6315730"/>
            <a:ext cx="422364" cy="43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hs\Desktop\과장님 피피티\Resized_20190904_1159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37431"/>
            <a:ext cx="2808312" cy="3203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501007"/>
            <a:ext cx="2692093" cy="32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539388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4. </a:t>
            </a:r>
            <a:r>
              <a:rPr lang="en-US" altLang="ko-KR" b="1" dirty="0" err="1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Hongseong’s</a:t>
            </a:r>
            <a:r>
              <a:rPr lang="en-US" altLang="ko-KR" b="1" dirty="0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Special Projects</a:t>
            </a:r>
            <a:endParaRPr lang="ko-KR" altLang="en-US" b="1" dirty="0">
              <a:solidFill>
                <a:srgbClr val="25B58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1343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 descr="E:\기획단\타부서\농수산과\친환경농업\사본 -유기농업특구홍성 로고_최종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347"/>
            <a:ext cx="1328018" cy="33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323528" y="89942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</a:rPr>
              <a:t>□ 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</a:rPr>
              <a:t>Project </a:t>
            </a:r>
            <a:r>
              <a:rPr lang="en-US" altLang="ko-KR" b="1" dirty="0">
                <a:solidFill>
                  <a:schemeClr val="accent1">
                    <a:lumMod val="75000"/>
                  </a:schemeClr>
                </a:solidFill>
              </a:rPr>
              <a:t>for providing 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</a:rPr>
              <a:t>EM for daily use</a:t>
            </a:r>
            <a:endParaRPr lang="ko-KR" alt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3567" y="1243786"/>
            <a:ext cx="784352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600" b="1" dirty="0" smtClean="0"/>
              <a:t>○ 목     적 </a:t>
            </a:r>
            <a:r>
              <a:rPr lang="en-US" altLang="ko-KR" sz="1600" b="1" dirty="0" smtClean="0"/>
              <a:t>: </a:t>
            </a:r>
            <a:r>
              <a:rPr lang="ko-KR" altLang="en-US" sz="1600" b="1" dirty="0" smtClean="0"/>
              <a:t> 생활에 이용 가능한 </a:t>
            </a:r>
            <a:r>
              <a:rPr lang="ko-KR" altLang="en-US" sz="1600" b="1" dirty="0"/>
              <a:t>친환경 </a:t>
            </a:r>
            <a:r>
              <a:rPr lang="ko-KR" altLang="en-US" sz="1600" b="1" dirty="0" smtClean="0"/>
              <a:t>미생물 생산 및 공급 </a:t>
            </a:r>
            <a:endParaRPr lang="en-US" altLang="ko-KR" sz="1600" b="1" spc="-100" dirty="0" smtClean="0"/>
          </a:p>
          <a:p>
            <a:pPr>
              <a:lnSpc>
                <a:spcPct val="150000"/>
              </a:lnSpc>
            </a:pPr>
            <a:r>
              <a:rPr lang="ko-KR" altLang="en-US" sz="1600" b="1" dirty="0" smtClean="0"/>
              <a:t>○ 대     상 </a:t>
            </a:r>
            <a:r>
              <a:rPr lang="en-US" altLang="ko-KR" sz="1600" b="1" dirty="0" smtClean="0"/>
              <a:t>:</a:t>
            </a:r>
            <a:r>
              <a:rPr lang="ko-KR" altLang="en-US" sz="1600" b="1" dirty="0"/>
              <a:t> </a:t>
            </a:r>
            <a:r>
              <a:rPr lang="ko-KR" altLang="en-US" sz="1600" b="1" dirty="0" smtClean="0"/>
              <a:t> 홍성군민</a:t>
            </a:r>
            <a:endParaRPr lang="en-US" altLang="ko-KR" sz="1600" b="1" dirty="0" smtClean="0"/>
          </a:p>
          <a:p>
            <a:pPr>
              <a:lnSpc>
                <a:spcPct val="150000"/>
              </a:lnSpc>
            </a:pPr>
            <a:r>
              <a:rPr lang="ko-KR" altLang="en-US" sz="1600" b="1" dirty="0" smtClean="0"/>
              <a:t>○ 사업내용</a:t>
            </a:r>
            <a:r>
              <a:rPr lang="en-US" altLang="ko-KR" sz="1600" b="1" dirty="0" smtClean="0"/>
              <a:t>:  </a:t>
            </a:r>
            <a:r>
              <a:rPr lang="ko-KR" altLang="en-US" sz="1600" b="1" dirty="0" smtClean="0"/>
              <a:t>생활용 </a:t>
            </a:r>
            <a:r>
              <a:rPr lang="en-US" altLang="ko-KR" sz="1600" b="1" dirty="0" smtClean="0"/>
              <a:t>EM </a:t>
            </a:r>
            <a:r>
              <a:rPr lang="ko-KR" altLang="en-US" sz="1600" b="1" dirty="0" smtClean="0"/>
              <a:t>미생물을 자체</a:t>
            </a:r>
            <a:r>
              <a:rPr lang="en-US" altLang="ko-KR" sz="1600" b="1" dirty="0" smtClean="0"/>
              <a:t> </a:t>
            </a:r>
            <a:r>
              <a:rPr lang="ko-KR" altLang="en-US" sz="1600" b="1" dirty="0" smtClean="0"/>
              <a:t>배양하여 필요한 홍성군민에게 공급</a:t>
            </a:r>
            <a:r>
              <a:rPr lang="en-US" altLang="ko-KR" sz="1600" b="1" dirty="0" smtClean="0"/>
              <a:t>    </a:t>
            </a:r>
          </a:p>
          <a:p>
            <a:pPr>
              <a:lnSpc>
                <a:spcPct val="150000"/>
              </a:lnSpc>
            </a:pPr>
            <a:r>
              <a:rPr lang="ko-KR" altLang="en-US" sz="1600" b="1" dirty="0"/>
              <a:t>○ </a:t>
            </a:r>
            <a:r>
              <a:rPr lang="ko-KR" altLang="en-US" sz="1600" b="1" dirty="0" smtClean="0"/>
              <a:t>주요효과</a:t>
            </a:r>
            <a:r>
              <a:rPr lang="en-US" altLang="ko-KR" sz="1600" b="1" dirty="0" smtClean="0"/>
              <a:t>:</a:t>
            </a:r>
            <a:endParaRPr lang="en-US" altLang="ko-KR" sz="1600" b="1" dirty="0"/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rgbClr val="0505F9"/>
                </a:solidFill>
              </a:rPr>
              <a:t>    - </a:t>
            </a:r>
            <a:r>
              <a:rPr lang="ko-KR" altLang="en-US" sz="1600" dirty="0" smtClean="0">
                <a:solidFill>
                  <a:srgbClr val="0505F9"/>
                </a:solidFill>
              </a:rPr>
              <a:t>악취제거</a:t>
            </a:r>
            <a:r>
              <a:rPr lang="en-US" altLang="ko-KR" sz="1600" dirty="0" smtClean="0">
                <a:solidFill>
                  <a:srgbClr val="0505F9"/>
                </a:solidFill>
              </a:rPr>
              <a:t>, </a:t>
            </a:r>
            <a:r>
              <a:rPr lang="ko-KR" altLang="en-US" sz="1600" dirty="0" smtClean="0">
                <a:solidFill>
                  <a:srgbClr val="0505F9"/>
                </a:solidFill>
              </a:rPr>
              <a:t>부패억제</a:t>
            </a:r>
            <a:r>
              <a:rPr lang="en-US" altLang="ko-KR" sz="1600" dirty="0" smtClean="0">
                <a:solidFill>
                  <a:srgbClr val="0505F9"/>
                </a:solidFill>
              </a:rPr>
              <a:t>, </a:t>
            </a:r>
            <a:r>
              <a:rPr lang="ko-KR" altLang="en-US" sz="1600" dirty="0" smtClean="0">
                <a:solidFill>
                  <a:srgbClr val="0505F9"/>
                </a:solidFill>
              </a:rPr>
              <a:t>수질개선 </a:t>
            </a:r>
            <a:endParaRPr lang="en-US" altLang="ko-KR" sz="1600" dirty="0" smtClean="0">
              <a:solidFill>
                <a:srgbClr val="0505F9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solidFill>
                  <a:srgbClr val="0505F9"/>
                </a:solidFill>
              </a:rPr>
              <a:t> </a:t>
            </a:r>
            <a:r>
              <a:rPr lang="en-US" altLang="ko-KR" sz="1600" dirty="0" smtClean="0">
                <a:solidFill>
                  <a:srgbClr val="0505F9"/>
                </a:solidFill>
              </a:rPr>
              <a:t>   - </a:t>
            </a:r>
            <a:r>
              <a:rPr lang="ko-KR" altLang="en-US" sz="1600" dirty="0" smtClean="0">
                <a:solidFill>
                  <a:srgbClr val="0505F9"/>
                </a:solidFill>
              </a:rPr>
              <a:t>설거지</a:t>
            </a:r>
            <a:r>
              <a:rPr lang="en-US" altLang="ko-KR" sz="1600" dirty="0" smtClean="0">
                <a:solidFill>
                  <a:srgbClr val="0505F9"/>
                </a:solidFill>
              </a:rPr>
              <a:t>, </a:t>
            </a:r>
            <a:r>
              <a:rPr lang="ko-KR" altLang="en-US" sz="1600" dirty="0" smtClean="0">
                <a:solidFill>
                  <a:srgbClr val="0505F9"/>
                </a:solidFill>
              </a:rPr>
              <a:t>세탁</a:t>
            </a:r>
            <a:r>
              <a:rPr lang="en-US" altLang="ko-KR" sz="1600" dirty="0" smtClean="0">
                <a:solidFill>
                  <a:srgbClr val="0505F9"/>
                </a:solidFill>
              </a:rPr>
              <a:t>, </a:t>
            </a:r>
            <a:r>
              <a:rPr lang="ko-KR" altLang="en-US" sz="1600" dirty="0" smtClean="0">
                <a:solidFill>
                  <a:srgbClr val="0505F9"/>
                </a:solidFill>
              </a:rPr>
              <a:t>세차 등 효과</a:t>
            </a:r>
            <a:endParaRPr lang="ko-KR" altLang="en-US" sz="1600" dirty="0">
              <a:solidFill>
                <a:srgbClr val="0505F9"/>
              </a:solidFill>
            </a:endParaRPr>
          </a:p>
        </p:txBody>
      </p:sp>
      <p:pic>
        <p:nvPicPr>
          <p:cNvPr id="11" name="Picture 2" descr="C:\Users\User\Desktop\농업\cbccb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8" t="24694" r="20906" b="32925"/>
          <a:stretch/>
        </p:blipFill>
        <p:spPr bwMode="auto">
          <a:xfrm>
            <a:off x="8527091" y="6315730"/>
            <a:ext cx="422364" cy="43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84241"/>
            <a:ext cx="1800200" cy="2941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hs\Desktop\제목없음\Resized_15663690138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427837"/>
            <a:ext cx="2376264" cy="316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659247"/>
            <a:ext cx="4210253" cy="2650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79512" y="539388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4. </a:t>
            </a:r>
            <a:r>
              <a:rPr lang="en-US" altLang="ko-KR" b="1" dirty="0" err="1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Hongseong’s</a:t>
            </a:r>
            <a:r>
              <a:rPr lang="en-US" altLang="ko-KR" b="1" dirty="0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Special Projects</a:t>
            </a:r>
            <a:endParaRPr lang="ko-KR" altLang="en-US" b="1" dirty="0">
              <a:solidFill>
                <a:srgbClr val="25B58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6883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 descr="E:\기획단\타부서\농수산과\친환경농업\사본 -유기농업특구홍성 로고_최종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347"/>
            <a:ext cx="1328018" cy="33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47542" y="899428"/>
            <a:ext cx="6513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</a:rPr>
              <a:t>□ 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</a:rPr>
              <a:t>Project </a:t>
            </a:r>
            <a:r>
              <a:rPr lang="en-US" altLang="ko-KR" b="1" dirty="0">
                <a:solidFill>
                  <a:schemeClr val="accent1">
                    <a:lumMod val="75000"/>
                  </a:schemeClr>
                </a:solidFill>
              </a:rPr>
              <a:t>for providing 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</a:rPr>
              <a:t>EM for agricultural use</a:t>
            </a:r>
            <a:endParaRPr lang="ko-KR" alt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3567" y="1268760"/>
            <a:ext cx="75789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b="1" dirty="0" smtClean="0"/>
              <a:t>○ 목     적 </a:t>
            </a:r>
            <a:r>
              <a:rPr lang="en-US" altLang="ko-KR" sz="1600" b="1" dirty="0" smtClean="0"/>
              <a:t>: </a:t>
            </a:r>
            <a:r>
              <a:rPr lang="ko-KR" altLang="en-US" sz="1600" b="1" dirty="0" smtClean="0"/>
              <a:t> 친환경농업 기반조성을 위한 농업용 미생물 생산 및 공급</a:t>
            </a:r>
            <a:endParaRPr lang="en-US" altLang="ko-KR" sz="1600" b="1" spc="-100" dirty="0" smtClean="0"/>
          </a:p>
          <a:p>
            <a:pPr>
              <a:lnSpc>
                <a:spcPct val="150000"/>
              </a:lnSpc>
            </a:pPr>
            <a:r>
              <a:rPr lang="ko-KR" altLang="en-US" sz="1600" b="1" dirty="0" smtClean="0"/>
              <a:t>○ 대     상 </a:t>
            </a:r>
            <a:r>
              <a:rPr lang="en-US" altLang="ko-KR" sz="1600" b="1" dirty="0" smtClean="0"/>
              <a:t>:</a:t>
            </a:r>
            <a:r>
              <a:rPr lang="ko-KR" altLang="en-US" sz="1600" b="1" dirty="0"/>
              <a:t> </a:t>
            </a:r>
            <a:r>
              <a:rPr lang="ko-KR" altLang="en-US" sz="1600" b="1" dirty="0" smtClean="0"/>
              <a:t> 농업에 종사하는 농가</a:t>
            </a:r>
            <a:endParaRPr lang="en-US" altLang="ko-KR" sz="1600" b="1" dirty="0" smtClean="0"/>
          </a:p>
          <a:p>
            <a:pPr>
              <a:lnSpc>
                <a:spcPct val="150000"/>
              </a:lnSpc>
            </a:pPr>
            <a:r>
              <a:rPr lang="ko-KR" altLang="en-US" sz="1600" b="1" dirty="0" smtClean="0"/>
              <a:t>○ 사업내용</a:t>
            </a:r>
            <a:r>
              <a:rPr lang="en-US" altLang="ko-KR" sz="1600" b="1" dirty="0" smtClean="0"/>
              <a:t>:  </a:t>
            </a:r>
            <a:r>
              <a:rPr lang="ko-KR" altLang="en-US" sz="1600" b="1" dirty="0" smtClean="0"/>
              <a:t>농업용 </a:t>
            </a:r>
            <a:r>
              <a:rPr lang="en-US" altLang="ko-KR" sz="1600" b="1" dirty="0" smtClean="0"/>
              <a:t>EM</a:t>
            </a:r>
            <a:r>
              <a:rPr lang="ko-KR" altLang="en-US" sz="1600" b="1" dirty="0" smtClean="0"/>
              <a:t>을 자체</a:t>
            </a:r>
            <a:r>
              <a:rPr lang="en-US" altLang="ko-KR" sz="1600" b="1" dirty="0" smtClean="0"/>
              <a:t> </a:t>
            </a:r>
            <a:r>
              <a:rPr lang="ko-KR" altLang="en-US" sz="1600" b="1" dirty="0" smtClean="0"/>
              <a:t>배양하여 필요한 농가에게 공급</a:t>
            </a:r>
            <a:r>
              <a:rPr lang="en-US" altLang="ko-KR" sz="1600" b="1" dirty="0" smtClean="0"/>
              <a:t>    </a:t>
            </a:r>
          </a:p>
          <a:p>
            <a:pPr>
              <a:lnSpc>
                <a:spcPct val="150000"/>
              </a:lnSpc>
            </a:pPr>
            <a:r>
              <a:rPr lang="ko-KR" altLang="en-US" sz="1600" b="1" dirty="0"/>
              <a:t>○ </a:t>
            </a:r>
            <a:r>
              <a:rPr lang="ko-KR" altLang="en-US" sz="1600" b="1" dirty="0" smtClean="0"/>
              <a:t>주요효과</a:t>
            </a:r>
            <a:r>
              <a:rPr lang="en-US" altLang="ko-KR" sz="1600" b="1" dirty="0" smtClean="0"/>
              <a:t>:</a:t>
            </a:r>
            <a:endParaRPr lang="en-US" altLang="ko-KR" sz="1600" b="1" dirty="0"/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rgbClr val="0505F9"/>
                </a:solidFill>
              </a:rPr>
              <a:t>    - </a:t>
            </a:r>
            <a:r>
              <a:rPr lang="ko-KR" altLang="en-US" sz="1600" dirty="0" smtClean="0">
                <a:solidFill>
                  <a:srgbClr val="0505F9"/>
                </a:solidFill>
              </a:rPr>
              <a:t>유해 미생물 증식 억제 및 토양개량 효과</a:t>
            </a:r>
            <a:endParaRPr lang="en-US" altLang="ko-KR" sz="1600" dirty="0" smtClean="0">
              <a:solidFill>
                <a:srgbClr val="0505F9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solidFill>
                  <a:srgbClr val="0505F9"/>
                </a:solidFill>
              </a:rPr>
              <a:t> </a:t>
            </a:r>
            <a:r>
              <a:rPr lang="en-US" altLang="ko-KR" sz="1600" dirty="0" smtClean="0">
                <a:solidFill>
                  <a:srgbClr val="0505F9"/>
                </a:solidFill>
              </a:rPr>
              <a:t>   - </a:t>
            </a:r>
            <a:r>
              <a:rPr lang="ko-KR" altLang="en-US" sz="1600" dirty="0" smtClean="0">
                <a:solidFill>
                  <a:srgbClr val="0505F9"/>
                </a:solidFill>
              </a:rPr>
              <a:t>양질의 유기물 공급 수량 증대 및 품질 향상</a:t>
            </a:r>
            <a:endParaRPr lang="ko-KR" altLang="en-US" sz="1600" dirty="0">
              <a:solidFill>
                <a:srgbClr val="0505F9"/>
              </a:solidFill>
            </a:endParaRPr>
          </a:p>
        </p:txBody>
      </p:sp>
      <p:pic>
        <p:nvPicPr>
          <p:cNvPr id="11" name="Picture 2" descr="C:\Users\User\Desktop\농업\cbccb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8" t="24694" r="20906" b="32925"/>
          <a:stretch/>
        </p:blipFill>
        <p:spPr bwMode="auto">
          <a:xfrm>
            <a:off x="8527091" y="6315730"/>
            <a:ext cx="422364" cy="43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816" y="3713668"/>
            <a:ext cx="3585369" cy="262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hs\Desktop\과장님 피피티\Resized_20190904_13285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378522"/>
            <a:ext cx="2796304" cy="3266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539388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4. </a:t>
            </a:r>
            <a:r>
              <a:rPr lang="en-US" altLang="ko-KR" b="1" dirty="0" err="1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Hongseong’s</a:t>
            </a:r>
            <a:r>
              <a:rPr lang="en-US" altLang="ko-KR" b="1" dirty="0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Special Projects</a:t>
            </a:r>
            <a:endParaRPr lang="ko-KR" altLang="en-US" b="1" dirty="0">
              <a:solidFill>
                <a:srgbClr val="25B58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7636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 descr="E:\기획단\타부서\농수산과\친환경농업\사본 -유기농업특구홍성 로고_최종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347"/>
            <a:ext cx="1328018" cy="33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362411" y="899428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</a:rPr>
              <a:t>□ 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</a:rPr>
              <a:t>Project for </a:t>
            </a:r>
            <a:r>
              <a:rPr lang="en-US" altLang="ko-KR" b="1" dirty="0">
                <a:solidFill>
                  <a:schemeClr val="accent1">
                    <a:lumMod val="75000"/>
                  </a:schemeClr>
                </a:solidFill>
              </a:rPr>
              <a:t>providing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</a:rPr>
              <a:t> chlorella</a:t>
            </a:r>
            <a:endParaRPr lang="ko-KR" alt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3567" y="1183392"/>
            <a:ext cx="78435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b="1" dirty="0" smtClean="0"/>
              <a:t>○ 목     적 </a:t>
            </a:r>
            <a:r>
              <a:rPr lang="en-US" altLang="ko-KR" sz="1600" b="1" dirty="0" smtClean="0"/>
              <a:t>: </a:t>
            </a:r>
            <a:r>
              <a:rPr lang="ko-KR" altLang="en-US" sz="1600" b="1" dirty="0" smtClean="0"/>
              <a:t> 클로렐라 생산 및 공급을 통한 농가 작물의 생육 개선 및 생산량 증가</a:t>
            </a:r>
            <a:endParaRPr lang="en-US" altLang="ko-KR" sz="1600" b="1" spc="-100" dirty="0" smtClean="0"/>
          </a:p>
          <a:p>
            <a:pPr>
              <a:lnSpc>
                <a:spcPct val="150000"/>
              </a:lnSpc>
            </a:pPr>
            <a:r>
              <a:rPr lang="ko-KR" altLang="en-US" sz="1600" b="1" dirty="0" smtClean="0"/>
              <a:t>○ 대     상 </a:t>
            </a:r>
            <a:r>
              <a:rPr lang="en-US" altLang="ko-KR" sz="1600" b="1" dirty="0" smtClean="0"/>
              <a:t>:</a:t>
            </a:r>
            <a:r>
              <a:rPr lang="ko-KR" altLang="en-US" sz="1600" b="1" dirty="0"/>
              <a:t> </a:t>
            </a:r>
            <a:r>
              <a:rPr lang="ko-KR" altLang="en-US" sz="1600" b="1" dirty="0" smtClean="0"/>
              <a:t> 홍성군민</a:t>
            </a:r>
            <a:endParaRPr lang="en-US" altLang="ko-KR" sz="1600" b="1" dirty="0" smtClean="0"/>
          </a:p>
          <a:p>
            <a:pPr>
              <a:lnSpc>
                <a:spcPct val="150000"/>
              </a:lnSpc>
            </a:pPr>
            <a:r>
              <a:rPr lang="ko-KR" altLang="en-US" sz="1600" b="1" dirty="0" smtClean="0"/>
              <a:t>○ 사업내용</a:t>
            </a:r>
            <a:r>
              <a:rPr lang="en-US" altLang="ko-KR" sz="1600" b="1" dirty="0" smtClean="0"/>
              <a:t>:  </a:t>
            </a:r>
            <a:r>
              <a:rPr lang="ko-KR" altLang="en-US" sz="1600" b="1" dirty="0" err="1" smtClean="0"/>
              <a:t>클로렐라을</a:t>
            </a:r>
            <a:r>
              <a:rPr lang="ko-KR" altLang="en-US" sz="1600" b="1" dirty="0" smtClean="0"/>
              <a:t> 자체</a:t>
            </a:r>
            <a:r>
              <a:rPr lang="en-US" altLang="ko-KR" sz="1600" b="1" dirty="0" smtClean="0"/>
              <a:t> </a:t>
            </a:r>
            <a:r>
              <a:rPr lang="ko-KR" altLang="en-US" sz="1600" b="1" dirty="0" smtClean="0"/>
              <a:t>배양하여 필요한 농가에게 공급</a:t>
            </a:r>
            <a:r>
              <a:rPr lang="en-US" altLang="ko-KR" sz="1600" b="1" dirty="0" smtClean="0"/>
              <a:t>    </a:t>
            </a:r>
          </a:p>
          <a:p>
            <a:pPr>
              <a:lnSpc>
                <a:spcPct val="150000"/>
              </a:lnSpc>
            </a:pPr>
            <a:r>
              <a:rPr lang="ko-KR" altLang="en-US" sz="1600" b="1" dirty="0"/>
              <a:t>○ </a:t>
            </a:r>
            <a:r>
              <a:rPr lang="ko-KR" altLang="en-US" sz="1600" b="1" dirty="0" smtClean="0"/>
              <a:t>주요효과</a:t>
            </a:r>
            <a:r>
              <a:rPr lang="en-US" altLang="ko-KR" sz="1600" b="1" dirty="0" smtClean="0"/>
              <a:t>:</a:t>
            </a:r>
            <a:endParaRPr lang="en-US" altLang="ko-KR" sz="1600" b="1" dirty="0"/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rgbClr val="0505F9"/>
                </a:solidFill>
              </a:rPr>
              <a:t>    - </a:t>
            </a:r>
            <a:r>
              <a:rPr lang="ko-KR" altLang="en-US" sz="1600" dirty="0" smtClean="0">
                <a:solidFill>
                  <a:srgbClr val="0505F9"/>
                </a:solidFill>
              </a:rPr>
              <a:t>종자 발아율 향상 및 생육촉진</a:t>
            </a:r>
            <a:endParaRPr lang="en-US" altLang="ko-KR" sz="1600" dirty="0" smtClean="0">
              <a:solidFill>
                <a:srgbClr val="0505F9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solidFill>
                  <a:srgbClr val="0505F9"/>
                </a:solidFill>
              </a:rPr>
              <a:t> </a:t>
            </a:r>
            <a:r>
              <a:rPr lang="en-US" altLang="ko-KR" sz="1600" dirty="0" smtClean="0">
                <a:solidFill>
                  <a:srgbClr val="0505F9"/>
                </a:solidFill>
              </a:rPr>
              <a:t>   - </a:t>
            </a:r>
            <a:r>
              <a:rPr lang="ko-KR" altLang="en-US" sz="1600" dirty="0" smtClean="0">
                <a:solidFill>
                  <a:srgbClr val="0505F9"/>
                </a:solidFill>
              </a:rPr>
              <a:t>병 발생억제 효과</a:t>
            </a:r>
            <a:endParaRPr lang="en-US" altLang="ko-KR" sz="1600" dirty="0" smtClean="0">
              <a:solidFill>
                <a:srgbClr val="0505F9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solidFill>
                  <a:srgbClr val="0505F9"/>
                </a:solidFill>
              </a:rPr>
              <a:t> </a:t>
            </a:r>
            <a:r>
              <a:rPr lang="en-US" altLang="ko-KR" sz="1600" dirty="0" smtClean="0">
                <a:solidFill>
                  <a:srgbClr val="0505F9"/>
                </a:solidFill>
              </a:rPr>
              <a:t>   - </a:t>
            </a:r>
            <a:r>
              <a:rPr lang="ko-KR" altLang="en-US" sz="1600" dirty="0" smtClean="0">
                <a:solidFill>
                  <a:srgbClr val="0505F9"/>
                </a:solidFill>
              </a:rPr>
              <a:t>저장성 및 신선도 향상</a:t>
            </a:r>
            <a:endParaRPr lang="ko-KR" altLang="en-US" sz="1600" dirty="0">
              <a:solidFill>
                <a:srgbClr val="0505F9"/>
              </a:solidFill>
            </a:endParaRPr>
          </a:p>
        </p:txBody>
      </p:sp>
      <p:pic>
        <p:nvPicPr>
          <p:cNvPr id="11" name="Picture 2" descr="C:\Users\User\Desktop\농업\cbccb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8" t="24694" r="20906" b="32925"/>
          <a:stretch/>
        </p:blipFill>
        <p:spPr bwMode="auto">
          <a:xfrm>
            <a:off x="8527091" y="6315730"/>
            <a:ext cx="422364" cy="43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내용 개체 틀 3" descr="1453079165824.jpe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4355976" y="3953412"/>
            <a:ext cx="3815267" cy="2880000"/>
          </a:xfr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66" y="3940027"/>
            <a:ext cx="3840212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79512" y="539388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4. </a:t>
            </a:r>
            <a:r>
              <a:rPr lang="en-US" altLang="ko-KR" b="1" dirty="0" err="1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Hongseong’s</a:t>
            </a:r>
            <a:r>
              <a:rPr lang="en-US" altLang="ko-KR" b="1" dirty="0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Special Projects</a:t>
            </a:r>
            <a:endParaRPr lang="ko-KR" altLang="en-US" b="1" dirty="0">
              <a:solidFill>
                <a:srgbClr val="25B58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9705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 descr="E:\기획단\타부서\농수산과\친환경농업\사본 -유기농업특구홍성 로고_최종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347"/>
            <a:ext cx="1328018" cy="33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User\Desktop\농업\cbccb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8" t="24694" r="20906" b="32925"/>
          <a:stretch/>
        </p:blipFill>
        <p:spPr bwMode="auto">
          <a:xfrm>
            <a:off x="8527091" y="6315730"/>
            <a:ext cx="422364" cy="43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직사각형 26">
            <a:extLst>
              <a:ext uri="{FF2B5EF4-FFF2-40B4-BE49-F238E27FC236}">
                <a16:creationId xmlns="" xmlns:a16="http://schemas.microsoft.com/office/drawing/2014/main" id="{E3BB0E21-140B-4DCE-ABF5-174B95A087F7}"/>
              </a:ext>
            </a:extLst>
          </p:cNvPr>
          <p:cNvSpPr/>
          <p:nvPr/>
        </p:nvSpPr>
        <p:spPr>
          <a:xfrm>
            <a:off x="107504" y="2665207"/>
            <a:ext cx="4611739" cy="3716121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9BF4DAD5-F2A1-4C9C-916D-D75765EEB4E1}"/>
              </a:ext>
            </a:extLst>
          </p:cNvPr>
          <p:cNvSpPr txBox="1"/>
          <p:nvPr/>
        </p:nvSpPr>
        <p:spPr>
          <a:xfrm>
            <a:off x="274043" y="1135777"/>
            <a:ext cx="451713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b="1" dirty="0">
                <a:solidFill>
                  <a:schemeClr val="accent1">
                    <a:lumMod val="75000"/>
                  </a:schemeClr>
                </a:solidFill>
                <a:latin typeface="+mj-ea"/>
              </a:rPr>
              <a:t>○</a:t>
            </a:r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  <a:t> 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Update on </a:t>
            </a:r>
            <a:r>
              <a:rPr lang="en-US" altLang="ko-KR" b="1" dirty="0" err="1" smtClean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Hongseong’s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 EFA produce </a:t>
            </a:r>
            <a:endParaRPr lang="ko-KR" altLang="en-US" b="1" dirty="0">
              <a:solidFill>
                <a:schemeClr val="accent1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9" name="Text Box 191">
            <a:extLst>
              <a:ext uri="{FF2B5EF4-FFF2-40B4-BE49-F238E27FC236}">
                <a16:creationId xmlns="" xmlns:a16="http://schemas.microsoft.com/office/drawing/2014/main" id="{8D4494F8-63BE-4999-B074-3713606BB2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808" y="1556792"/>
            <a:ext cx="8581680" cy="652486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en-US" altLang="ko-KR" sz="1400" b="1" dirty="0" smtClean="0">
                <a:solidFill>
                  <a:srgbClr val="000000"/>
                </a:solidFill>
                <a:latin typeface="+mj-ea"/>
                <a:ea typeface="+mj-ea"/>
              </a:rPr>
              <a:t>- </a:t>
            </a:r>
            <a:r>
              <a:rPr lang="ko-KR" altLang="en-US" sz="1400" b="1" dirty="0" smtClean="0">
                <a:solidFill>
                  <a:srgbClr val="000000"/>
                </a:solidFill>
                <a:latin typeface="+mj-ea"/>
                <a:ea typeface="+mj-ea"/>
              </a:rPr>
              <a:t>홍성군 </a:t>
            </a:r>
            <a:r>
              <a:rPr lang="ko-KR" altLang="en-US" sz="1400" b="1" dirty="0">
                <a:solidFill>
                  <a:srgbClr val="000000"/>
                </a:solidFill>
                <a:latin typeface="+mj-ea"/>
                <a:ea typeface="+mj-ea"/>
              </a:rPr>
              <a:t>내 친환경 인증 농가는 총 </a:t>
            </a:r>
            <a:r>
              <a:rPr lang="en-US" altLang="ko-KR" sz="1400" b="1" dirty="0">
                <a:solidFill>
                  <a:srgbClr val="000000"/>
                </a:solidFill>
                <a:latin typeface="+mj-ea"/>
                <a:ea typeface="+mj-ea"/>
              </a:rPr>
              <a:t>669</a:t>
            </a:r>
            <a:r>
              <a:rPr lang="ko-KR" altLang="en-US" sz="1400" b="1" dirty="0">
                <a:solidFill>
                  <a:srgbClr val="000000"/>
                </a:solidFill>
                <a:latin typeface="+mj-ea"/>
                <a:ea typeface="+mj-ea"/>
              </a:rPr>
              <a:t>호이며</a:t>
            </a:r>
            <a:r>
              <a:rPr lang="en-US" altLang="ko-KR" sz="1400" b="1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1400" b="1" dirty="0">
                <a:solidFill>
                  <a:srgbClr val="000000"/>
                </a:solidFill>
                <a:latin typeface="+mj-ea"/>
                <a:ea typeface="+mj-ea"/>
              </a:rPr>
              <a:t>품목은 </a:t>
            </a:r>
            <a:r>
              <a:rPr lang="en-US" altLang="ko-KR" sz="1400" b="1" dirty="0" smtClean="0">
                <a:solidFill>
                  <a:srgbClr val="000000"/>
                </a:solidFill>
                <a:latin typeface="+mj-ea"/>
                <a:ea typeface="+mj-ea"/>
              </a:rPr>
              <a:t>229</a:t>
            </a:r>
            <a:r>
              <a:rPr lang="ko-KR" altLang="en-US" sz="1400" b="1" dirty="0">
                <a:solidFill>
                  <a:srgbClr val="000000"/>
                </a:solidFill>
                <a:latin typeface="+mj-ea"/>
                <a:ea typeface="+mj-ea"/>
              </a:rPr>
              <a:t>개이며</a:t>
            </a:r>
            <a:r>
              <a:rPr lang="en-US" altLang="ko-KR" sz="1400" b="1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altLang="en-US" sz="1400" b="1" dirty="0" smtClean="0">
                <a:solidFill>
                  <a:srgbClr val="000000"/>
                </a:solidFill>
                <a:latin typeface="+mj-ea"/>
                <a:ea typeface="+mj-ea"/>
              </a:rPr>
              <a:t>전체 농산물 </a:t>
            </a:r>
            <a:r>
              <a:rPr lang="ko-KR" altLang="en-US" sz="1400" b="1" dirty="0">
                <a:solidFill>
                  <a:srgbClr val="000000"/>
                </a:solidFill>
                <a:latin typeface="+mj-ea"/>
                <a:ea typeface="+mj-ea"/>
              </a:rPr>
              <a:t>생산량의 </a:t>
            </a:r>
            <a:r>
              <a:rPr lang="en-US" altLang="ko-KR" sz="1400" b="1" dirty="0">
                <a:solidFill>
                  <a:srgbClr val="000000"/>
                </a:solidFill>
                <a:latin typeface="+mj-ea"/>
                <a:ea typeface="+mj-ea"/>
              </a:rPr>
              <a:t>1.83%</a:t>
            </a:r>
            <a:r>
              <a:rPr lang="ko-KR" altLang="en-US" sz="1400" b="1" dirty="0">
                <a:solidFill>
                  <a:srgbClr val="000000"/>
                </a:solidFill>
                <a:latin typeface="+mj-ea"/>
                <a:ea typeface="+mj-ea"/>
              </a:rPr>
              <a:t>를 차지함</a:t>
            </a:r>
            <a:endParaRPr lang="en-US" altLang="ko-KR" sz="1400" b="1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lnSpc>
                <a:spcPct val="130000"/>
              </a:lnSpc>
            </a:pPr>
            <a:r>
              <a:rPr lang="en-US" altLang="ko-KR" sz="1400" b="1" dirty="0" smtClean="0">
                <a:solidFill>
                  <a:srgbClr val="000000"/>
                </a:solidFill>
                <a:latin typeface="+mj-ea"/>
                <a:ea typeface="+mj-ea"/>
              </a:rPr>
              <a:t>- </a:t>
            </a:r>
            <a:r>
              <a:rPr lang="ko-KR" altLang="en-US" sz="1400" b="1" dirty="0" smtClean="0">
                <a:solidFill>
                  <a:srgbClr val="000000"/>
                </a:solidFill>
                <a:latin typeface="+mj-ea"/>
                <a:ea typeface="+mj-ea"/>
              </a:rPr>
              <a:t>친환경인증 </a:t>
            </a:r>
            <a:r>
              <a:rPr lang="ko-KR" altLang="en-US" sz="1400" b="1" dirty="0">
                <a:solidFill>
                  <a:srgbClr val="000000"/>
                </a:solidFill>
                <a:latin typeface="+mj-ea"/>
                <a:ea typeface="+mj-ea"/>
              </a:rPr>
              <a:t>부류 중 곡류가 재배면적과 생산량에서 가장 큰 비중을 차지하며</a:t>
            </a:r>
            <a:r>
              <a:rPr lang="en-US" altLang="ko-KR" sz="1400" b="1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1400" b="1" dirty="0">
                <a:solidFill>
                  <a:srgbClr val="000000"/>
                </a:solidFill>
                <a:latin typeface="+mj-ea"/>
                <a:ea typeface="+mj-ea"/>
              </a:rPr>
              <a:t>채소류</a:t>
            </a:r>
            <a:r>
              <a:rPr lang="en-US" altLang="ko-KR" sz="1400" b="1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altLang="en-US" sz="1400" b="1" dirty="0">
                <a:solidFill>
                  <a:srgbClr val="000000"/>
                </a:solidFill>
                <a:latin typeface="+mj-ea"/>
                <a:ea typeface="+mj-ea"/>
              </a:rPr>
              <a:t>기타</a:t>
            </a:r>
            <a:r>
              <a:rPr lang="en-US" altLang="ko-KR" sz="1400" b="1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altLang="en-US" sz="1400" b="1" dirty="0" err="1">
                <a:solidFill>
                  <a:srgbClr val="000000"/>
                </a:solidFill>
                <a:latin typeface="+mj-ea"/>
                <a:ea typeface="+mj-ea"/>
              </a:rPr>
              <a:t>과실류</a:t>
            </a:r>
            <a:r>
              <a:rPr lang="ko-KR" altLang="en-US" sz="1400" b="1" dirty="0">
                <a:solidFill>
                  <a:srgbClr val="000000"/>
                </a:solidFill>
                <a:latin typeface="+mj-ea"/>
                <a:ea typeface="+mj-ea"/>
              </a:rPr>
              <a:t> 순임</a:t>
            </a:r>
            <a:endParaRPr lang="en-US" altLang="ko-KR" sz="1400" b="1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="" xmlns:a16="http://schemas.microsoft.com/office/drawing/2014/main" id="{E3BB0E21-140B-4DCE-ABF5-174B95A087F7}"/>
              </a:ext>
            </a:extLst>
          </p:cNvPr>
          <p:cNvSpPr/>
          <p:nvPr/>
        </p:nvSpPr>
        <p:spPr>
          <a:xfrm>
            <a:off x="4788024" y="2666408"/>
            <a:ext cx="4183942" cy="3716121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6EA70635-E956-45A3-AEFD-B900E5253C6D}"/>
              </a:ext>
            </a:extLst>
          </p:cNvPr>
          <p:cNvSpPr txBox="1"/>
          <p:nvPr/>
        </p:nvSpPr>
        <p:spPr>
          <a:xfrm>
            <a:off x="7467014" y="2414887"/>
            <a:ext cx="15319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spc="-150" dirty="0"/>
              <a:t>(</a:t>
            </a:r>
            <a:r>
              <a:rPr lang="ko-KR" altLang="en-US" sz="1100" spc="-150" dirty="0"/>
              <a:t>단위 </a:t>
            </a:r>
            <a:r>
              <a:rPr lang="en-US" altLang="ko-KR" sz="1100" spc="-150" dirty="0"/>
              <a:t>:</a:t>
            </a:r>
            <a:r>
              <a:rPr lang="ko-KR" altLang="en-US" sz="1100" spc="-150" dirty="0"/>
              <a:t> </a:t>
            </a:r>
            <a:r>
              <a:rPr lang="ko-KR" altLang="en-US" sz="1100" spc="-150" dirty="0" smtClean="0"/>
              <a:t>호</a:t>
            </a:r>
            <a:r>
              <a:rPr lang="en-US" altLang="ko-KR" sz="1100" spc="-150" dirty="0" smtClean="0"/>
              <a:t>, ha,)</a:t>
            </a:r>
            <a:endParaRPr lang="ko-KR" altLang="en-US" sz="1100" spc="-150" dirty="0"/>
          </a:p>
        </p:txBody>
      </p:sp>
      <p:grpSp>
        <p:nvGrpSpPr>
          <p:cNvPr id="32" name="그룹 31">
            <a:extLst>
              <a:ext uri="{FF2B5EF4-FFF2-40B4-BE49-F238E27FC236}">
                <a16:creationId xmlns="" xmlns:a16="http://schemas.microsoft.com/office/drawing/2014/main" id="{9E93A8C7-C6B5-4BDA-9D7B-494E37C50F12}"/>
              </a:ext>
            </a:extLst>
          </p:cNvPr>
          <p:cNvGrpSpPr/>
          <p:nvPr/>
        </p:nvGrpSpPr>
        <p:grpSpPr>
          <a:xfrm>
            <a:off x="107504" y="2366134"/>
            <a:ext cx="3237132" cy="322816"/>
            <a:chOff x="344488" y="3416424"/>
            <a:chExt cx="3694179" cy="453744"/>
          </a:xfrm>
        </p:grpSpPr>
        <p:sp>
          <p:nvSpPr>
            <p:cNvPr id="33" name="양쪽 모서리가 둥근 사각형 19">
              <a:extLst>
                <a:ext uri="{FF2B5EF4-FFF2-40B4-BE49-F238E27FC236}">
                  <a16:creationId xmlns="" xmlns:a16="http://schemas.microsoft.com/office/drawing/2014/main" id="{69377C64-6A86-48A9-85C6-69E93910DB2A}"/>
                </a:ext>
              </a:extLst>
            </p:cNvPr>
            <p:cNvSpPr/>
            <p:nvPr/>
          </p:nvSpPr>
          <p:spPr>
            <a:xfrm>
              <a:off x="369699" y="3416424"/>
              <a:ext cx="3668968" cy="43204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양쪽 모서리가 둥근 사각형 17">
              <a:extLst>
                <a:ext uri="{FF2B5EF4-FFF2-40B4-BE49-F238E27FC236}">
                  <a16:creationId xmlns="" xmlns:a16="http://schemas.microsoft.com/office/drawing/2014/main" id="{8F4C2904-E028-44A7-B129-AF9C76065063}"/>
                </a:ext>
              </a:extLst>
            </p:cNvPr>
            <p:cNvSpPr/>
            <p:nvPr/>
          </p:nvSpPr>
          <p:spPr>
            <a:xfrm>
              <a:off x="344488" y="3416424"/>
              <a:ext cx="3694179" cy="444624"/>
            </a:xfrm>
            <a:custGeom>
              <a:avLst/>
              <a:gdLst>
                <a:gd name="connsiteX0" fmla="*/ 216024 w 3168352"/>
                <a:gd name="connsiteY0" fmla="*/ 0 h 432048"/>
                <a:gd name="connsiteX1" fmla="*/ 2952328 w 3168352"/>
                <a:gd name="connsiteY1" fmla="*/ 0 h 432048"/>
                <a:gd name="connsiteX2" fmla="*/ 3168352 w 3168352"/>
                <a:gd name="connsiteY2" fmla="*/ 216024 h 432048"/>
                <a:gd name="connsiteX3" fmla="*/ 3168352 w 3168352"/>
                <a:gd name="connsiteY3" fmla="*/ 432048 h 432048"/>
                <a:gd name="connsiteX4" fmla="*/ 3168352 w 3168352"/>
                <a:gd name="connsiteY4" fmla="*/ 432048 h 432048"/>
                <a:gd name="connsiteX5" fmla="*/ 0 w 3168352"/>
                <a:gd name="connsiteY5" fmla="*/ 432048 h 432048"/>
                <a:gd name="connsiteX6" fmla="*/ 0 w 3168352"/>
                <a:gd name="connsiteY6" fmla="*/ 432048 h 432048"/>
                <a:gd name="connsiteX7" fmla="*/ 0 w 3168352"/>
                <a:gd name="connsiteY7" fmla="*/ 216024 h 432048"/>
                <a:gd name="connsiteX8" fmla="*/ 216024 w 3168352"/>
                <a:gd name="connsiteY8" fmla="*/ 0 h 432048"/>
                <a:gd name="connsiteX0" fmla="*/ 216024 w 3168352"/>
                <a:gd name="connsiteY0" fmla="*/ 0 h 432048"/>
                <a:gd name="connsiteX1" fmla="*/ 2451585 w 3168352"/>
                <a:gd name="connsiteY1" fmla="*/ 0 h 432048"/>
                <a:gd name="connsiteX2" fmla="*/ 3168352 w 3168352"/>
                <a:gd name="connsiteY2" fmla="*/ 216024 h 432048"/>
                <a:gd name="connsiteX3" fmla="*/ 3168352 w 3168352"/>
                <a:gd name="connsiteY3" fmla="*/ 432048 h 432048"/>
                <a:gd name="connsiteX4" fmla="*/ 3168352 w 3168352"/>
                <a:gd name="connsiteY4" fmla="*/ 432048 h 432048"/>
                <a:gd name="connsiteX5" fmla="*/ 0 w 3168352"/>
                <a:gd name="connsiteY5" fmla="*/ 432048 h 432048"/>
                <a:gd name="connsiteX6" fmla="*/ 0 w 3168352"/>
                <a:gd name="connsiteY6" fmla="*/ 432048 h 432048"/>
                <a:gd name="connsiteX7" fmla="*/ 0 w 3168352"/>
                <a:gd name="connsiteY7" fmla="*/ 216024 h 432048"/>
                <a:gd name="connsiteX8" fmla="*/ 216024 w 3168352"/>
                <a:gd name="connsiteY8" fmla="*/ 0 h 432048"/>
                <a:gd name="connsiteX0" fmla="*/ 216024 w 3190123"/>
                <a:gd name="connsiteY0" fmla="*/ 0 h 444624"/>
                <a:gd name="connsiteX1" fmla="*/ 2451585 w 3190123"/>
                <a:gd name="connsiteY1" fmla="*/ 0 h 444624"/>
                <a:gd name="connsiteX2" fmla="*/ 3190123 w 3190123"/>
                <a:gd name="connsiteY2" fmla="*/ 444624 h 444624"/>
                <a:gd name="connsiteX3" fmla="*/ 3168352 w 3190123"/>
                <a:gd name="connsiteY3" fmla="*/ 432048 h 444624"/>
                <a:gd name="connsiteX4" fmla="*/ 3168352 w 3190123"/>
                <a:gd name="connsiteY4" fmla="*/ 432048 h 444624"/>
                <a:gd name="connsiteX5" fmla="*/ 0 w 3190123"/>
                <a:gd name="connsiteY5" fmla="*/ 432048 h 444624"/>
                <a:gd name="connsiteX6" fmla="*/ 0 w 3190123"/>
                <a:gd name="connsiteY6" fmla="*/ 432048 h 444624"/>
                <a:gd name="connsiteX7" fmla="*/ 0 w 3190123"/>
                <a:gd name="connsiteY7" fmla="*/ 216024 h 444624"/>
                <a:gd name="connsiteX8" fmla="*/ 216024 w 3190123"/>
                <a:gd name="connsiteY8" fmla="*/ 0 h 444624"/>
                <a:gd name="connsiteX0" fmla="*/ 216024 w 3190123"/>
                <a:gd name="connsiteY0" fmla="*/ 0 h 444624"/>
                <a:gd name="connsiteX1" fmla="*/ 2560442 w 3190123"/>
                <a:gd name="connsiteY1" fmla="*/ 0 h 444624"/>
                <a:gd name="connsiteX2" fmla="*/ 3190123 w 3190123"/>
                <a:gd name="connsiteY2" fmla="*/ 444624 h 444624"/>
                <a:gd name="connsiteX3" fmla="*/ 3168352 w 3190123"/>
                <a:gd name="connsiteY3" fmla="*/ 432048 h 444624"/>
                <a:gd name="connsiteX4" fmla="*/ 3168352 w 3190123"/>
                <a:gd name="connsiteY4" fmla="*/ 432048 h 444624"/>
                <a:gd name="connsiteX5" fmla="*/ 0 w 3190123"/>
                <a:gd name="connsiteY5" fmla="*/ 432048 h 444624"/>
                <a:gd name="connsiteX6" fmla="*/ 0 w 3190123"/>
                <a:gd name="connsiteY6" fmla="*/ 432048 h 444624"/>
                <a:gd name="connsiteX7" fmla="*/ 0 w 3190123"/>
                <a:gd name="connsiteY7" fmla="*/ 216024 h 444624"/>
                <a:gd name="connsiteX8" fmla="*/ 216024 w 3190123"/>
                <a:gd name="connsiteY8" fmla="*/ 0 h 444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90123" h="444624">
                  <a:moveTo>
                    <a:pt x="216024" y="0"/>
                  </a:moveTo>
                  <a:lnTo>
                    <a:pt x="2560442" y="0"/>
                  </a:lnTo>
                  <a:cubicBezTo>
                    <a:pt x="2679749" y="0"/>
                    <a:pt x="3190123" y="325317"/>
                    <a:pt x="3190123" y="444624"/>
                  </a:cubicBezTo>
                  <a:lnTo>
                    <a:pt x="3168352" y="432048"/>
                  </a:lnTo>
                  <a:lnTo>
                    <a:pt x="3168352" y="432048"/>
                  </a:lnTo>
                  <a:lnTo>
                    <a:pt x="0" y="432048"/>
                  </a:lnTo>
                  <a:lnTo>
                    <a:pt x="0" y="432048"/>
                  </a:lnTo>
                  <a:lnTo>
                    <a:pt x="0" y="216024"/>
                  </a:lnTo>
                  <a:cubicBezTo>
                    <a:pt x="0" y="96717"/>
                    <a:pt x="96717" y="0"/>
                    <a:pt x="216024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27A661EE-D4EB-461D-BD5C-1521367246E6}"/>
                </a:ext>
              </a:extLst>
            </p:cNvPr>
            <p:cNvSpPr txBox="1"/>
            <p:nvPr/>
          </p:nvSpPr>
          <p:spPr>
            <a:xfrm>
              <a:off x="496620" y="3437562"/>
              <a:ext cx="3384376" cy="432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400" b="1" spc="-150" dirty="0">
                  <a:solidFill>
                    <a:schemeClr val="bg1"/>
                  </a:solidFill>
                </a:rPr>
                <a:t>홍성군 </a:t>
              </a:r>
              <a:r>
                <a:rPr lang="en-US" altLang="ko-KR" sz="1400" b="1" spc="-150" dirty="0" smtClean="0">
                  <a:solidFill>
                    <a:schemeClr val="bg1"/>
                  </a:solidFill>
                </a:rPr>
                <a:t> </a:t>
              </a:r>
              <a:r>
                <a:rPr lang="ko-KR" altLang="en-US" sz="1400" b="1" spc="-150" dirty="0" smtClean="0">
                  <a:solidFill>
                    <a:schemeClr val="bg1"/>
                  </a:solidFill>
                </a:rPr>
                <a:t>친환경 농산물 인증 면적</a:t>
              </a:r>
              <a:endParaRPr lang="ko-KR" altLang="en-US" sz="1400" b="1" spc="-150" dirty="0">
                <a:solidFill>
                  <a:schemeClr val="bg1"/>
                </a:solidFill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6EA70635-E956-45A3-AEFD-B900E5253C6D}"/>
              </a:ext>
            </a:extLst>
          </p:cNvPr>
          <p:cNvSpPr txBox="1"/>
          <p:nvPr/>
        </p:nvSpPr>
        <p:spPr>
          <a:xfrm>
            <a:off x="3161206" y="2404441"/>
            <a:ext cx="15319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spc="-150" dirty="0"/>
              <a:t>(</a:t>
            </a:r>
            <a:r>
              <a:rPr lang="ko-KR" altLang="en-US" sz="1100" spc="-150" dirty="0"/>
              <a:t>단위 </a:t>
            </a:r>
            <a:r>
              <a:rPr lang="en-US" altLang="ko-KR" sz="1100" spc="-150" dirty="0"/>
              <a:t>:</a:t>
            </a:r>
            <a:r>
              <a:rPr lang="ko-KR" altLang="en-US" sz="1100" spc="-150" dirty="0"/>
              <a:t> </a:t>
            </a:r>
            <a:r>
              <a:rPr lang="ko-KR" altLang="en-US" sz="1100" spc="-150" dirty="0" smtClean="0"/>
              <a:t>호</a:t>
            </a:r>
            <a:r>
              <a:rPr lang="en-US" altLang="ko-KR" sz="1100" spc="-150" dirty="0" smtClean="0"/>
              <a:t>, ha)</a:t>
            </a:r>
            <a:endParaRPr lang="ko-KR" altLang="en-US" sz="1100" spc="-150" dirty="0"/>
          </a:p>
        </p:txBody>
      </p:sp>
      <p:grpSp>
        <p:nvGrpSpPr>
          <p:cNvPr id="37" name="그룹 36">
            <a:extLst>
              <a:ext uri="{FF2B5EF4-FFF2-40B4-BE49-F238E27FC236}">
                <a16:creationId xmlns="" xmlns:a16="http://schemas.microsoft.com/office/drawing/2014/main" id="{9E93A8C7-C6B5-4BDA-9D7B-494E37C50F12}"/>
              </a:ext>
            </a:extLst>
          </p:cNvPr>
          <p:cNvGrpSpPr/>
          <p:nvPr/>
        </p:nvGrpSpPr>
        <p:grpSpPr>
          <a:xfrm>
            <a:off x="4791252" y="2360845"/>
            <a:ext cx="3237132" cy="322815"/>
            <a:chOff x="344488" y="3416424"/>
            <a:chExt cx="3694179" cy="453743"/>
          </a:xfrm>
        </p:grpSpPr>
        <p:sp>
          <p:nvSpPr>
            <p:cNvPr id="38" name="양쪽 모서리가 둥근 사각형 19">
              <a:extLst>
                <a:ext uri="{FF2B5EF4-FFF2-40B4-BE49-F238E27FC236}">
                  <a16:creationId xmlns="" xmlns:a16="http://schemas.microsoft.com/office/drawing/2014/main" id="{69377C64-6A86-48A9-85C6-69E93910DB2A}"/>
                </a:ext>
              </a:extLst>
            </p:cNvPr>
            <p:cNvSpPr/>
            <p:nvPr/>
          </p:nvSpPr>
          <p:spPr>
            <a:xfrm>
              <a:off x="369699" y="3416424"/>
              <a:ext cx="3668968" cy="43204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양쪽 모서리가 둥근 사각형 17">
              <a:extLst>
                <a:ext uri="{FF2B5EF4-FFF2-40B4-BE49-F238E27FC236}">
                  <a16:creationId xmlns="" xmlns:a16="http://schemas.microsoft.com/office/drawing/2014/main" id="{8F4C2904-E028-44A7-B129-AF9C76065063}"/>
                </a:ext>
              </a:extLst>
            </p:cNvPr>
            <p:cNvSpPr/>
            <p:nvPr/>
          </p:nvSpPr>
          <p:spPr>
            <a:xfrm>
              <a:off x="344488" y="3416424"/>
              <a:ext cx="3694179" cy="444624"/>
            </a:xfrm>
            <a:custGeom>
              <a:avLst/>
              <a:gdLst>
                <a:gd name="connsiteX0" fmla="*/ 216024 w 3168352"/>
                <a:gd name="connsiteY0" fmla="*/ 0 h 432048"/>
                <a:gd name="connsiteX1" fmla="*/ 2952328 w 3168352"/>
                <a:gd name="connsiteY1" fmla="*/ 0 h 432048"/>
                <a:gd name="connsiteX2" fmla="*/ 3168352 w 3168352"/>
                <a:gd name="connsiteY2" fmla="*/ 216024 h 432048"/>
                <a:gd name="connsiteX3" fmla="*/ 3168352 w 3168352"/>
                <a:gd name="connsiteY3" fmla="*/ 432048 h 432048"/>
                <a:gd name="connsiteX4" fmla="*/ 3168352 w 3168352"/>
                <a:gd name="connsiteY4" fmla="*/ 432048 h 432048"/>
                <a:gd name="connsiteX5" fmla="*/ 0 w 3168352"/>
                <a:gd name="connsiteY5" fmla="*/ 432048 h 432048"/>
                <a:gd name="connsiteX6" fmla="*/ 0 w 3168352"/>
                <a:gd name="connsiteY6" fmla="*/ 432048 h 432048"/>
                <a:gd name="connsiteX7" fmla="*/ 0 w 3168352"/>
                <a:gd name="connsiteY7" fmla="*/ 216024 h 432048"/>
                <a:gd name="connsiteX8" fmla="*/ 216024 w 3168352"/>
                <a:gd name="connsiteY8" fmla="*/ 0 h 432048"/>
                <a:gd name="connsiteX0" fmla="*/ 216024 w 3168352"/>
                <a:gd name="connsiteY0" fmla="*/ 0 h 432048"/>
                <a:gd name="connsiteX1" fmla="*/ 2451585 w 3168352"/>
                <a:gd name="connsiteY1" fmla="*/ 0 h 432048"/>
                <a:gd name="connsiteX2" fmla="*/ 3168352 w 3168352"/>
                <a:gd name="connsiteY2" fmla="*/ 216024 h 432048"/>
                <a:gd name="connsiteX3" fmla="*/ 3168352 w 3168352"/>
                <a:gd name="connsiteY3" fmla="*/ 432048 h 432048"/>
                <a:gd name="connsiteX4" fmla="*/ 3168352 w 3168352"/>
                <a:gd name="connsiteY4" fmla="*/ 432048 h 432048"/>
                <a:gd name="connsiteX5" fmla="*/ 0 w 3168352"/>
                <a:gd name="connsiteY5" fmla="*/ 432048 h 432048"/>
                <a:gd name="connsiteX6" fmla="*/ 0 w 3168352"/>
                <a:gd name="connsiteY6" fmla="*/ 432048 h 432048"/>
                <a:gd name="connsiteX7" fmla="*/ 0 w 3168352"/>
                <a:gd name="connsiteY7" fmla="*/ 216024 h 432048"/>
                <a:gd name="connsiteX8" fmla="*/ 216024 w 3168352"/>
                <a:gd name="connsiteY8" fmla="*/ 0 h 432048"/>
                <a:gd name="connsiteX0" fmla="*/ 216024 w 3190123"/>
                <a:gd name="connsiteY0" fmla="*/ 0 h 444624"/>
                <a:gd name="connsiteX1" fmla="*/ 2451585 w 3190123"/>
                <a:gd name="connsiteY1" fmla="*/ 0 h 444624"/>
                <a:gd name="connsiteX2" fmla="*/ 3190123 w 3190123"/>
                <a:gd name="connsiteY2" fmla="*/ 444624 h 444624"/>
                <a:gd name="connsiteX3" fmla="*/ 3168352 w 3190123"/>
                <a:gd name="connsiteY3" fmla="*/ 432048 h 444624"/>
                <a:gd name="connsiteX4" fmla="*/ 3168352 w 3190123"/>
                <a:gd name="connsiteY4" fmla="*/ 432048 h 444624"/>
                <a:gd name="connsiteX5" fmla="*/ 0 w 3190123"/>
                <a:gd name="connsiteY5" fmla="*/ 432048 h 444624"/>
                <a:gd name="connsiteX6" fmla="*/ 0 w 3190123"/>
                <a:gd name="connsiteY6" fmla="*/ 432048 h 444624"/>
                <a:gd name="connsiteX7" fmla="*/ 0 w 3190123"/>
                <a:gd name="connsiteY7" fmla="*/ 216024 h 444624"/>
                <a:gd name="connsiteX8" fmla="*/ 216024 w 3190123"/>
                <a:gd name="connsiteY8" fmla="*/ 0 h 444624"/>
                <a:gd name="connsiteX0" fmla="*/ 216024 w 3190123"/>
                <a:gd name="connsiteY0" fmla="*/ 0 h 444624"/>
                <a:gd name="connsiteX1" fmla="*/ 2560442 w 3190123"/>
                <a:gd name="connsiteY1" fmla="*/ 0 h 444624"/>
                <a:gd name="connsiteX2" fmla="*/ 3190123 w 3190123"/>
                <a:gd name="connsiteY2" fmla="*/ 444624 h 444624"/>
                <a:gd name="connsiteX3" fmla="*/ 3168352 w 3190123"/>
                <a:gd name="connsiteY3" fmla="*/ 432048 h 444624"/>
                <a:gd name="connsiteX4" fmla="*/ 3168352 w 3190123"/>
                <a:gd name="connsiteY4" fmla="*/ 432048 h 444624"/>
                <a:gd name="connsiteX5" fmla="*/ 0 w 3190123"/>
                <a:gd name="connsiteY5" fmla="*/ 432048 h 444624"/>
                <a:gd name="connsiteX6" fmla="*/ 0 w 3190123"/>
                <a:gd name="connsiteY6" fmla="*/ 432048 h 444624"/>
                <a:gd name="connsiteX7" fmla="*/ 0 w 3190123"/>
                <a:gd name="connsiteY7" fmla="*/ 216024 h 444624"/>
                <a:gd name="connsiteX8" fmla="*/ 216024 w 3190123"/>
                <a:gd name="connsiteY8" fmla="*/ 0 h 444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90123" h="444624">
                  <a:moveTo>
                    <a:pt x="216024" y="0"/>
                  </a:moveTo>
                  <a:lnTo>
                    <a:pt x="2560442" y="0"/>
                  </a:lnTo>
                  <a:cubicBezTo>
                    <a:pt x="2679749" y="0"/>
                    <a:pt x="3190123" y="325317"/>
                    <a:pt x="3190123" y="444624"/>
                  </a:cubicBezTo>
                  <a:lnTo>
                    <a:pt x="3168352" y="432048"/>
                  </a:lnTo>
                  <a:lnTo>
                    <a:pt x="3168352" y="432048"/>
                  </a:lnTo>
                  <a:lnTo>
                    <a:pt x="0" y="432048"/>
                  </a:lnTo>
                  <a:lnTo>
                    <a:pt x="0" y="432048"/>
                  </a:lnTo>
                  <a:lnTo>
                    <a:pt x="0" y="216024"/>
                  </a:lnTo>
                  <a:cubicBezTo>
                    <a:pt x="0" y="96717"/>
                    <a:pt x="96717" y="0"/>
                    <a:pt x="216024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27A661EE-D4EB-461D-BD5C-1521367246E6}"/>
                </a:ext>
              </a:extLst>
            </p:cNvPr>
            <p:cNvSpPr txBox="1"/>
            <p:nvPr/>
          </p:nvSpPr>
          <p:spPr>
            <a:xfrm>
              <a:off x="496620" y="3437561"/>
              <a:ext cx="3384376" cy="432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400" b="1" spc="-150" dirty="0">
                  <a:solidFill>
                    <a:schemeClr val="bg1"/>
                  </a:solidFill>
                </a:rPr>
                <a:t>홍성군 </a:t>
              </a:r>
              <a:r>
                <a:rPr lang="en-US" altLang="ko-KR" sz="1400" b="1" spc="-150" dirty="0" smtClean="0">
                  <a:solidFill>
                    <a:schemeClr val="bg1"/>
                  </a:solidFill>
                </a:rPr>
                <a:t> </a:t>
              </a:r>
              <a:r>
                <a:rPr lang="ko-KR" altLang="en-US" sz="1400" b="1" spc="-150" dirty="0" smtClean="0">
                  <a:solidFill>
                    <a:schemeClr val="bg1"/>
                  </a:solidFill>
                </a:rPr>
                <a:t>내 친환경 농</a:t>
              </a:r>
              <a:r>
                <a:rPr lang="ko-KR" altLang="en-US" sz="1400" b="1" spc="-150" dirty="0">
                  <a:solidFill>
                    <a:schemeClr val="bg1"/>
                  </a:solidFill>
                </a:rPr>
                <a:t>업</a:t>
              </a:r>
              <a:r>
                <a:rPr lang="ko-KR" altLang="en-US" sz="1400" b="1" spc="-150" dirty="0" smtClean="0">
                  <a:solidFill>
                    <a:schemeClr val="bg1"/>
                  </a:solidFill>
                </a:rPr>
                <a:t>  비중</a:t>
              </a:r>
              <a:endParaRPr lang="ko-KR" altLang="en-US" sz="1400" b="1" spc="-150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41" name="표 40">
            <a:extLst>
              <a:ext uri="{FF2B5EF4-FFF2-40B4-BE49-F238E27FC236}">
                <a16:creationId xmlns="" xmlns:a16="http://schemas.microsoft.com/office/drawing/2014/main" id="{F9ED594D-96C5-4BAE-B209-2B9EDCB8B4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7797767"/>
              </p:ext>
            </p:extLst>
          </p:nvPr>
        </p:nvGraphicFramePr>
        <p:xfrm>
          <a:off x="144013" y="2821241"/>
          <a:ext cx="4575230" cy="2479967"/>
        </p:xfrm>
        <a:graphic>
          <a:graphicData uri="http://schemas.openxmlformats.org/drawingml/2006/table">
            <a:tbl>
              <a:tblPr/>
              <a:tblGrid>
                <a:gridCol w="507872">
                  <a:extLst>
                    <a:ext uri="{9D8B030D-6E8A-4147-A177-3AD203B41FA5}">
                      <a16:colId xmlns="" xmlns:a16="http://schemas.microsoft.com/office/drawing/2014/main" val="4094840339"/>
                    </a:ext>
                  </a:extLst>
                </a:gridCol>
                <a:gridCol w="625747">
                  <a:extLst>
                    <a:ext uri="{9D8B030D-6E8A-4147-A177-3AD203B41FA5}">
                      <a16:colId xmlns="" xmlns:a16="http://schemas.microsoft.com/office/drawing/2014/main" val="213699832"/>
                    </a:ext>
                  </a:extLst>
                </a:gridCol>
                <a:gridCol w="469244">
                  <a:extLst>
                    <a:ext uri="{9D8B030D-6E8A-4147-A177-3AD203B41FA5}">
                      <a16:colId xmlns="" xmlns:a16="http://schemas.microsoft.com/office/drawing/2014/main" val="1202940156"/>
                    </a:ext>
                  </a:extLst>
                </a:gridCol>
                <a:gridCol w="549774">
                  <a:extLst>
                    <a:ext uri="{9D8B030D-6E8A-4147-A177-3AD203B41FA5}">
                      <a16:colId xmlns="" xmlns:a16="http://schemas.microsoft.com/office/drawing/2014/main" val="709609879"/>
                    </a:ext>
                  </a:extLst>
                </a:gridCol>
                <a:gridCol w="458146"/>
                <a:gridCol w="556515"/>
                <a:gridCol w="469311"/>
                <a:gridCol w="492205"/>
                <a:gridCol w="446416">
                  <a:extLst>
                    <a:ext uri="{9D8B030D-6E8A-4147-A177-3AD203B41FA5}">
                      <a16:colId xmlns="" xmlns:a16="http://schemas.microsoft.com/office/drawing/2014/main" val="1774746318"/>
                    </a:ext>
                  </a:extLst>
                </a:gridCol>
              </a:tblGrid>
              <a:tr h="319727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연도</a:t>
                      </a:r>
                      <a:endParaRPr lang="ko-KR" altLang="en-US" sz="1100" b="1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</a:t>
                      </a:r>
                      <a:endParaRPr lang="ko-KR" altLang="en-US" sz="1100" b="1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1100" b="1" dirty="0" smtClean="0"/>
                        <a:t>유 기</a:t>
                      </a:r>
                      <a:endParaRPr lang="ko-KR" altLang="en-US" sz="1100" b="1" dirty="0"/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무 농 약</a:t>
                      </a:r>
                      <a:endParaRPr lang="en-US" sz="1100" b="1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저 농 약</a:t>
                      </a:r>
                      <a:endParaRPr lang="en-US" sz="1100" b="1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97773177"/>
                  </a:ext>
                </a:extLst>
              </a:tr>
              <a:tr h="317501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30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농가수</a:t>
                      </a:r>
                      <a:endParaRPr lang="ko-KR" altLang="en-US" sz="1100" b="1" kern="0" spc="-3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면적</a:t>
                      </a:r>
                      <a:endParaRPr lang="en-US" sz="1100" b="1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kern="0" spc="-30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농가수</a:t>
                      </a:r>
                      <a:endParaRPr lang="ko-KR" altLang="en-US" sz="1100" b="1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면적</a:t>
                      </a:r>
                      <a:endParaRPr lang="en-US" sz="1100" b="1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kern="0" spc="-30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농가수</a:t>
                      </a:r>
                      <a:endParaRPr lang="ko-KR" altLang="en-US" sz="1100" b="1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면적</a:t>
                      </a:r>
                      <a:endParaRPr lang="en-US" sz="1100" b="1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kern="0" spc="-30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농가수</a:t>
                      </a:r>
                      <a:endParaRPr lang="ko-KR" altLang="en-US" sz="1100" b="1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면적</a:t>
                      </a:r>
                      <a:endParaRPr lang="en-US" sz="1100" b="1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0257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2018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669</a:t>
                      </a:r>
                      <a:endParaRPr lang="ko-KR" alt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616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522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507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147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109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2017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594</a:t>
                      </a:r>
                      <a:endParaRPr lang="ko-KR" alt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613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477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514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117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160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8406112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2016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775</a:t>
                      </a:r>
                      <a:endParaRPr lang="ko-KR" alt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648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584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534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191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114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90608061"/>
                  </a:ext>
                </a:extLst>
              </a:tr>
              <a:tr h="34668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2015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805</a:t>
                      </a:r>
                      <a:endParaRPr lang="ko-KR" alt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671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608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551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191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111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9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2014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816</a:t>
                      </a:r>
                      <a:endParaRPr lang="ko-KR" alt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673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613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561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190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97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2" name="표 41">
            <a:extLst>
              <a:ext uri="{FF2B5EF4-FFF2-40B4-BE49-F238E27FC236}">
                <a16:creationId xmlns="" xmlns:a16="http://schemas.microsoft.com/office/drawing/2014/main" id="{F9ED594D-96C5-4BAE-B209-2B9EDCB8B4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128578"/>
              </p:ext>
            </p:extLst>
          </p:nvPr>
        </p:nvGraphicFramePr>
        <p:xfrm>
          <a:off x="4833011" y="2767770"/>
          <a:ext cx="4079134" cy="1527805"/>
        </p:xfrm>
        <a:graphic>
          <a:graphicData uri="http://schemas.openxmlformats.org/drawingml/2006/table">
            <a:tbl>
              <a:tblPr/>
              <a:tblGrid>
                <a:gridCol w="696526">
                  <a:extLst>
                    <a:ext uri="{9D8B030D-6E8A-4147-A177-3AD203B41FA5}">
                      <a16:colId xmlns="" xmlns:a16="http://schemas.microsoft.com/office/drawing/2014/main" val="4094840339"/>
                    </a:ext>
                  </a:extLst>
                </a:gridCol>
                <a:gridCol w="563768">
                  <a:extLst>
                    <a:ext uri="{9D8B030D-6E8A-4147-A177-3AD203B41FA5}">
                      <a16:colId xmlns="" xmlns:a16="http://schemas.microsoft.com/office/drawing/2014/main" val="213699832"/>
                    </a:ext>
                  </a:extLst>
                </a:gridCol>
                <a:gridCol w="563768"/>
                <a:gridCol w="563768">
                  <a:extLst>
                    <a:ext uri="{9D8B030D-6E8A-4147-A177-3AD203B41FA5}">
                      <a16:colId xmlns="" xmlns:a16="http://schemas.microsoft.com/office/drawing/2014/main" val="1202940156"/>
                    </a:ext>
                  </a:extLst>
                </a:gridCol>
                <a:gridCol w="563768">
                  <a:extLst>
                    <a:ext uri="{9D8B030D-6E8A-4147-A177-3AD203B41FA5}">
                      <a16:colId xmlns="" xmlns:a16="http://schemas.microsoft.com/office/drawing/2014/main" val="709609879"/>
                    </a:ext>
                  </a:extLst>
                </a:gridCol>
                <a:gridCol w="563768"/>
                <a:gridCol w="563768"/>
              </a:tblGrid>
              <a:tr h="340376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구분</a:t>
                      </a:r>
                      <a:endParaRPr lang="en-US" altLang="ko-KR" sz="1100" b="1" kern="0" spc="-5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2018</a:t>
                      </a:r>
                      <a:r>
                        <a:rPr lang="ko-KR" altLang="en-US" sz="11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년</a:t>
                      </a:r>
                      <a:endParaRPr lang="ko-KR" altLang="en-US" sz="1100" b="1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 가 수 </a:t>
                      </a:r>
                      <a:r>
                        <a:rPr lang="en-US" altLang="ko-KR" sz="11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1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호</a:t>
                      </a:r>
                      <a:r>
                        <a:rPr lang="en-US" altLang="ko-KR" sz="11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100" b="1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ko-KR" altLang="en-US" sz="1100" b="1" dirty="0" smtClean="0"/>
                        <a:t>인증 면적 </a:t>
                      </a:r>
                      <a:r>
                        <a:rPr lang="en-US" altLang="ko-KR" sz="1100" b="1" dirty="0" smtClean="0"/>
                        <a:t>(ha)</a:t>
                      </a:r>
                      <a:endParaRPr lang="ko-KR" altLang="en-US" sz="1100" b="1" dirty="0"/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97773177"/>
                  </a:ext>
                </a:extLst>
              </a:tr>
              <a:tr h="267222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1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유기</a:t>
                      </a:r>
                      <a:endParaRPr lang="ko-KR" altLang="en-US" sz="1100" b="1" kern="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15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무농약</a:t>
                      </a:r>
                      <a:endParaRPr lang="ko-KR" altLang="en-US" sz="1100" b="1" kern="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합계</a:t>
                      </a:r>
                      <a:endParaRPr lang="en-US" sz="1100" b="1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1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유기</a:t>
                      </a:r>
                      <a:endParaRPr lang="ko-KR" altLang="en-US" sz="1100" b="1" kern="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15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무농약</a:t>
                      </a:r>
                      <a:endParaRPr lang="ko-KR" altLang="en-US" sz="1100" b="1" kern="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합계</a:t>
                      </a:r>
                      <a:endParaRPr lang="en-US" sz="1100" b="1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884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충 남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1,699</a:t>
                      </a:r>
                      <a:endParaRPr lang="ko-KR" alt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2,622</a:t>
                      </a:r>
                      <a:endParaRPr lang="ko-KR" alt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4,321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2,333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2,895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5,228</a:t>
                      </a:r>
                      <a:endParaRPr lang="en-US" sz="11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131129663"/>
                  </a:ext>
                </a:extLst>
              </a:tr>
              <a:tr h="32085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홍 성</a:t>
                      </a:r>
                      <a:endParaRPr lang="en-US" sz="1100" b="1" kern="0" spc="-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522</a:t>
                      </a:r>
                      <a:endParaRPr lang="ko-KR" altLang="en-US" sz="1100" b="1" kern="0" spc="-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147</a:t>
                      </a:r>
                      <a:endParaRPr lang="ko-KR" altLang="en-US" sz="1100" b="1" kern="0" spc="-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669</a:t>
                      </a:r>
                      <a:endParaRPr lang="en-US" sz="1100" b="1" kern="0" spc="-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507</a:t>
                      </a:r>
                      <a:endParaRPr lang="en-US" sz="1100" b="1" kern="0" spc="-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109</a:t>
                      </a:r>
                      <a:endParaRPr lang="en-US" sz="1100" b="1" kern="0" spc="-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616</a:t>
                      </a:r>
                      <a:endParaRPr lang="en-US" sz="1100" b="1" kern="0" spc="-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84061121"/>
                  </a:ext>
                </a:extLst>
              </a:tr>
              <a:tr h="29051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비중</a:t>
                      </a:r>
                      <a:r>
                        <a:rPr lang="en-US" altLang="ko-KR" sz="1100" b="1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(%)</a:t>
                      </a:r>
                      <a:endParaRPr lang="en-US" sz="1100" b="1" kern="0" spc="-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30.7</a:t>
                      </a:r>
                      <a:endParaRPr lang="ko-KR" altLang="en-US" sz="1100" b="1" kern="0" spc="-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5.6</a:t>
                      </a:r>
                      <a:endParaRPr lang="ko-KR" altLang="en-US" sz="1100" b="1" kern="0" spc="-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15.4</a:t>
                      </a:r>
                      <a:endParaRPr lang="en-US" sz="1100" b="1" kern="0" spc="-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21.7</a:t>
                      </a:r>
                      <a:endParaRPr lang="en-US" sz="1100" b="1" kern="0" spc="-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3.7</a:t>
                      </a:r>
                      <a:endParaRPr lang="en-US" sz="1100" b="1" kern="0" spc="-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11.8</a:t>
                      </a:r>
                      <a:endParaRPr lang="en-US" sz="1100" b="1" kern="0" spc="-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90608061"/>
                  </a:ext>
                </a:extLst>
              </a:tr>
            </a:tbl>
          </a:graphicData>
        </a:graphic>
      </p:graphicFrame>
      <p:sp>
        <p:nvSpPr>
          <p:cNvPr id="43" name="TextBox 42"/>
          <p:cNvSpPr txBox="1"/>
          <p:nvPr/>
        </p:nvSpPr>
        <p:spPr>
          <a:xfrm>
            <a:off x="4758528" y="4365104"/>
            <a:ext cx="27655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chemeClr val="tx2">
                    <a:lumMod val="75000"/>
                  </a:schemeClr>
                </a:solidFill>
                <a:latin typeface="+mj-ea"/>
              </a:rPr>
              <a:t>▶ </a:t>
            </a:r>
            <a:r>
              <a:rPr lang="ko-KR" altLang="en-US" sz="1200" b="1" dirty="0" smtClean="0"/>
              <a:t>홍성군 친환경 농산물 품목별 비중</a:t>
            </a:r>
            <a:endParaRPr lang="ko-KR" altLang="en-US" sz="1200" b="1" dirty="0"/>
          </a:p>
        </p:txBody>
      </p:sp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252" y="4583444"/>
            <a:ext cx="1873335" cy="150985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830" y="4867661"/>
            <a:ext cx="1354292" cy="122563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227" y="4725144"/>
            <a:ext cx="1589254" cy="1200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TextBox 46"/>
          <p:cNvSpPr txBox="1"/>
          <p:nvPr/>
        </p:nvSpPr>
        <p:spPr>
          <a:xfrm>
            <a:off x="6138190" y="5919663"/>
            <a:ext cx="28664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chemeClr val="tx2"/>
                </a:solidFill>
              </a:rPr>
              <a:t>쌀</a:t>
            </a:r>
            <a:r>
              <a:rPr lang="en-US" altLang="ko-KR" sz="1200" b="1" dirty="0" smtClean="0">
                <a:solidFill>
                  <a:schemeClr val="tx2"/>
                </a:solidFill>
              </a:rPr>
              <a:t>(63.6%), </a:t>
            </a:r>
            <a:r>
              <a:rPr lang="ko-KR" altLang="en-US" sz="1200" b="1" dirty="0" smtClean="0">
                <a:solidFill>
                  <a:schemeClr val="tx2"/>
                </a:solidFill>
              </a:rPr>
              <a:t>서류</a:t>
            </a:r>
            <a:r>
              <a:rPr lang="en-US" altLang="ko-KR" sz="1200" b="1" dirty="0" smtClean="0">
                <a:solidFill>
                  <a:schemeClr val="tx2"/>
                </a:solidFill>
              </a:rPr>
              <a:t>(5.2%)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채소류</a:t>
            </a:r>
            <a:r>
              <a:rPr lang="en-US" altLang="ko-KR" sz="1200" b="1" dirty="0" smtClean="0"/>
              <a:t>(31.2%)</a:t>
            </a:r>
          </a:p>
          <a:p>
            <a:r>
              <a:rPr lang="ko-KR" altLang="en-US" sz="1200" b="1" dirty="0" smtClean="0">
                <a:solidFill>
                  <a:schemeClr val="tx2"/>
                </a:solidFill>
              </a:rPr>
              <a:t>식량작물 비중이 </a:t>
            </a:r>
            <a:r>
              <a:rPr lang="en-US" altLang="ko-KR" sz="1200" b="1" dirty="0" smtClean="0">
                <a:solidFill>
                  <a:schemeClr val="tx2"/>
                </a:solidFill>
              </a:rPr>
              <a:t>68.8% </a:t>
            </a:r>
            <a:r>
              <a:rPr lang="ko-KR" altLang="en-US" sz="1200" b="1" dirty="0" smtClean="0"/>
              <a:t>차지함</a:t>
            </a:r>
            <a:endParaRPr lang="ko-KR" altLang="en-US" sz="1200" b="1" dirty="0"/>
          </a:p>
        </p:txBody>
      </p:sp>
      <p:sp>
        <p:nvSpPr>
          <p:cNvPr id="48" name="직사각형 47">
            <a:extLst>
              <a:ext uri="{FF2B5EF4-FFF2-40B4-BE49-F238E27FC236}">
                <a16:creationId xmlns="" xmlns:a16="http://schemas.microsoft.com/office/drawing/2014/main" id="{57DF7DF6-3437-4832-8356-3F029902C92E}"/>
              </a:ext>
            </a:extLst>
          </p:cNvPr>
          <p:cNvSpPr/>
          <p:nvPr/>
        </p:nvSpPr>
        <p:spPr>
          <a:xfrm rot="16200000">
            <a:off x="2206031" y="1370906"/>
            <a:ext cx="427060" cy="4585664"/>
          </a:xfrm>
          <a:prstGeom prst="rect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직사각형 48"/>
          <p:cNvSpPr/>
          <p:nvPr/>
        </p:nvSpPr>
        <p:spPr>
          <a:xfrm>
            <a:off x="109912" y="5357367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 latinLnBrk="0"/>
            <a:r>
              <a:rPr lang="en-US" altLang="ko-KR" sz="1000" dirty="0"/>
              <a:t>(</a:t>
            </a:r>
            <a:r>
              <a:rPr lang="ko-KR" altLang="en-US" sz="1000" dirty="0"/>
              <a:t>출처</a:t>
            </a:r>
            <a:r>
              <a:rPr lang="en-US" altLang="ko-KR" sz="1000" dirty="0"/>
              <a:t>: </a:t>
            </a:r>
            <a:r>
              <a:rPr lang="ko-KR" altLang="en-US" sz="1000" dirty="0"/>
              <a:t>국립농산물품질관리원 친환경농산물정보시스템</a:t>
            </a:r>
            <a:r>
              <a:rPr lang="en-US" altLang="ko-KR" sz="1000" dirty="0"/>
              <a:t>)</a:t>
            </a:r>
            <a:endParaRPr lang="ko-KR" altLang="en-US" sz="1000" dirty="0"/>
          </a:p>
        </p:txBody>
      </p:sp>
      <p:sp>
        <p:nvSpPr>
          <p:cNvPr id="50" name="직사각형 49"/>
          <p:cNvSpPr/>
          <p:nvPr/>
        </p:nvSpPr>
        <p:spPr>
          <a:xfrm>
            <a:off x="95840" y="5787011"/>
            <a:ext cx="4572000" cy="2923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ko-KR" altLang="en-US" sz="1300" b="1" dirty="0" smtClean="0">
                <a:solidFill>
                  <a:schemeClr val="tx2"/>
                </a:solidFill>
                <a:latin typeface="+mj-lt"/>
              </a:rPr>
              <a:t>▶유기농업 </a:t>
            </a:r>
            <a:r>
              <a:rPr lang="ko-KR" altLang="en-US" sz="1300" b="1" dirty="0">
                <a:solidFill>
                  <a:schemeClr val="tx2"/>
                </a:solidFill>
                <a:latin typeface="+mj-lt"/>
              </a:rPr>
              <a:t>농가 가구 및 면적 </a:t>
            </a:r>
            <a:r>
              <a:rPr lang="en-US" altLang="ko-KR" sz="1300" b="1" dirty="0">
                <a:solidFill>
                  <a:schemeClr val="tx2"/>
                </a:solidFill>
                <a:latin typeface="+mj-lt"/>
              </a:rPr>
              <a:t>: 522</a:t>
            </a:r>
            <a:r>
              <a:rPr lang="ko-KR" altLang="en-US" sz="1300" b="1" dirty="0">
                <a:solidFill>
                  <a:schemeClr val="tx2"/>
                </a:solidFill>
                <a:latin typeface="+mj-lt"/>
              </a:rPr>
              <a:t>호</a:t>
            </a:r>
            <a:r>
              <a:rPr lang="en-US" altLang="ko-KR" sz="1300" b="1" dirty="0">
                <a:solidFill>
                  <a:schemeClr val="tx2"/>
                </a:solidFill>
                <a:latin typeface="+mj-lt"/>
              </a:rPr>
              <a:t>(78</a:t>
            </a:r>
            <a:r>
              <a:rPr lang="en-US" altLang="ko-KR" sz="1300" b="1" dirty="0" smtClean="0">
                <a:solidFill>
                  <a:schemeClr val="tx2"/>
                </a:solidFill>
                <a:latin typeface="+mj-lt"/>
              </a:rPr>
              <a:t>%), 507ha(82</a:t>
            </a:r>
            <a:r>
              <a:rPr lang="en-US" altLang="ko-KR" sz="1300" b="1" dirty="0">
                <a:solidFill>
                  <a:schemeClr val="tx2"/>
                </a:solidFill>
                <a:latin typeface="+mj-lt"/>
              </a:rPr>
              <a:t>%) </a:t>
            </a:r>
            <a:endParaRPr lang="ko-KR" altLang="en-US" sz="13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79512" y="539388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4. </a:t>
            </a:r>
            <a:r>
              <a:rPr lang="en-US" altLang="ko-KR" b="1" dirty="0" err="1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Hongseong’s</a:t>
            </a:r>
            <a:r>
              <a:rPr lang="en-US" altLang="ko-KR" b="1" dirty="0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Special Projects</a:t>
            </a:r>
            <a:endParaRPr lang="ko-KR" altLang="en-US" b="1" dirty="0">
              <a:solidFill>
                <a:srgbClr val="25B58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568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 descr="E:\기획단\타부서\농수산과\친환경농업\사본 -유기농업특구홍성 로고_최종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347"/>
            <a:ext cx="1328018" cy="33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1" name="표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3538037"/>
              </p:ext>
            </p:extLst>
          </p:nvPr>
        </p:nvGraphicFramePr>
        <p:xfrm>
          <a:off x="6084290" y="4077072"/>
          <a:ext cx="2969458" cy="1722809"/>
        </p:xfrm>
        <a:graphic>
          <a:graphicData uri="http://schemas.openxmlformats.org/drawingml/2006/table">
            <a:tbl>
              <a:tblPr/>
              <a:tblGrid>
                <a:gridCol w="1241266"/>
                <a:gridCol w="936104"/>
                <a:gridCol w="792088"/>
              </a:tblGrid>
              <a:tr h="32416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2D629C"/>
                          </a:solidFill>
                          <a:effectLst/>
                          <a:latin typeface="+mj-lt"/>
                          <a:ea typeface="함초롬돋움"/>
                        </a:rPr>
                        <a:t>구분</a:t>
                      </a:r>
                      <a:endParaRPr lang="ko-KR" altLang="en-US" sz="105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2D629C"/>
                          </a:solidFill>
                          <a:effectLst/>
                          <a:latin typeface="+mj-lt"/>
                          <a:ea typeface="함초롬돋움"/>
                        </a:rPr>
                        <a:t>공급량</a:t>
                      </a:r>
                      <a:r>
                        <a:rPr lang="en-US" altLang="ko-KR" sz="1200" b="1" kern="0" spc="0" dirty="0" smtClean="0">
                          <a:solidFill>
                            <a:srgbClr val="2D629C"/>
                          </a:solidFill>
                          <a:effectLst/>
                          <a:latin typeface="+mj-lt"/>
                        </a:rPr>
                        <a:t>(</a:t>
                      </a:r>
                      <a:r>
                        <a:rPr lang="ko-KR" altLang="en-US" sz="1200" b="1" kern="0" spc="0" dirty="0" smtClean="0">
                          <a:solidFill>
                            <a:srgbClr val="2D629C"/>
                          </a:solidFill>
                          <a:effectLst/>
                          <a:latin typeface="+mj-lt"/>
                        </a:rPr>
                        <a:t>톤</a:t>
                      </a:r>
                      <a:r>
                        <a:rPr lang="en-US" sz="1200" b="1" kern="0" spc="0" dirty="0" smtClean="0">
                          <a:solidFill>
                            <a:srgbClr val="2D629C"/>
                          </a:solidFill>
                          <a:effectLst/>
                          <a:latin typeface="+mj-lt"/>
                        </a:rPr>
                        <a:t>)</a:t>
                      </a:r>
                      <a:endParaRPr lang="en-US" sz="105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2D629C"/>
                          </a:solidFill>
                          <a:effectLst/>
                          <a:latin typeface="+mj-lt"/>
                          <a:ea typeface="함초롬돋움"/>
                        </a:rPr>
                        <a:t>비율</a:t>
                      </a:r>
                      <a:r>
                        <a:rPr lang="en-US" altLang="ko-KR" sz="1200" b="1" kern="0" spc="0" dirty="0">
                          <a:solidFill>
                            <a:srgbClr val="2D629C"/>
                          </a:solidFill>
                          <a:effectLst/>
                          <a:latin typeface="+mj-lt"/>
                        </a:rPr>
                        <a:t>(%)</a:t>
                      </a:r>
                      <a:endParaRPr lang="ko-KR" altLang="en-US" sz="105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51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err="1">
                          <a:solidFill>
                            <a:srgbClr val="2D629C"/>
                          </a:solidFill>
                          <a:effectLst/>
                          <a:latin typeface="+mj-lt"/>
                          <a:ea typeface="함초롬돋움"/>
                        </a:rPr>
                        <a:t>홍성산</a:t>
                      </a:r>
                      <a:r>
                        <a:rPr lang="ko-KR" altLang="en-US" sz="1200" b="1" kern="0" spc="0" dirty="0">
                          <a:solidFill>
                            <a:srgbClr val="2D629C"/>
                          </a:solidFill>
                          <a:effectLst/>
                          <a:latin typeface="+mj-lt"/>
                          <a:ea typeface="함초롬돋움"/>
                        </a:rPr>
                        <a:t> 농산물</a:t>
                      </a:r>
                      <a:endParaRPr lang="ko-KR" altLang="en-US" sz="105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289</a:t>
                      </a:r>
                      <a:endParaRPr lang="en-US" sz="105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53.0</a:t>
                      </a:r>
                      <a:endParaRPr lang="en-US" sz="105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43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err="1">
                          <a:solidFill>
                            <a:srgbClr val="2D629C"/>
                          </a:solidFill>
                          <a:effectLst/>
                          <a:latin typeface="+mj-lt"/>
                          <a:ea typeface="함초롬돋움"/>
                        </a:rPr>
                        <a:t>충남산</a:t>
                      </a:r>
                      <a:r>
                        <a:rPr lang="ko-KR" altLang="en-US" sz="1200" b="1" kern="0" spc="0" dirty="0">
                          <a:solidFill>
                            <a:srgbClr val="2D629C"/>
                          </a:solidFill>
                          <a:effectLst/>
                          <a:latin typeface="+mj-lt"/>
                          <a:ea typeface="함초롬돋움"/>
                        </a:rPr>
                        <a:t> 농산물</a:t>
                      </a:r>
                      <a:endParaRPr lang="ko-KR" altLang="en-US" sz="105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41</a:t>
                      </a:r>
                      <a:endParaRPr lang="en-US" sz="105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7.5</a:t>
                      </a:r>
                      <a:endParaRPr lang="en-US" sz="105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21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2D629C"/>
                          </a:solidFill>
                          <a:effectLst/>
                          <a:latin typeface="+mj-lt"/>
                          <a:ea typeface="함초롬돋움"/>
                        </a:rPr>
                        <a:t>기타 </a:t>
                      </a:r>
                      <a:r>
                        <a:rPr lang="ko-KR" altLang="en-US" sz="1200" b="1" kern="0" spc="0" dirty="0" smtClean="0">
                          <a:solidFill>
                            <a:srgbClr val="2D629C"/>
                          </a:solidFill>
                          <a:effectLst/>
                          <a:latin typeface="+mj-lt"/>
                          <a:ea typeface="함초롬돋움"/>
                        </a:rPr>
                        <a:t>농산물</a:t>
                      </a:r>
                      <a:endParaRPr lang="ko-KR" altLang="en-US" sz="105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215</a:t>
                      </a:r>
                      <a:endParaRPr lang="en-US" sz="105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39.5</a:t>
                      </a:r>
                      <a:endParaRPr lang="en-US" sz="105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21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2D629C"/>
                          </a:solidFill>
                          <a:effectLst/>
                          <a:latin typeface="+mj-lt"/>
                          <a:ea typeface="함초롬돋움"/>
                        </a:rPr>
                        <a:t>계</a:t>
                      </a:r>
                      <a:endParaRPr lang="ko-KR" altLang="en-US" sz="105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545</a:t>
                      </a:r>
                      <a:endParaRPr lang="en-US" sz="105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100%</a:t>
                      </a:r>
                      <a:endParaRPr lang="en-US" sz="105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2" name="표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1162224"/>
              </p:ext>
            </p:extLst>
          </p:nvPr>
        </p:nvGraphicFramePr>
        <p:xfrm>
          <a:off x="2987824" y="4077072"/>
          <a:ext cx="3032799" cy="1728191"/>
        </p:xfrm>
        <a:graphic>
          <a:graphicData uri="http://schemas.openxmlformats.org/drawingml/2006/table">
            <a:tbl>
              <a:tblPr/>
              <a:tblGrid>
                <a:gridCol w="1152128"/>
                <a:gridCol w="1008112"/>
                <a:gridCol w="872559"/>
              </a:tblGrid>
              <a:tr h="39338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2D629C"/>
                          </a:solidFill>
                          <a:effectLst/>
                          <a:latin typeface="+mj-lt"/>
                          <a:ea typeface="함초롬돋움"/>
                        </a:rPr>
                        <a:t>구분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2D629C"/>
                          </a:solidFill>
                          <a:effectLst/>
                          <a:latin typeface="+mj-lt"/>
                          <a:ea typeface="함초롬돋움"/>
                        </a:rPr>
                        <a:t>공급량</a:t>
                      </a:r>
                      <a:r>
                        <a:rPr lang="en-US" altLang="ko-KR" sz="1200" b="1" kern="0" spc="0" dirty="0" smtClean="0">
                          <a:solidFill>
                            <a:srgbClr val="2D629C"/>
                          </a:solidFill>
                          <a:effectLst/>
                          <a:latin typeface="+mj-lt"/>
                        </a:rPr>
                        <a:t>(</a:t>
                      </a:r>
                      <a:r>
                        <a:rPr lang="ko-KR" altLang="en-US" sz="1200" b="1" kern="0" spc="0" dirty="0" smtClean="0">
                          <a:solidFill>
                            <a:srgbClr val="2D629C"/>
                          </a:solidFill>
                          <a:effectLst/>
                          <a:latin typeface="+mj-lt"/>
                        </a:rPr>
                        <a:t>톤</a:t>
                      </a:r>
                      <a:r>
                        <a:rPr lang="en-US" sz="1200" b="1" kern="0" spc="0" dirty="0" smtClean="0">
                          <a:solidFill>
                            <a:srgbClr val="2D629C"/>
                          </a:solidFill>
                          <a:effectLst/>
                          <a:latin typeface="+mj-lt"/>
                        </a:rPr>
                        <a:t>)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2D629C"/>
                          </a:solidFill>
                          <a:effectLst/>
                          <a:latin typeface="+mj-lt"/>
                          <a:ea typeface="함초롬돋움"/>
                        </a:rPr>
                        <a:t>비율</a:t>
                      </a:r>
                      <a:r>
                        <a:rPr lang="en-US" altLang="ko-KR" sz="1200" b="1" kern="0" spc="0" dirty="0">
                          <a:solidFill>
                            <a:srgbClr val="2D629C"/>
                          </a:solidFill>
                          <a:effectLst/>
                          <a:latin typeface="+mj-lt"/>
                        </a:rPr>
                        <a:t>(%)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50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2D629C"/>
                          </a:solidFill>
                          <a:effectLst/>
                          <a:latin typeface="+mj-lt"/>
                          <a:ea typeface="함초롬돋움"/>
                        </a:rPr>
                        <a:t>친환경농산물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371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68.0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50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2D629C"/>
                          </a:solidFill>
                          <a:effectLst/>
                          <a:latin typeface="+mj-lt"/>
                          <a:ea typeface="함초롬돋움"/>
                        </a:rPr>
                        <a:t>일반농산물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174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32.0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579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2D629C"/>
                          </a:solidFill>
                          <a:effectLst/>
                          <a:latin typeface="+mj-lt"/>
                          <a:ea typeface="함초롬돋움"/>
                        </a:rPr>
                        <a:t>계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545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100%</a:t>
                      </a: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3" name="표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0356167"/>
              </p:ext>
            </p:extLst>
          </p:nvPr>
        </p:nvGraphicFramePr>
        <p:xfrm>
          <a:off x="107504" y="3717032"/>
          <a:ext cx="2791005" cy="2091817"/>
        </p:xfrm>
        <a:graphic>
          <a:graphicData uri="http://schemas.openxmlformats.org/drawingml/2006/table">
            <a:tbl>
              <a:tblPr/>
              <a:tblGrid>
                <a:gridCol w="930335"/>
                <a:gridCol w="930335"/>
                <a:gridCol w="930335"/>
              </a:tblGrid>
              <a:tr h="30657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2D629C"/>
                          </a:solidFill>
                          <a:effectLst/>
                          <a:latin typeface="+mj-lt"/>
                          <a:ea typeface="함초롬돋움"/>
                        </a:rPr>
                        <a:t>구분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2D629C"/>
                          </a:solidFill>
                          <a:effectLst/>
                          <a:latin typeface="+mj-lt"/>
                          <a:ea typeface="함초롬돋움"/>
                        </a:rPr>
                        <a:t>공급량</a:t>
                      </a:r>
                      <a:r>
                        <a:rPr lang="en-US" altLang="ko-KR" sz="1200" b="1" kern="0" spc="0" dirty="0" smtClean="0">
                          <a:solidFill>
                            <a:srgbClr val="2D629C"/>
                          </a:solidFill>
                          <a:effectLst/>
                          <a:latin typeface="+mj-lt"/>
                        </a:rPr>
                        <a:t>(</a:t>
                      </a:r>
                      <a:r>
                        <a:rPr lang="ko-KR" altLang="en-US" sz="1200" b="1" kern="0" spc="0" dirty="0" smtClean="0">
                          <a:solidFill>
                            <a:srgbClr val="2D629C"/>
                          </a:solidFill>
                          <a:effectLst/>
                          <a:latin typeface="+mj-lt"/>
                        </a:rPr>
                        <a:t>톤</a:t>
                      </a:r>
                      <a:r>
                        <a:rPr lang="en-US" sz="1200" b="1" kern="0" spc="0" dirty="0" smtClean="0">
                          <a:solidFill>
                            <a:srgbClr val="2D629C"/>
                          </a:solidFill>
                          <a:effectLst/>
                          <a:latin typeface="+mj-lt"/>
                        </a:rPr>
                        <a:t>)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2D629C"/>
                          </a:solidFill>
                          <a:effectLst/>
                          <a:latin typeface="+mj-lt"/>
                          <a:ea typeface="함초롬돋움"/>
                        </a:rPr>
                        <a:t>비율</a:t>
                      </a:r>
                      <a:r>
                        <a:rPr lang="en-US" altLang="ko-KR" sz="1200" b="1" kern="0" spc="0" dirty="0">
                          <a:solidFill>
                            <a:srgbClr val="2D629C"/>
                          </a:solidFill>
                          <a:effectLst/>
                          <a:latin typeface="+mj-lt"/>
                        </a:rPr>
                        <a:t>(%)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51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smtClean="0">
                          <a:solidFill>
                            <a:srgbClr val="2D629C"/>
                          </a:solidFill>
                          <a:effectLst/>
                          <a:latin typeface="+mj-lt"/>
                          <a:ea typeface="함초롬돋움"/>
                        </a:rPr>
                        <a:t>가공품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598</a:t>
                      </a:r>
                      <a:endParaRPr lang="en-US" altLang="ko-KR" sz="120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42.8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21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2D629C"/>
                          </a:solidFill>
                          <a:effectLst/>
                          <a:latin typeface="+mj-lt"/>
                          <a:ea typeface="함초롬돋움"/>
                        </a:rPr>
                        <a:t>농산물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545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39.1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21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2D629C"/>
                          </a:solidFill>
                          <a:effectLst/>
                          <a:latin typeface="+mj-lt"/>
                          <a:ea typeface="함초롬돋움"/>
                        </a:rPr>
                        <a:t>축산물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205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14.7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21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2D629C"/>
                          </a:solidFill>
                          <a:effectLst/>
                          <a:latin typeface="+mj-lt"/>
                          <a:ea typeface="함초롬돋움"/>
                        </a:rPr>
                        <a:t>수산물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48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3.4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21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2D629C"/>
                          </a:solidFill>
                          <a:effectLst/>
                          <a:latin typeface="+mj-lt"/>
                          <a:ea typeface="함초롬돋움"/>
                        </a:rPr>
                        <a:t>계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1,396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100%</a:t>
                      </a: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4" name="차트 53"/>
          <p:cNvGraphicFramePr/>
          <p:nvPr>
            <p:extLst>
              <p:ext uri="{D42A27DB-BD31-4B8C-83A1-F6EECF244321}">
                <p14:modId xmlns:p14="http://schemas.microsoft.com/office/powerpoint/2010/main" val="3379348069"/>
              </p:ext>
            </p:extLst>
          </p:nvPr>
        </p:nvGraphicFramePr>
        <p:xfrm>
          <a:off x="0" y="1450410"/>
          <a:ext cx="3276364" cy="21591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5" name="차트 54"/>
          <p:cNvGraphicFramePr/>
          <p:nvPr>
            <p:extLst>
              <p:ext uri="{D42A27DB-BD31-4B8C-83A1-F6EECF244321}">
                <p14:modId xmlns:p14="http://schemas.microsoft.com/office/powerpoint/2010/main" val="2196196345"/>
              </p:ext>
            </p:extLst>
          </p:nvPr>
        </p:nvGraphicFramePr>
        <p:xfrm>
          <a:off x="3059832" y="1122927"/>
          <a:ext cx="3607949" cy="2628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6" name="모서리가 둥근 직사각형 55"/>
          <p:cNvSpPr/>
          <p:nvPr/>
        </p:nvSpPr>
        <p:spPr>
          <a:xfrm>
            <a:off x="144016" y="5970060"/>
            <a:ext cx="2735982" cy="36004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>
                <a:solidFill>
                  <a:schemeClr val="bg1"/>
                </a:solidFill>
              </a:rPr>
              <a:t>1. </a:t>
            </a:r>
            <a:r>
              <a:rPr lang="ko-KR" altLang="en-US" sz="1600" b="1" dirty="0" err="1" smtClean="0">
                <a:solidFill>
                  <a:schemeClr val="bg1"/>
                </a:solidFill>
              </a:rPr>
              <a:t>식재료</a:t>
            </a:r>
            <a:r>
              <a:rPr lang="ko-KR" altLang="en-US" sz="1600" b="1" dirty="0" smtClean="0">
                <a:solidFill>
                  <a:schemeClr val="bg1"/>
                </a:solidFill>
              </a:rPr>
              <a:t> 공급 실적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</a:rPr>
              <a:t>총괄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)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57" name="모서리가 둥근 직사각형 56"/>
          <p:cNvSpPr/>
          <p:nvPr/>
        </p:nvSpPr>
        <p:spPr>
          <a:xfrm>
            <a:off x="3166728" y="5968536"/>
            <a:ext cx="2735982" cy="36004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2</a:t>
            </a:r>
            <a:r>
              <a:rPr lang="en-US" altLang="ko-KR" sz="1600" b="1" dirty="0" smtClean="0">
                <a:solidFill>
                  <a:schemeClr val="bg1"/>
                </a:solidFill>
              </a:rPr>
              <a:t>. </a:t>
            </a:r>
            <a:r>
              <a:rPr lang="ko-KR" altLang="en-US" sz="1600" b="1" dirty="0" smtClean="0">
                <a:solidFill>
                  <a:schemeClr val="bg1"/>
                </a:solidFill>
              </a:rPr>
              <a:t>농산물 공급 실적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58" name="모서리가 둥근 직사각형 57"/>
          <p:cNvSpPr/>
          <p:nvPr/>
        </p:nvSpPr>
        <p:spPr>
          <a:xfrm>
            <a:off x="6193630" y="5973984"/>
            <a:ext cx="2735982" cy="36004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>
                <a:solidFill>
                  <a:schemeClr val="bg1"/>
                </a:solidFill>
              </a:rPr>
              <a:t>3. </a:t>
            </a:r>
            <a:r>
              <a:rPr lang="ko-KR" altLang="en-US" sz="1600" b="1" dirty="0" err="1" smtClean="0">
                <a:solidFill>
                  <a:schemeClr val="bg1"/>
                </a:solidFill>
              </a:rPr>
              <a:t>원산지별</a:t>
            </a:r>
            <a:r>
              <a:rPr lang="ko-KR" altLang="en-US" sz="1600" b="1" dirty="0" smtClean="0">
                <a:solidFill>
                  <a:schemeClr val="bg1"/>
                </a:solidFill>
              </a:rPr>
              <a:t>  공급 실적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9BF4DAD5-F2A1-4C9C-916D-D75765EEB4E1}"/>
              </a:ext>
            </a:extLst>
          </p:cNvPr>
          <p:cNvSpPr txBox="1"/>
          <p:nvPr/>
        </p:nvSpPr>
        <p:spPr>
          <a:xfrm>
            <a:off x="408766" y="1103808"/>
            <a:ext cx="537211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b="1" dirty="0">
                <a:solidFill>
                  <a:schemeClr val="accent1">
                    <a:lumMod val="75000"/>
                  </a:schemeClr>
                </a:solidFill>
                <a:latin typeface="+mj-ea"/>
              </a:rPr>
              <a:t>○</a:t>
            </a:r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  <a:t> 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</a:rPr>
              <a:t>2018 food ingredient supply for school meals</a:t>
            </a:r>
            <a:endParaRPr lang="ko-KR" alt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9512" y="539388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4. </a:t>
            </a:r>
            <a:r>
              <a:rPr lang="en-US" altLang="ko-KR" b="1" dirty="0" err="1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Hongseong’s</a:t>
            </a:r>
            <a:r>
              <a:rPr lang="en-US" altLang="ko-KR" b="1" dirty="0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Special Projects</a:t>
            </a:r>
            <a:endParaRPr lang="ko-KR" altLang="en-US" b="1" dirty="0">
              <a:solidFill>
                <a:srgbClr val="25B58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3943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 descr="E:\기획단\타부서\농수산과\친환경농업\사본 -유기농업특구홍성 로고_최종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347"/>
            <a:ext cx="1328018" cy="33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362410" y="683404"/>
            <a:ext cx="5577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</a:rPr>
              <a:t>□ 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</a:rPr>
              <a:t>Ancient futures of agriculture</a:t>
            </a:r>
            <a:endParaRPr lang="ko-KR" alt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551" y="980728"/>
            <a:ext cx="8198721" cy="869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b="1" dirty="0" smtClean="0"/>
              <a:t>○ 어린이 농업 교실 </a:t>
            </a:r>
            <a:r>
              <a:rPr lang="en-US" altLang="ko-KR" b="1" dirty="0" smtClean="0"/>
              <a:t>: </a:t>
            </a:r>
            <a:r>
              <a:rPr lang="ko-KR" altLang="en-US" b="1" dirty="0" smtClean="0"/>
              <a:t>인원 </a:t>
            </a:r>
            <a:r>
              <a:rPr lang="en-US" altLang="ko-KR" b="1" dirty="0" smtClean="0"/>
              <a:t>707</a:t>
            </a:r>
            <a:r>
              <a:rPr lang="ko-KR" altLang="en-US" b="1" dirty="0" smtClean="0"/>
              <a:t>명 </a:t>
            </a:r>
            <a:r>
              <a:rPr lang="en-US" altLang="ko-KR" b="1" dirty="0" smtClean="0"/>
              <a:t>/ </a:t>
            </a:r>
            <a:r>
              <a:rPr lang="ko-KR" altLang="en-US" b="1" dirty="0" smtClean="0"/>
              <a:t>연간</a:t>
            </a:r>
            <a:endParaRPr lang="en-US" altLang="ko-KR" b="1" dirty="0" smtClean="0"/>
          </a:p>
          <a:p>
            <a:pPr fontAlgn="base">
              <a:lnSpc>
                <a:spcPct val="150000"/>
              </a:lnSpc>
            </a:pPr>
            <a:r>
              <a:rPr lang="en-US" altLang="ko-KR" b="1" dirty="0" smtClean="0">
                <a:solidFill>
                  <a:srgbClr val="0505F9"/>
                </a:solidFill>
              </a:rPr>
              <a:t>   - </a:t>
            </a:r>
            <a:r>
              <a:rPr lang="ko-KR" altLang="en-US" b="1" dirty="0" smtClean="0">
                <a:solidFill>
                  <a:srgbClr val="0505F9"/>
                </a:solidFill>
              </a:rPr>
              <a:t>유치원</a:t>
            </a:r>
            <a:r>
              <a:rPr lang="en-US" altLang="ko-KR" b="1" dirty="0" smtClean="0">
                <a:solidFill>
                  <a:srgbClr val="0505F9"/>
                </a:solidFill>
              </a:rPr>
              <a:t>(195</a:t>
            </a:r>
            <a:r>
              <a:rPr lang="ko-KR" altLang="en-US" b="1" dirty="0" smtClean="0">
                <a:solidFill>
                  <a:srgbClr val="0505F9"/>
                </a:solidFill>
              </a:rPr>
              <a:t>명</a:t>
            </a:r>
            <a:r>
              <a:rPr lang="en-US" altLang="ko-KR" b="1" dirty="0" smtClean="0">
                <a:solidFill>
                  <a:srgbClr val="0505F9"/>
                </a:solidFill>
              </a:rPr>
              <a:t>) , </a:t>
            </a:r>
            <a:r>
              <a:rPr lang="ko-KR" altLang="en-US" b="1" dirty="0" smtClean="0">
                <a:solidFill>
                  <a:srgbClr val="0505F9"/>
                </a:solidFill>
              </a:rPr>
              <a:t>초등학교</a:t>
            </a:r>
            <a:r>
              <a:rPr lang="en-US" altLang="ko-KR" b="1" dirty="0" smtClean="0">
                <a:solidFill>
                  <a:srgbClr val="0505F9"/>
                </a:solidFill>
              </a:rPr>
              <a:t>(155</a:t>
            </a:r>
            <a:r>
              <a:rPr lang="ko-KR" altLang="en-US" b="1" dirty="0" smtClean="0">
                <a:solidFill>
                  <a:srgbClr val="0505F9"/>
                </a:solidFill>
              </a:rPr>
              <a:t>명</a:t>
            </a:r>
            <a:r>
              <a:rPr lang="en-US" altLang="ko-KR" b="1" dirty="0" smtClean="0">
                <a:solidFill>
                  <a:srgbClr val="0505F9"/>
                </a:solidFill>
              </a:rPr>
              <a:t> ), </a:t>
            </a:r>
            <a:r>
              <a:rPr lang="ko-KR" altLang="en-US" b="1" dirty="0" smtClean="0">
                <a:solidFill>
                  <a:srgbClr val="0505F9"/>
                </a:solidFill>
              </a:rPr>
              <a:t>중학교</a:t>
            </a:r>
            <a:r>
              <a:rPr lang="en-US" altLang="ko-KR" b="1" dirty="0" smtClean="0">
                <a:solidFill>
                  <a:srgbClr val="0505F9"/>
                </a:solidFill>
              </a:rPr>
              <a:t>(277</a:t>
            </a:r>
            <a:r>
              <a:rPr lang="ko-KR" altLang="en-US" b="1" dirty="0" smtClean="0">
                <a:solidFill>
                  <a:srgbClr val="0505F9"/>
                </a:solidFill>
              </a:rPr>
              <a:t>명</a:t>
            </a:r>
            <a:r>
              <a:rPr lang="en-US" altLang="ko-KR" b="1" dirty="0" smtClean="0">
                <a:solidFill>
                  <a:srgbClr val="0505F9"/>
                </a:solidFill>
              </a:rPr>
              <a:t>) , </a:t>
            </a:r>
            <a:r>
              <a:rPr lang="ko-KR" altLang="en-US" b="1" dirty="0" smtClean="0">
                <a:solidFill>
                  <a:srgbClr val="0505F9"/>
                </a:solidFill>
              </a:rPr>
              <a:t>고등학교</a:t>
            </a:r>
            <a:r>
              <a:rPr lang="en-US" altLang="ko-KR" b="1" dirty="0">
                <a:solidFill>
                  <a:srgbClr val="0505F9"/>
                </a:solidFill>
              </a:rPr>
              <a:t> </a:t>
            </a:r>
            <a:r>
              <a:rPr lang="en-US" altLang="ko-KR" b="1" dirty="0" smtClean="0">
                <a:solidFill>
                  <a:srgbClr val="0505F9"/>
                </a:solidFill>
              </a:rPr>
              <a:t>3</a:t>
            </a:r>
            <a:r>
              <a:rPr lang="ko-KR" altLang="en-US" b="1" dirty="0" smtClean="0">
                <a:solidFill>
                  <a:srgbClr val="0505F9"/>
                </a:solidFill>
              </a:rPr>
              <a:t>학년</a:t>
            </a:r>
            <a:r>
              <a:rPr lang="en-US" altLang="ko-KR" b="1" dirty="0" smtClean="0">
                <a:solidFill>
                  <a:srgbClr val="0505F9"/>
                </a:solidFill>
              </a:rPr>
              <a:t>(80</a:t>
            </a:r>
            <a:r>
              <a:rPr lang="ko-KR" altLang="en-US" b="1" dirty="0" smtClean="0">
                <a:solidFill>
                  <a:srgbClr val="0505F9"/>
                </a:solidFill>
              </a:rPr>
              <a:t>명</a:t>
            </a:r>
            <a:r>
              <a:rPr lang="en-US" altLang="ko-KR" b="1" dirty="0" smtClean="0">
                <a:solidFill>
                  <a:srgbClr val="0505F9"/>
                </a:solidFill>
              </a:rPr>
              <a:t>)</a:t>
            </a:r>
            <a:endParaRPr lang="en-US" altLang="ko-KR" b="1" dirty="0">
              <a:solidFill>
                <a:srgbClr val="0505F9"/>
              </a:solidFill>
            </a:endParaRPr>
          </a:p>
        </p:txBody>
      </p:sp>
      <p:pic>
        <p:nvPicPr>
          <p:cNvPr id="11" name="Picture 2" descr="C:\Users\User\Desktop\농업\cbccb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8" t="24694" r="20906" b="32925"/>
          <a:stretch/>
        </p:blipFill>
        <p:spPr bwMode="auto">
          <a:xfrm>
            <a:off x="8527091" y="6315730"/>
            <a:ext cx="422364" cy="43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194796184" descr="EMB00001d64165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988840"/>
            <a:ext cx="3060631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hs\2 0 1 9\2 0 1 8\꿈나무 농업교실\꿈나무 농업교실(1회차)\3회차(1204)\20181204_사본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96" y="1988841"/>
            <a:ext cx="3096024" cy="215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437112"/>
            <a:ext cx="3096344" cy="213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416675"/>
            <a:ext cx="3060631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520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499992" y="2996952"/>
            <a:ext cx="12650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감사합니다</a:t>
            </a:r>
            <a:r>
              <a:rPr lang="en-US" altLang="ko-K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20985" y="3284984"/>
            <a:ext cx="17071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 smtClean="0">
                <a:solidFill>
                  <a:srgbClr val="17AD90"/>
                </a:solidFill>
              </a:rPr>
              <a:t>THANK YOU</a:t>
            </a:r>
            <a:endParaRPr lang="ko-KR" altLang="en-US" sz="2000" b="1" dirty="0">
              <a:solidFill>
                <a:srgbClr val="17AD90"/>
              </a:solidFill>
            </a:endParaRPr>
          </a:p>
        </p:txBody>
      </p:sp>
      <p:pic>
        <p:nvPicPr>
          <p:cNvPr id="2050" name="Picture 2" descr="C:\Users\User\Desktop\123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5" t="3745" r="3467" b="5232"/>
          <a:stretch/>
        </p:blipFill>
        <p:spPr bwMode="auto">
          <a:xfrm>
            <a:off x="0" y="0"/>
            <a:ext cx="4127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969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9512" y="539388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 General Introduction</a:t>
            </a:r>
            <a:endParaRPr lang="ko-KR" altLang="en-US" b="1" dirty="0">
              <a:solidFill>
                <a:schemeClr val="accent1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3" name="Picture 5" descr="E:\기획단\타부서\농수산과\친환경농업\사본 -유기농업특구홍성 로고_최종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347"/>
            <a:ext cx="1328018" cy="33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내용 개체 틀 27" descr="1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1665" y="1772816"/>
            <a:ext cx="4502344" cy="4731278"/>
          </a:xfrm>
          <a:prstGeom prst="rect">
            <a:avLst/>
          </a:prstGeom>
        </p:spPr>
      </p:pic>
      <p:sp>
        <p:nvSpPr>
          <p:cNvPr id="16" name="모서리가 둥근 직사각형 15"/>
          <p:cNvSpPr/>
          <p:nvPr/>
        </p:nvSpPr>
        <p:spPr>
          <a:xfrm>
            <a:off x="416496" y="1124744"/>
            <a:ext cx="8331968" cy="432000"/>
          </a:xfrm>
          <a:prstGeom prst="roundRect">
            <a:avLst>
              <a:gd name="adj" fmla="val 50000"/>
            </a:avLst>
          </a:prstGeom>
          <a:solidFill>
            <a:srgbClr val="ABDB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en-US" altLang="ko-K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Proximity to Seoul (one-and-a-half-hour drive)</a:t>
            </a:r>
            <a:endParaRPr lang="ko-KR" altLang="en-US" sz="2000" b="1" dirty="0" smtClean="0">
              <a:solidFill>
                <a:schemeClr val="bg1"/>
              </a:solidFill>
              <a:effectLst>
                <a:glow rad="228600">
                  <a:schemeClr val="tx1">
                    <a:lumMod val="65000"/>
                    <a:lumOff val="3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7" name="_x277600656" descr="EMB000026d822b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5" y="1772816"/>
            <a:ext cx="4175447" cy="3197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직사각형 17"/>
          <p:cNvSpPr/>
          <p:nvPr/>
        </p:nvSpPr>
        <p:spPr>
          <a:xfrm>
            <a:off x="4572000" y="4941168"/>
            <a:ext cx="457200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 ○ </a:t>
            </a:r>
            <a:r>
              <a:rPr lang="en-US" altLang="ko-KR" sz="14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Area</a:t>
            </a:r>
            <a:r>
              <a:rPr lang="ko-KR" altLang="en-US" sz="14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4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: 44,401ha (5.0% of </a:t>
            </a:r>
            <a:r>
              <a:rPr lang="en-US" altLang="ko-KR" sz="1400" b="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ChungNam</a:t>
            </a:r>
            <a:r>
              <a:rPr lang="en-US" altLang="ko-KR" sz="14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Prov.)</a:t>
            </a:r>
            <a:endParaRPr lang="ko-KR" altLang="en-US" sz="1400" b="0" dirty="0" smtClean="0">
              <a:solidFill>
                <a:schemeClr val="tx1">
                  <a:lumMod val="85000"/>
                  <a:lumOff val="1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    </a:t>
            </a:r>
            <a:r>
              <a:rPr lang="ko-KR" altLang="en-US" sz="12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▶ </a:t>
            </a:r>
            <a:r>
              <a:rPr lang="en-US" altLang="ko-KR" sz="12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Upland</a:t>
            </a:r>
            <a:r>
              <a:rPr lang="ko-KR" altLang="en-US" sz="12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2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6,019ha ▶ Paddy</a:t>
            </a:r>
            <a:r>
              <a:rPr lang="ko-KR" altLang="en-US" sz="12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2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9,811</a:t>
            </a:r>
            <a:r>
              <a:rPr lang="en-US" altLang="ko-KR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ha</a:t>
            </a:r>
            <a:r>
              <a:rPr lang="en-US" altLang="ko-KR" sz="12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▶ Forest 19,584ha </a:t>
            </a:r>
            <a:endParaRPr lang="en-US" altLang="ko-KR" sz="1400" b="0" dirty="0" smtClean="0">
              <a:solidFill>
                <a:schemeClr val="tx1">
                  <a:lumMod val="85000"/>
                  <a:lumOff val="1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14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○ </a:t>
            </a:r>
            <a:r>
              <a:rPr lang="en-US" altLang="ko-KR" sz="14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Population</a:t>
            </a:r>
            <a:r>
              <a:rPr lang="ko-KR" altLang="en-US" sz="14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4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101,324 (</a:t>
            </a:r>
            <a:r>
              <a:rPr lang="en-US" altLang="ko-KR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45,176 households) </a:t>
            </a:r>
            <a:endParaRPr lang="en-US" altLang="ko-KR" sz="1400" b="0" dirty="0" smtClean="0">
              <a:solidFill>
                <a:schemeClr val="tx1">
                  <a:lumMod val="85000"/>
                  <a:lumOff val="1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    ▶ 농가인구 </a:t>
            </a:r>
            <a:r>
              <a:rPr lang="en-US" altLang="ko-KR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: 22,243</a:t>
            </a:r>
            <a:r>
              <a:rPr lang="ko-KR" alt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(21%)</a:t>
            </a:r>
          </a:p>
          <a:p>
            <a:pPr>
              <a:lnSpc>
                <a:spcPct val="150000"/>
              </a:lnSpc>
            </a:pPr>
            <a:r>
              <a:rPr lang="ko-KR" altLang="en-US" sz="14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 ○ 행정구역 </a:t>
            </a:r>
            <a:r>
              <a:rPr lang="en-US" altLang="ko-KR" sz="14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: 3</a:t>
            </a:r>
            <a:r>
              <a:rPr lang="ko-KR" altLang="en-US" sz="14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읍 </a:t>
            </a:r>
            <a:r>
              <a:rPr lang="en-US" altLang="ko-KR" sz="14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8</a:t>
            </a:r>
            <a:r>
              <a:rPr lang="ko-KR" altLang="en-US" sz="14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면 </a:t>
            </a:r>
            <a:r>
              <a:rPr lang="en-US" altLang="ko-KR" sz="14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336</a:t>
            </a:r>
            <a:r>
              <a:rPr lang="ko-KR" altLang="en-US" sz="14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리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067944" y="6525574"/>
            <a:ext cx="982762" cy="431818"/>
          </a:xfrm>
          <a:prstGeom prst="rect">
            <a:avLst/>
          </a:prstGeom>
        </p:spPr>
        <p:txBody>
          <a:bodyPr/>
          <a:lstStyle/>
          <a:p>
            <a:r>
              <a:rPr lang="en-US" altLang="ko-KR" dirty="0" smtClean="0"/>
              <a:t>- 2</a:t>
            </a:r>
            <a:r>
              <a:rPr lang="ko-KR" altLang="en-US" dirty="0" smtClean="0"/>
              <a:t> </a:t>
            </a:r>
            <a:r>
              <a:rPr lang="en-US" altLang="ko-KR" dirty="0" smtClean="0"/>
              <a:t>-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9481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농업\cbccb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8" t="24694" r="20906" b="32925"/>
          <a:stretch/>
        </p:blipFill>
        <p:spPr bwMode="auto">
          <a:xfrm>
            <a:off x="8527091" y="6315730"/>
            <a:ext cx="422364" cy="43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9512" y="539388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en-US" altLang="ko-KR" b="1" dirty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General Introduction</a:t>
            </a:r>
            <a:endParaRPr lang="ko-KR" altLang="en-US" b="1" dirty="0">
              <a:solidFill>
                <a:schemeClr val="accent1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39450" y="1043444"/>
            <a:ext cx="13012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</a:rPr>
              <a:t>□ 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</a:rPr>
              <a:t>History</a:t>
            </a:r>
            <a:endParaRPr lang="ko-KR" alt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19872" y="1298972"/>
            <a:ext cx="5147563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600" dirty="0" err="1" smtClean="0">
                <a:solidFill>
                  <a:srgbClr val="17AD90"/>
                </a:solidFill>
              </a:rPr>
              <a:t>Baekje</a:t>
            </a:r>
            <a:r>
              <a:rPr lang="en-US" altLang="ko-KR" sz="1600" dirty="0" smtClean="0">
                <a:solidFill>
                  <a:srgbClr val="17AD90"/>
                </a:solidFill>
              </a:rPr>
              <a:t> Dynasty </a:t>
            </a:r>
            <a:r>
              <a:rPr lang="en-US" altLang="ko-K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ko-KR" altLang="en-US" sz="1600" dirty="0" smtClean="0"/>
              <a:t>고막부리 현</a:t>
            </a:r>
            <a:endParaRPr lang="en-US" altLang="ko-KR" sz="1600" dirty="0" smtClean="0"/>
          </a:p>
          <a:p>
            <a:pPr>
              <a:lnSpc>
                <a:spcPct val="200000"/>
              </a:lnSpc>
            </a:pPr>
            <a:r>
              <a:rPr lang="en-US" altLang="ko-KR" sz="1600" dirty="0" smtClean="0">
                <a:solidFill>
                  <a:srgbClr val="17AD90"/>
                </a:solidFill>
              </a:rPr>
              <a:t>Unified Silla Dynasty</a:t>
            </a:r>
            <a:r>
              <a:rPr lang="ko-KR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ko-KR" altLang="en-US" sz="1600" dirty="0" err="1" smtClean="0"/>
              <a:t>지심주</a:t>
            </a:r>
            <a:r>
              <a:rPr lang="en-US" altLang="ko-KR" sz="1600" dirty="0" smtClean="0"/>
              <a:t>(9</a:t>
            </a:r>
            <a:r>
              <a:rPr lang="ko-KR" altLang="en-US" sz="1600" dirty="0" err="1" smtClean="0"/>
              <a:t>개현</a:t>
            </a:r>
            <a:r>
              <a:rPr lang="ko-KR" altLang="en-US" sz="1600" dirty="0" smtClean="0"/>
              <a:t> 관할</a:t>
            </a:r>
            <a:r>
              <a:rPr lang="en-US" altLang="ko-KR" sz="1600" dirty="0" smtClean="0"/>
              <a:t>)</a:t>
            </a:r>
          </a:p>
          <a:p>
            <a:pPr>
              <a:lnSpc>
                <a:spcPct val="200000"/>
              </a:lnSpc>
            </a:pPr>
            <a:r>
              <a:rPr lang="en-US" altLang="ko-KR" sz="1600" dirty="0" err="1" smtClean="0">
                <a:solidFill>
                  <a:srgbClr val="17AD90"/>
                </a:solidFill>
              </a:rPr>
              <a:t>Goryeo</a:t>
            </a:r>
            <a:r>
              <a:rPr lang="en-US" altLang="ko-K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600" dirty="0" smtClean="0">
                <a:solidFill>
                  <a:srgbClr val="17AD90"/>
                </a:solidFill>
              </a:rPr>
              <a:t>Dynasty </a:t>
            </a:r>
            <a:r>
              <a:rPr lang="en-US" altLang="ko-K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pPr>
              <a:lnSpc>
                <a:spcPct val="200000"/>
              </a:lnSpc>
            </a:pPr>
            <a:r>
              <a:rPr lang="en-US" altLang="ko-K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600" dirty="0" smtClean="0"/>
              <a:t>- 995</a:t>
            </a:r>
            <a:r>
              <a:rPr lang="ko-KR" altLang="en-US" sz="1600" dirty="0" smtClean="0"/>
              <a:t>년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고려성종</a:t>
            </a:r>
            <a:r>
              <a:rPr lang="en-US" altLang="ko-KR" sz="1600" dirty="0" smtClean="0"/>
              <a:t>14</a:t>
            </a:r>
            <a:r>
              <a:rPr lang="ko-KR" altLang="en-US" sz="1600" dirty="0" smtClean="0"/>
              <a:t>년</a:t>
            </a:r>
            <a:r>
              <a:rPr lang="en-US" altLang="ko-KR" sz="1600" dirty="0" smtClean="0"/>
              <a:t>) : </a:t>
            </a:r>
            <a:r>
              <a:rPr lang="ko-KR" altLang="en-US" sz="1600" dirty="0" smtClean="0"/>
              <a:t>운주</a:t>
            </a:r>
            <a:endParaRPr lang="en-US" altLang="ko-KR" sz="1600" dirty="0" smtClean="0"/>
          </a:p>
          <a:p>
            <a:pPr>
              <a:lnSpc>
                <a:spcPct val="200000"/>
              </a:lnSpc>
            </a:pPr>
            <a:r>
              <a:rPr lang="en-US" altLang="ko-KR" sz="1600" dirty="0" smtClean="0"/>
              <a:t> - </a:t>
            </a:r>
            <a:r>
              <a:rPr lang="en-US" altLang="ko-KR" sz="1600" spc="-100" dirty="0" smtClean="0"/>
              <a:t>1371</a:t>
            </a:r>
            <a:r>
              <a:rPr lang="ko-KR" altLang="en-US" sz="1600" spc="-100" dirty="0" smtClean="0"/>
              <a:t>년</a:t>
            </a:r>
            <a:r>
              <a:rPr lang="en-US" altLang="ko-KR" sz="1600" spc="-100" dirty="0" smtClean="0"/>
              <a:t>(</a:t>
            </a:r>
            <a:r>
              <a:rPr lang="ko-KR" altLang="en-US" sz="1600" spc="-100" dirty="0" smtClean="0"/>
              <a:t>고려공민왕 </a:t>
            </a:r>
            <a:r>
              <a:rPr lang="en-US" altLang="ko-KR" sz="1600" spc="-100" dirty="0" smtClean="0"/>
              <a:t>20</a:t>
            </a:r>
            <a:r>
              <a:rPr lang="ko-KR" altLang="en-US" sz="1600" spc="-100" dirty="0" smtClean="0"/>
              <a:t>년</a:t>
            </a:r>
            <a:r>
              <a:rPr lang="en-US" altLang="ko-KR" sz="1600" spc="-100" dirty="0" smtClean="0"/>
              <a:t>) </a:t>
            </a:r>
            <a:r>
              <a:rPr lang="ko-KR" altLang="en-US" sz="1600" spc="-100" dirty="0" err="1" smtClean="0"/>
              <a:t>홍주목</a:t>
            </a:r>
            <a:r>
              <a:rPr lang="en-US" altLang="ko-KR" sz="1600" spc="-100" dirty="0" smtClean="0"/>
              <a:t>(</a:t>
            </a:r>
            <a:r>
              <a:rPr lang="ko-KR" altLang="en-US" sz="1600" spc="-100" dirty="0" smtClean="0"/>
              <a:t>목사</a:t>
            </a:r>
            <a:r>
              <a:rPr lang="en-US" altLang="ko-KR" sz="1600" spc="-100" dirty="0" smtClean="0"/>
              <a:t>), 3</a:t>
            </a:r>
            <a:r>
              <a:rPr lang="ko-KR" altLang="en-US" sz="1600" spc="-100" dirty="0" smtClean="0"/>
              <a:t>군</a:t>
            </a:r>
            <a:r>
              <a:rPr lang="en-US" altLang="ko-KR" sz="1600" spc="-100" dirty="0" smtClean="0"/>
              <a:t>11</a:t>
            </a:r>
            <a:r>
              <a:rPr lang="ko-KR" altLang="en-US" sz="1600" spc="-100" dirty="0" smtClean="0"/>
              <a:t>현 관할</a:t>
            </a:r>
            <a:endParaRPr lang="en-US" altLang="ko-KR" sz="1600" spc="-100" dirty="0" smtClean="0"/>
          </a:p>
          <a:p>
            <a:pPr>
              <a:lnSpc>
                <a:spcPct val="200000"/>
              </a:lnSpc>
            </a:pPr>
            <a:r>
              <a:rPr lang="en-US" altLang="ko-KR" sz="1600" dirty="0" smtClean="0">
                <a:solidFill>
                  <a:srgbClr val="17AD90"/>
                </a:solidFill>
              </a:rPr>
              <a:t>Joseon Dynasty </a:t>
            </a:r>
            <a:r>
              <a:rPr lang="en-US" altLang="ko-K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pPr>
              <a:lnSpc>
                <a:spcPct val="200000"/>
              </a:lnSpc>
            </a:pP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600" dirty="0" smtClean="0"/>
              <a:t>- 1895</a:t>
            </a:r>
            <a:r>
              <a:rPr lang="ko-KR" altLang="en-US" sz="1600" dirty="0" smtClean="0"/>
              <a:t>년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고종</a:t>
            </a:r>
            <a:r>
              <a:rPr lang="en-US" altLang="ko-KR" sz="1600" dirty="0" smtClean="0"/>
              <a:t>32</a:t>
            </a:r>
            <a:r>
              <a:rPr lang="ko-KR" altLang="en-US" sz="1600" dirty="0" smtClean="0"/>
              <a:t>년</a:t>
            </a:r>
            <a:r>
              <a:rPr lang="en-US" altLang="ko-KR" sz="1600" dirty="0" smtClean="0"/>
              <a:t>) : </a:t>
            </a:r>
            <a:r>
              <a:rPr lang="ko-KR" altLang="en-US" sz="1600" dirty="0" smtClean="0"/>
              <a:t>홍주부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관찰사</a:t>
            </a:r>
            <a:r>
              <a:rPr lang="en-US" altLang="ko-KR" sz="1600" dirty="0" smtClean="0"/>
              <a:t>), 6</a:t>
            </a:r>
            <a:r>
              <a:rPr lang="ko-KR" altLang="en-US" sz="1600" dirty="0" smtClean="0"/>
              <a:t>군 </a:t>
            </a:r>
            <a:r>
              <a:rPr lang="en-US" altLang="ko-KR" sz="1600" dirty="0" smtClean="0"/>
              <a:t>16</a:t>
            </a:r>
            <a:r>
              <a:rPr lang="ko-KR" altLang="en-US" sz="1600" dirty="0" smtClean="0"/>
              <a:t>현 관할</a:t>
            </a:r>
            <a:endParaRPr lang="en-US" altLang="ko-KR" sz="1600" dirty="0"/>
          </a:p>
          <a:p>
            <a:pPr>
              <a:lnSpc>
                <a:spcPct val="200000"/>
              </a:lnSpc>
            </a:pPr>
            <a:r>
              <a:rPr lang="en-US" altLang="ko-KR" sz="1600" dirty="0" smtClean="0">
                <a:solidFill>
                  <a:srgbClr val="17AD90"/>
                </a:solidFill>
              </a:rPr>
              <a:t>Modern Korea </a:t>
            </a:r>
            <a:r>
              <a:rPr lang="ko-KR" altLang="en-US" sz="1600" dirty="0" smtClean="0">
                <a:solidFill>
                  <a:srgbClr val="17AD90"/>
                </a:solidFill>
              </a:rPr>
              <a:t> </a:t>
            </a:r>
            <a:r>
              <a:rPr lang="en-US" altLang="ko-K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pPr>
              <a:lnSpc>
                <a:spcPct val="200000"/>
              </a:lnSpc>
            </a:pPr>
            <a:r>
              <a:rPr lang="en-US" altLang="ko-K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600" dirty="0" smtClean="0"/>
              <a:t>- </a:t>
            </a:r>
            <a:r>
              <a:rPr lang="en-US" altLang="ko-KR" b="1" dirty="0" smtClean="0">
                <a:solidFill>
                  <a:srgbClr val="C00000"/>
                </a:solidFill>
              </a:rPr>
              <a:t>2013</a:t>
            </a:r>
            <a:r>
              <a:rPr lang="ko-KR" altLang="en-US" b="1" dirty="0" smtClean="0">
                <a:solidFill>
                  <a:srgbClr val="C00000"/>
                </a:solidFill>
              </a:rPr>
              <a:t>년 충남도청 </a:t>
            </a:r>
            <a:r>
              <a:rPr lang="en-US" altLang="ko-KR" sz="1600" b="1" dirty="0" smtClean="0">
                <a:solidFill>
                  <a:srgbClr val="C00000"/>
                </a:solidFill>
              </a:rPr>
              <a:t> </a:t>
            </a:r>
            <a:r>
              <a:rPr lang="ko-KR" altLang="en-US" sz="1600" b="1" dirty="0" smtClean="0">
                <a:solidFill>
                  <a:srgbClr val="C00000"/>
                </a:solidFill>
              </a:rPr>
              <a:t>홍성군 이전</a:t>
            </a:r>
            <a:endParaRPr lang="en-US" altLang="ko-KR" sz="1600" b="1" dirty="0" smtClean="0">
              <a:solidFill>
                <a:srgbClr val="C00000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600" dirty="0" smtClean="0"/>
              <a:t> </a:t>
            </a:r>
            <a:r>
              <a:rPr lang="en-US" altLang="ko-KR" sz="1600" b="1" dirty="0" smtClean="0">
                <a:solidFill>
                  <a:srgbClr val="0505F9"/>
                </a:solidFill>
              </a:rPr>
              <a:t>- 2017</a:t>
            </a:r>
            <a:r>
              <a:rPr lang="ko-KR" altLang="en-US" sz="1600" b="1" dirty="0" smtClean="0">
                <a:solidFill>
                  <a:srgbClr val="0505F9"/>
                </a:solidFill>
              </a:rPr>
              <a:t>년 </a:t>
            </a:r>
            <a:r>
              <a:rPr lang="en-US" altLang="ko-KR" sz="1600" b="1" dirty="0" smtClean="0">
                <a:solidFill>
                  <a:srgbClr val="0505F9"/>
                </a:solidFill>
              </a:rPr>
              <a:t>8</a:t>
            </a:r>
            <a:r>
              <a:rPr lang="ko-KR" altLang="en-US" sz="1600" b="1" dirty="0" smtClean="0">
                <a:solidFill>
                  <a:srgbClr val="0505F9"/>
                </a:solidFill>
              </a:rPr>
              <a:t>월</a:t>
            </a:r>
            <a:r>
              <a:rPr lang="en-US" altLang="ko-KR" sz="1600" b="1" dirty="0" smtClean="0">
                <a:solidFill>
                  <a:srgbClr val="0505F9"/>
                </a:solidFill>
              </a:rPr>
              <a:t>1</a:t>
            </a:r>
            <a:r>
              <a:rPr lang="ko-KR" altLang="en-US" sz="1600" b="1" dirty="0" smtClean="0">
                <a:solidFill>
                  <a:srgbClr val="0505F9"/>
                </a:solidFill>
              </a:rPr>
              <a:t>일 </a:t>
            </a:r>
            <a:r>
              <a:rPr lang="en-US" altLang="ko-KR" sz="1600" b="1" dirty="0" smtClean="0">
                <a:solidFill>
                  <a:srgbClr val="0505F9"/>
                </a:solidFill>
              </a:rPr>
              <a:t>: </a:t>
            </a:r>
            <a:r>
              <a:rPr lang="ko-KR" altLang="en-US" sz="1600" b="1" dirty="0" err="1" smtClean="0">
                <a:solidFill>
                  <a:srgbClr val="0505F9"/>
                </a:solidFill>
              </a:rPr>
              <a:t>홍북면</a:t>
            </a:r>
            <a:r>
              <a:rPr lang="ko-KR" altLang="en-US" sz="1600" b="1" dirty="0" smtClean="0">
                <a:solidFill>
                  <a:srgbClr val="0505F9"/>
                </a:solidFill>
              </a:rPr>
              <a:t> → </a:t>
            </a:r>
            <a:r>
              <a:rPr lang="ko-KR" altLang="en-US" sz="1600" b="1" dirty="0" err="1" smtClean="0">
                <a:solidFill>
                  <a:srgbClr val="0505F9"/>
                </a:solidFill>
              </a:rPr>
              <a:t>홍북읍</a:t>
            </a:r>
            <a:r>
              <a:rPr lang="ko-KR" altLang="en-US" sz="1600" b="1" dirty="0" smtClean="0">
                <a:solidFill>
                  <a:srgbClr val="0505F9"/>
                </a:solidFill>
              </a:rPr>
              <a:t> 승격</a:t>
            </a:r>
            <a:r>
              <a:rPr lang="en-US" altLang="ko-KR" sz="1600" b="1" dirty="0" smtClean="0">
                <a:solidFill>
                  <a:srgbClr val="0505F9"/>
                </a:solidFill>
              </a:rPr>
              <a:t>(3</a:t>
            </a:r>
            <a:r>
              <a:rPr lang="ko-KR" altLang="en-US" sz="1600" b="1" dirty="0" smtClean="0">
                <a:solidFill>
                  <a:srgbClr val="0505F9"/>
                </a:solidFill>
              </a:rPr>
              <a:t>읍 </a:t>
            </a:r>
            <a:r>
              <a:rPr lang="en-US" altLang="ko-KR" sz="1600" b="1" dirty="0" smtClean="0">
                <a:solidFill>
                  <a:srgbClr val="0505F9"/>
                </a:solidFill>
              </a:rPr>
              <a:t>8</a:t>
            </a:r>
            <a:r>
              <a:rPr lang="ko-KR" altLang="en-US" sz="1600" b="1" dirty="0" smtClean="0">
                <a:solidFill>
                  <a:srgbClr val="0505F9"/>
                </a:solidFill>
              </a:rPr>
              <a:t>개면</a:t>
            </a:r>
            <a:r>
              <a:rPr lang="en-US" altLang="ko-KR" sz="1600" b="1" dirty="0" smtClean="0">
                <a:solidFill>
                  <a:srgbClr val="0505F9"/>
                </a:solidFill>
              </a:rPr>
              <a:t>)</a:t>
            </a:r>
            <a:endParaRPr lang="en-US" altLang="ko-KR" sz="1600" b="1" dirty="0">
              <a:solidFill>
                <a:srgbClr val="0505F9"/>
              </a:solidFill>
            </a:endParaRPr>
          </a:p>
        </p:txBody>
      </p:sp>
      <p:pic>
        <p:nvPicPr>
          <p:cNvPr id="13" name="Picture 5" descr="E:\기획단\타부서\농수산과\친환경농업\사본 -유기농업특구홍성 로고_최종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347"/>
            <a:ext cx="1328018" cy="33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User\Desktop\친환경\sub05_01_01_img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96" y="2132856"/>
            <a:ext cx="2871744" cy="2252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040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39552" y="1097072"/>
            <a:ext cx="4758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</a:rPr>
              <a:t>□ 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</a:rPr>
              <a:t>Total population &amp; number of farmers</a:t>
            </a:r>
            <a:endParaRPr lang="ko-KR" alt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3" name="Picture 5" descr="E:\기획단\타부서\농수산과\친환경농업\사본 -유기농업특구홍성 로고_최종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347"/>
            <a:ext cx="1328018" cy="33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395536" y="1484784"/>
            <a:ext cx="7344816" cy="11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220000"/>
              </a:lnSpc>
            </a:pP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   - 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인 구 수 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: 101,203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명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(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남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:50,324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명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, 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여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50,879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명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)/2019. 3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월말 기준</a:t>
            </a:r>
            <a:endParaRPr lang="en-US" altLang="ko-KR" sz="1600" b="1" dirty="0" smtClean="0">
              <a:solidFill>
                <a:srgbClr val="0505F9"/>
              </a:solidFill>
              <a:latin typeface="+mn-ea"/>
            </a:endParaRPr>
          </a:p>
          <a:p>
            <a:pPr fontAlgn="base">
              <a:lnSpc>
                <a:spcPct val="220000"/>
              </a:lnSpc>
            </a:pP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   - 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농업인수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 : 18,030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명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(8,553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호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) / 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인구수 대비 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17.8%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9552" y="2996952"/>
            <a:ext cx="7020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</a:rPr>
              <a:t>□ 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</a:rPr>
              <a:t>Co-branding </a:t>
            </a:r>
            <a:r>
              <a:rPr lang="en-US" altLang="ko-KR" b="1" dirty="0" err="1" smtClean="0">
                <a:solidFill>
                  <a:schemeClr val="accent1">
                    <a:lumMod val="75000"/>
                  </a:schemeClr>
                </a:solidFill>
              </a:rPr>
              <a:t>Hongseong’s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</a:rPr>
              <a:t> agricultural and special products</a:t>
            </a:r>
            <a:endParaRPr lang="ko-KR" alt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939583"/>
              </p:ext>
            </p:extLst>
          </p:nvPr>
        </p:nvGraphicFramePr>
        <p:xfrm>
          <a:off x="755576" y="3645024"/>
          <a:ext cx="7601255" cy="2062950"/>
        </p:xfrm>
        <a:graphic>
          <a:graphicData uri="http://schemas.openxmlformats.org/drawingml/2006/table">
            <a:tbl>
              <a:tblPr/>
              <a:tblGrid>
                <a:gridCol w="1172815"/>
                <a:gridCol w="1789485"/>
                <a:gridCol w="1766266"/>
                <a:gridCol w="1864577"/>
                <a:gridCol w="1008112"/>
              </a:tblGrid>
              <a:tr h="271272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구 분</a:t>
                      </a:r>
                    </a:p>
                  </a:txBody>
                  <a:tcPr marL="15426" marR="15426" marT="15426" marB="15426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홍성군 이미지 </a:t>
                      </a:r>
                      <a:r>
                        <a:rPr lang="ko-KR" altLang="en-US" sz="1200" b="1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업무표장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등록</a:t>
                      </a:r>
                    </a:p>
                  </a:txBody>
                  <a:tcPr marL="15426" marR="15426" marT="15426" marB="15426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사용 권리</a:t>
                      </a:r>
                    </a:p>
                  </a:txBody>
                  <a:tcPr marL="15426" marR="15426" marT="15426" marB="154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7127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표 시</a:t>
                      </a:r>
                    </a:p>
                  </a:txBody>
                  <a:tcPr marL="15426" marR="15426" marT="15426" marB="154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등록번호</a:t>
                      </a:r>
                    </a:p>
                  </a:txBody>
                  <a:tcPr marL="15426" marR="15426" marT="15426" marB="154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505F9"/>
                          </a:solidFill>
                          <a:effectLst/>
                          <a:latin typeface="+mn-ea"/>
                          <a:ea typeface="+mn-ea"/>
                        </a:rPr>
                        <a:t>등록일</a:t>
                      </a:r>
                    </a:p>
                  </a:txBody>
                  <a:tcPr marL="15426" marR="15426" marT="15426" marB="154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85109">
                <a:tc rowSpan="2">
                  <a:txBody>
                    <a:bodyPr/>
                    <a:lstStyle/>
                    <a:p>
                      <a:pPr marL="38100" marR="38100" indent="0" algn="di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505F9"/>
                          </a:solidFill>
                          <a:effectLst/>
                          <a:latin typeface="+mn-ea"/>
                          <a:ea typeface="+mn-ea"/>
                        </a:rPr>
                        <a:t>홍성군</a:t>
                      </a:r>
                    </a:p>
                    <a:p>
                      <a:pPr marL="38100" marR="38100" indent="0" algn="di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505F9"/>
                          </a:solidFill>
                          <a:effectLst/>
                          <a:latin typeface="+mn-ea"/>
                          <a:ea typeface="+mn-ea"/>
                        </a:rPr>
                        <a:t>농</a:t>
                      </a:r>
                      <a:r>
                        <a:rPr lang="en-US" altLang="ko-KR" sz="1200" b="1" kern="0" spc="0" dirty="0">
                          <a:solidFill>
                            <a:srgbClr val="0505F9"/>
                          </a:solidFill>
                          <a:effectLst/>
                          <a:latin typeface="+mn-ea"/>
                          <a:ea typeface="+mn-ea"/>
                        </a:rPr>
                        <a:t>․</a:t>
                      </a:r>
                      <a:r>
                        <a:rPr lang="ko-KR" altLang="en-US" sz="1200" b="1" kern="0" spc="0" dirty="0">
                          <a:solidFill>
                            <a:srgbClr val="0505F9"/>
                          </a:solidFill>
                          <a:effectLst/>
                          <a:latin typeface="+mn-ea"/>
                          <a:ea typeface="+mn-ea"/>
                        </a:rPr>
                        <a:t>특산물</a:t>
                      </a:r>
                    </a:p>
                    <a:p>
                      <a:pPr marL="38100" marR="38100" indent="0" algn="di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505F9"/>
                          </a:solidFill>
                          <a:effectLst/>
                          <a:latin typeface="+mn-ea"/>
                          <a:ea typeface="+mn-ea"/>
                        </a:rPr>
                        <a:t>공동상표</a:t>
                      </a:r>
                    </a:p>
                  </a:txBody>
                  <a:tcPr marL="15426" marR="15426" marT="15426" marB="15426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426" marR="15426" marT="15426" marB="154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40-0687555</a:t>
                      </a:r>
                    </a:p>
                  </a:txBody>
                  <a:tcPr marL="15426" marR="15426" marT="15426" marB="154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0" spc="0" dirty="0">
                          <a:solidFill>
                            <a:srgbClr val="0505F9"/>
                          </a:solidFill>
                          <a:effectLst/>
                          <a:latin typeface="+mn-ea"/>
                          <a:ea typeface="+mn-ea"/>
                        </a:rPr>
                        <a:t>2006.11.29.</a:t>
                      </a:r>
                    </a:p>
                  </a:txBody>
                  <a:tcPr marL="15426" marR="15426" marT="15426" marB="154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홍성군 품질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인증 업체</a:t>
                      </a:r>
                    </a:p>
                  </a:txBody>
                  <a:tcPr marL="15426" marR="15426" marT="15426" marB="154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695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10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내포천애는 충남 전체를 아우르며 포용하는 내포지역의 중심과 천애 </a:t>
                      </a:r>
                      <a:r>
                        <a:rPr lang="ko-KR" altLang="en-US" sz="1000" kern="0" spc="-5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홍성지역에서 생산되는 </a:t>
                      </a:r>
                      <a:r>
                        <a:rPr lang="ko-KR" altLang="en-US" sz="1000" kern="0" spc="-50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농수축임산물</a:t>
                      </a:r>
                      <a:r>
                        <a:rPr lang="ko-KR" altLang="en-US" sz="1000" kern="0" spc="-5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등 많은 종류의 </a:t>
                      </a:r>
                      <a:r>
                        <a:rPr lang="ko-KR" altLang="en-US" sz="1000" kern="0" spc="-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농특산물을</a:t>
                      </a:r>
                      <a:r>
                        <a:rPr lang="ko-KR" altLang="en-US" sz="10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표현하며 소비자에게 토속적이며 전통적인 따뜻한 이미지를 담고 있는 우리군 고유의 </a:t>
                      </a:r>
                      <a:r>
                        <a:rPr lang="ko-KR" altLang="en-US" sz="1000" kern="0" spc="-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농특산물</a:t>
                      </a:r>
                      <a:r>
                        <a:rPr lang="ko-KR" altLang="en-US" sz="10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공동상표임</a:t>
                      </a:r>
                    </a:p>
                  </a:txBody>
                  <a:tcPr marL="15426" marR="15426" marT="15426" marB="154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6" name="_x157117504" descr="EMB00002b8c2c8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653136"/>
            <a:ext cx="1089025" cy="792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User\Desktop\농업\cbccb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8" t="24694" r="20906" b="32925"/>
          <a:stretch/>
        </p:blipFill>
        <p:spPr bwMode="auto">
          <a:xfrm>
            <a:off x="8476964" y="6098445"/>
            <a:ext cx="422364" cy="43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539388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 General Information</a:t>
            </a:r>
            <a:endParaRPr lang="ko-KR" altLang="en-US" b="1" dirty="0">
              <a:solidFill>
                <a:schemeClr val="accent1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4865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728" y="620688"/>
            <a:ext cx="6408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en-US" altLang="ko-KR" b="1" dirty="0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Current Status of EFA</a:t>
            </a:r>
            <a:endParaRPr lang="ko-KR" altLang="en-US" b="1" dirty="0">
              <a:solidFill>
                <a:srgbClr val="25B58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3" name="Picture 5" descr="E:\기획단\타부서\농수산과\친환경농업\사본 -유기농업특구홍성 로고_최종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347"/>
            <a:ext cx="1328018" cy="33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직사각형 13"/>
          <p:cNvSpPr/>
          <p:nvPr/>
        </p:nvSpPr>
        <p:spPr>
          <a:xfrm>
            <a:off x="3803086" y="1854116"/>
            <a:ext cx="5089394" cy="3884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lnSpc>
                <a:spcPct val="220000"/>
              </a:lnSpc>
              <a:buFontTx/>
              <a:buChar char="-"/>
            </a:pP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1958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년 풀무학교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(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현 풀무농업 고등기술학교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)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설립</a:t>
            </a:r>
            <a:endParaRPr lang="en-US" altLang="ko-KR" sz="1600" b="1" dirty="0" smtClean="0">
              <a:solidFill>
                <a:srgbClr val="0505F9"/>
              </a:solidFill>
              <a:latin typeface="+mn-ea"/>
            </a:endParaRPr>
          </a:p>
          <a:p>
            <a:pPr marL="285750" indent="-285750" fontAlgn="base">
              <a:lnSpc>
                <a:spcPct val="220000"/>
              </a:lnSpc>
              <a:buFontTx/>
              <a:buChar char="-"/>
            </a:pP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1970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년대 후반부터 일본 유기농업단체와 교류시작</a:t>
            </a:r>
            <a:endParaRPr lang="en-US" altLang="ko-KR" sz="1600" b="1" dirty="0" smtClean="0">
              <a:solidFill>
                <a:srgbClr val="0505F9"/>
              </a:solidFill>
              <a:latin typeface="+mn-ea"/>
            </a:endParaRPr>
          </a:p>
          <a:p>
            <a:pPr marL="285750" indent="-285750" fontAlgn="base">
              <a:lnSpc>
                <a:spcPct val="220000"/>
              </a:lnSpc>
              <a:buFontTx/>
              <a:buChar char="-"/>
            </a:pP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1994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년 전국최초 오리농법 도입</a:t>
            </a:r>
            <a:endParaRPr lang="en-US" altLang="ko-KR" sz="1600" b="1" dirty="0" smtClean="0">
              <a:solidFill>
                <a:srgbClr val="0505F9"/>
              </a:solidFill>
              <a:latin typeface="+mn-ea"/>
            </a:endParaRPr>
          </a:p>
          <a:p>
            <a:pPr marL="285750" indent="-285750" fontAlgn="base">
              <a:lnSpc>
                <a:spcPct val="220000"/>
              </a:lnSpc>
              <a:buFontTx/>
              <a:buChar char="-"/>
            </a:pP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2005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년 농업기술센터 친환경농업과 신설</a:t>
            </a:r>
            <a:endParaRPr lang="en-US" altLang="ko-KR" sz="1600" b="1" dirty="0" smtClean="0">
              <a:solidFill>
                <a:srgbClr val="0505F9"/>
              </a:solidFill>
              <a:latin typeface="+mn-ea"/>
            </a:endParaRPr>
          </a:p>
          <a:p>
            <a:pPr marL="285750" indent="-285750" fontAlgn="base">
              <a:lnSpc>
                <a:spcPct val="220000"/>
              </a:lnSpc>
              <a:buFontTx/>
              <a:buChar char="-"/>
            </a:pP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2014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년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 </a:t>
            </a:r>
            <a:r>
              <a:rPr lang="ko-KR" altLang="en-US" sz="1600" b="1" dirty="0">
                <a:solidFill>
                  <a:srgbClr val="0505F9"/>
                </a:solidFill>
                <a:latin typeface="+mn-ea"/>
              </a:rPr>
              <a:t>전국최초 </a:t>
            </a:r>
            <a:r>
              <a:rPr lang="ko-KR" altLang="en-US" sz="1600" b="1" dirty="0" err="1" smtClean="0">
                <a:solidFill>
                  <a:srgbClr val="0505F9"/>
                </a:solidFill>
                <a:latin typeface="+mn-ea"/>
              </a:rPr>
              <a:t>유기농업특구지정</a:t>
            </a:r>
            <a:endParaRPr lang="en-US" altLang="ko-KR" sz="1600" b="1" dirty="0" smtClean="0">
              <a:solidFill>
                <a:srgbClr val="0505F9"/>
              </a:solidFill>
              <a:latin typeface="+mn-ea"/>
            </a:endParaRPr>
          </a:p>
          <a:p>
            <a:pPr fontAlgn="base">
              <a:lnSpc>
                <a:spcPct val="220000"/>
              </a:lnSpc>
            </a:pPr>
            <a:r>
              <a:rPr lang="en-US" altLang="ko-KR" sz="1600" b="1" dirty="0" smtClean="0">
                <a:solidFill>
                  <a:schemeClr val="tx2"/>
                </a:solidFill>
                <a:latin typeface="+mn-ea"/>
              </a:rPr>
              <a:t>-  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2015 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전국 최초 </a:t>
            </a:r>
            <a:r>
              <a:rPr lang="ko-KR" altLang="en-US" sz="1600" b="1" dirty="0" err="1" smtClean="0">
                <a:solidFill>
                  <a:srgbClr val="0505F9"/>
                </a:solidFill>
                <a:latin typeface="+mn-ea"/>
              </a:rPr>
              <a:t>유기농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 클로렐라 대량 배양 공급</a:t>
            </a:r>
            <a:endParaRPr lang="en-US" altLang="ko-KR" sz="1600" b="1" dirty="0" smtClean="0">
              <a:solidFill>
                <a:srgbClr val="0505F9"/>
              </a:solidFill>
              <a:latin typeface="+mn-ea"/>
            </a:endParaRPr>
          </a:p>
          <a:p>
            <a:pPr marL="285750" indent="-285750" fontAlgn="base">
              <a:lnSpc>
                <a:spcPct val="220000"/>
              </a:lnSpc>
              <a:buFontTx/>
              <a:buChar char="-"/>
            </a:pP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2019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년 </a:t>
            </a:r>
            <a:r>
              <a:rPr lang="ko-KR" altLang="en-US" sz="1600" b="1" dirty="0" err="1" smtClean="0">
                <a:solidFill>
                  <a:srgbClr val="0505F9"/>
                </a:solidFill>
                <a:latin typeface="+mn-ea"/>
              </a:rPr>
              <a:t>유기농업특구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 연장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(2021</a:t>
            </a:r>
            <a:r>
              <a:rPr lang="ko-KR" altLang="en-US" sz="1600" b="1" dirty="0" smtClean="0">
                <a:solidFill>
                  <a:srgbClr val="0505F9"/>
                </a:solidFill>
                <a:latin typeface="+mn-ea"/>
              </a:rPr>
              <a:t>년</a:t>
            </a:r>
            <a:r>
              <a:rPr lang="en-US" altLang="ko-KR" sz="1600" b="1" dirty="0" smtClean="0">
                <a:solidFill>
                  <a:srgbClr val="0505F9"/>
                </a:solidFill>
                <a:latin typeface="+mn-ea"/>
              </a:rPr>
              <a:t>)</a:t>
            </a:r>
            <a:endParaRPr lang="en-US" altLang="ko-KR" sz="1600" b="1" dirty="0">
              <a:solidFill>
                <a:srgbClr val="0505F9"/>
              </a:solidFill>
              <a:latin typeface="+mn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79912" y="1484784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</a:rPr>
              <a:t>□ 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</a:rPr>
              <a:t>History of </a:t>
            </a:r>
            <a:r>
              <a:rPr lang="en-US" altLang="ko-KR" b="1" dirty="0" err="1" smtClean="0">
                <a:solidFill>
                  <a:schemeClr val="accent1">
                    <a:lumMod val="75000"/>
                  </a:schemeClr>
                </a:solidFill>
              </a:rPr>
              <a:t>Hongseong’s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</a:rPr>
              <a:t> EFA</a:t>
            </a:r>
            <a:endParaRPr lang="ko-KR" alt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" name="Picture 2" descr="C:\Users\User\Desktop\농업\cbccb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8" t="24694" r="20906" b="32925"/>
          <a:stretch/>
        </p:blipFill>
        <p:spPr bwMode="auto">
          <a:xfrm>
            <a:off x="8527091" y="6315730"/>
            <a:ext cx="422364" cy="43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8" y="1340768"/>
            <a:ext cx="3640838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751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 descr="E:\기획단\타부서\농수산과\친환경농업\사본 -유기농업특구홍성 로고_최종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347"/>
            <a:ext cx="1328018" cy="33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851920" y="1484784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</a:rPr>
              <a:t>□ </a:t>
            </a:r>
            <a:r>
              <a:rPr lang="en-US" altLang="ko-KR" b="1" dirty="0" err="1" smtClean="0">
                <a:solidFill>
                  <a:schemeClr val="accent1">
                    <a:lumMod val="75000"/>
                  </a:schemeClr>
                </a:solidFill>
              </a:rPr>
              <a:t>Hongseong’s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</a:rPr>
              <a:t> Progress in EFA</a:t>
            </a:r>
            <a:endParaRPr lang="ko-KR" alt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Picture 2" descr="C:\Users\User\Desktop\농업\cbccb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8" t="24694" r="20906" b="32925"/>
          <a:stretch/>
        </p:blipFill>
        <p:spPr bwMode="auto">
          <a:xfrm>
            <a:off x="8527091" y="6315730"/>
            <a:ext cx="422364" cy="43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직사각형 10"/>
          <p:cNvSpPr/>
          <p:nvPr/>
        </p:nvSpPr>
        <p:spPr>
          <a:xfrm>
            <a:off x="3695820" y="1854116"/>
            <a:ext cx="69248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250000"/>
              </a:lnSpc>
            </a:pPr>
            <a:r>
              <a:rPr lang="en-US" altLang="ko-KR" sz="1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- 2015: </a:t>
            </a:r>
            <a:r>
              <a:rPr lang="ko-KR" altLang="en-US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홍성군 친환경농업 육성계획 수립</a:t>
            </a:r>
            <a:r>
              <a:rPr lang="en-US" altLang="ko-KR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(</a:t>
            </a:r>
            <a:r>
              <a:rPr lang="ko-KR" altLang="en-US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농수산과</a:t>
            </a:r>
            <a:r>
              <a:rPr lang="en-US" altLang="ko-KR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)</a:t>
            </a:r>
            <a:endParaRPr lang="ko-KR" altLang="en-US" sz="1600" b="1" dirty="0">
              <a:solidFill>
                <a:schemeClr val="accent1">
                  <a:lumMod val="75000"/>
                </a:schemeClr>
              </a:solidFill>
              <a:latin typeface="+mn-ea"/>
            </a:endParaRPr>
          </a:p>
          <a:p>
            <a:pPr fontAlgn="base">
              <a:lnSpc>
                <a:spcPct val="250000"/>
              </a:lnSpc>
            </a:pPr>
            <a:r>
              <a:rPr lang="en-US" altLang="ko-KR" sz="1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- 2015: </a:t>
            </a:r>
            <a:r>
              <a:rPr lang="ko-KR" altLang="en-US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홍성군 </a:t>
            </a:r>
            <a:r>
              <a:rPr lang="ko-KR" altLang="en-US" sz="1600" b="1" dirty="0" err="1">
                <a:solidFill>
                  <a:schemeClr val="accent1">
                    <a:lumMod val="75000"/>
                  </a:schemeClr>
                </a:solidFill>
                <a:latin typeface="+mn-ea"/>
              </a:rPr>
              <a:t>친환경농어업</a:t>
            </a:r>
            <a:r>
              <a:rPr lang="ko-KR" altLang="en-US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 육성 및 </a:t>
            </a:r>
            <a:r>
              <a:rPr lang="ko-KR" altLang="en-US" sz="1600" b="1" dirty="0" err="1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지원에관한</a:t>
            </a:r>
            <a:r>
              <a:rPr lang="ko-KR" altLang="en-US" sz="1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 </a:t>
            </a:r>
            <a:r>
              <a:rPr lang="ko-KR" altLang="en-US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조례</a:t>
            </a:r>
          </a:p>
          <a:p>
            <a:pPr fontAlgn="base">
              <a:lnSpc>
                <a:spcPct val="250000"/>
              </a:lnSpc>
            </a:pPr>
            <a:r>
              <a:rPr lang="en-US" altLang="ko-KR" sz="1600" b="1" spc="-100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- </a:t>
            </a:r>
            <a:r>
              <a:rPr lang="en-US" altLang="ko-KR" sz="1600" b="1" spc="-100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2017: </a:t>
            </a:r>
            <a:r>
              <a:rPr lang="ko-KR" altLang="en-US" sz="1600" b="1" spc="-100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홍성군 친환경농업육성 </a:t>
            </a:r>
            <a:r>
              <a:rPr lang="en-US" altLang="ko-KR" sz="1600" b="1" spc="-100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5</a:t>
            </a:r>
            <a:r>
              <a:rPr lang="ko-KR" altLang="en-US" sz="1600" b="1" spc="-100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개년 계획 수립</a:t>
            </a:r>
            <a:r>
              <a:rPr lang="en-US" altLang="ko-KR" sz="1600" b="1" spc="-100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(2017~2021</a:t>
            </a:r>
            <a:r>
              <a:rPr lang="en-US" altLang="ko-KR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)</a:t>
            </a:r>
            <a:endParaRPr lang="ko-KR" altLang="en-US" sz="1600" b="1" dirty="0">
              <a:solidFill>
                <a:schemeClr val="accent1">
                  <a:lumMod val="75000"/>
                </a:schemeClr>
              </a:solidFill>
              <a:latin typeface="+mn-ea"/>
            </a:endParaRPr>
          </a:p>
          <a:p>
            <a:pPr fontAlgn="base">
              <a:lnSpc>
                <a:spcPct val="250000"/>
              </a:lnSpc>
            </a:pPr>
            <a:r>
              <a:rPr lang="en-US" altLang="ko-KR" sz="1600" b="1" spc="-50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- </a:t>
            </a:r>
            <a:r>
              <a:rPr lang="en-US" altLang="ko-KR" sz="1600" b="1" spc="-50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2018: </a:t>
            </a:r>
            <a:r>
              <a:rPr lang="ko-KR" altLang="en-US" sz="1600" b="1" spc="-50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홍성군 지역식량체계구축</a:t>
            </a:r>
            <a:r>
              <a:rPr lang="en-US" altLang="ko-KR" sz="1600" b="1" spc="-50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(</a:t>
            </a:r>
            <a:r>
              <a:rPr lang="ko-KR" altLang="en-US" sz="1600" b="1" spc="-50" dirty="0" err="1">
                <a:solidFill>
                  <a:schemeClr val="accent1">
                    <a:lumMod val="75000"/>
                  </a:schemeClr>
                </a:solidFill>
                <a:latin typeface="+mn-ea"/>
              </a:rPr>
              <a:t>푸드플랜</a:t>
            </a:r>
            <a:r>
              <a:rPr lang="en-US" altLang="ko-KR" sz="1600" b="1" spc="-50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) </a:t>
            </a:r>
            <a:r>
              <a:rPr lang="ko-KR" altLang="en-US" sz="1600" b="1" spc="-50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기본계획 </a:t>
            </a:r>
            <a:r>
              <a:rPr lang="ko-KR" altLang="en-US" sz="1600" b="1" spc="-50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수립</a:t>
            </a:r>
          </a:p>
          <a:p>
            <a:pPr fontAlgn="base">
              <a:lnSpc>
                <a:spcPct val="250000"/>
              </a:lnSpc>
            </a:pPr>
            <a:r>
              <a:rPr lang="en-US" altLang="ko-KR" sz="1600" b="1" spc="-100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- 2019:</a:t>
            </a:r>
            <a:r>
              <a:rPr lang="ko-KR" altLang="en-US" sz="1600" b="1" spc="-100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 </a:t>
            </a:r>
            <a:r>
              <a:rPr lang="ko-KR" altLang="en-US" sz="1600" b="1" spc="-100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홍성군 지역식량체계구축</a:t>
            </a:r>
            <a:r>
              <a:rPr lang="en-US" altLang="ko-KR" sz="1600" b="1" spc="-100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(</a:t>
            </a:r>
            <a:r>
              <a:rPr lang="ko-KR" altLang="en-US" sz="1600" b="1" spc="-100" dirty="0" err="1">
                <a:solidFill>
                  <a:schemeClr val="accent1">
                    <a:lumMod val="75000"/>
                  </a:schemeClr>
                </a:solidFill>
                <a:latin typeface="+mn-ea"/>
              </a:rPr>
              <a:t>푸드플랜</a:t>
            </a:r>
            <a:r>
              <a:rPr lang="en-US" altLang="ko-KR" sz="1600" b="1" spc="-100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) </a:t>
            </a:r>
            <a:r>
              <a:rPr lang="ko-KR" altLang="en-US" sz="1600" b="1" spc="-100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세부계획 </a:t>
            </a:r>
            <a:r>
              <a:rPr lang="ko-KR" altLang="en-US" sz="1600" b="1" spc="-100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수립</a:t>
            </a:r>
            <a:endParaRPr lang="en-US" altLang="ko-KR" sz="1600" b="1" spc="-100" dirty="0" smtClean="0">
              <a:solidFill>
                <a:schemeClr val="accent1">
                  <a:lumMod val="75000"/>
                </a:schemeClr>
              </a:solidFill>
              <a:latin typeface="+mn-ea"/>
            </a:endParaRPr>
          </a:p>
          <a:p>
            <a:pPr fontAlgn="base">
              <a:lnSpc>
                <a:spcPct val="250000"/>
              </a:lnSpc>
            </a:pPr>
            <a:r>
              <a:rPr lang="ko-KR" altLang="en-US" sz="1600" b="1" spc="100" dirty="0" smtClean="0">
                <a:solidFill>
                  <a:srgbClr val="FF0000"/>
                </a:solidFill>
                <a:latin typeface="+mn-ea"/>
              </a:rPr>
              <a:t>  ⇒ 지속 가능한 먹거리 생산환경 조성</a:t>
            </a:r>
            <a:endParaRPr lang="ko-KR" altLang="en-US" sz="1600" b="1" spc="100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55" y="1822640"/>
            <a:ext cx="3362325" cy="378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79512" y="539388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en-US" altLang="ko-KR" b="1" dirty="0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en-US" altLang="ko-KR" b="1" dirty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Current Status of EFA</a:t>
            </a:r>
            <a:endParaRPr lang="ko-KR" altLang="en-US" b="1" dirty="0">
              <a:solidFill>
                <a:srgbClr val="25B58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2810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 descr="E:\기획단\타부서\농수산과\친환경농업\사본 -유기농업특구홍성 로고_최종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347"/>
            <a:ext cx="1328018" cy="33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39552" y="1043444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</a:rPr>
              <a:t>□ 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</a:rPr>
              <a:t>Changes in EFA-certified farmland acreages</a:t>
            </a:r>
            <a:endParaRPr lang="ko-KR" alt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4151670"/>
              </p:ext>
            </p:extLst>
          </p:nvPr>
        </p:nvGraphicFramePr>
        <p:xfrm>
          <a:off x="867036" y="1700808"/>
          <a:ext cx="7344816" cy="3456384"/>
        </p:xfrm>
        <a:graphic>
          <a:graphicData uri="http://schemas.openxmlformats.org/drawingml/2006/table">
            <a:tbl>
              <a:tblPr/>
              <a:tblGrid>
                <a:gridCol w="648072"/>
                <a:gridCol w="936104"/>
                <a:gridCol w="864096"/>
                <a:gridCol w="792088"/>
                <a:gridCol w="648072"/>
                <a:gridCol w="792088"/>
                <a:gridCol w="648072"/>
                <a:gridCol w="792088"/>
                <a:gridCol w="648072"/>
                <a:gridCol w="576064"/>
              </a:tblGrid>
              <a:tr h="477971">
                <a:tc rowSpan="2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함초롬바탕" pitchFamily="18" charset="-127"/>
                        </a:rPr>
                        <a:t>연도</a:t>
                      </a:r>
                    </a:p>
                  </a:txBody>
                  <a:tcPr marL="82283" marR="82283" marT="41142" marB="41142" anchor="ctr">
                    <a:lnL w="2159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B58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함초롬바탕" pitchFamily="18" charset="-127"/>
                        </a:rPr>
                        <a:t>계</a:t>
                      </a:r>
                    </a:p>
                  </a:txBody>
                  <a:tcPr marL="82283" marR="82283" marT="41142" marB="4114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B58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함초롬바탕" pitchFamily="18" charset="-127"/>
                        </a:rPr>
                        <a:t>유 기</a:t>
                      </a:r>
                    </a:p>
                  </a:txBody>
                  <a:tcPr marL="82283" marR="82283" marT="41142" marB="4114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B58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함초롬바탕" pitchFamily="18" charset="-127"/>
                        </a:rPr>
                        <a:t>무농약</a:t>
                      </a:r>
                      <a:endParaRPr lang="ko-KR" altLang="en-US" sz="1600" b="1" kern="0" spc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  <a:cs typeface="함초롬바탕" pitchFamily="18" charset="-127"/>
                      </a:endParaRPr>
                    </a:p>
                  </a:txBody>
                  <a:tcPr marL="82283" marR="82283" marT="41142" marB="4114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B58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함초롬바탕" pitchFamily="18" charset="-127"/>
                        </a:rPr>
                        <a:t>저농약</a:t>
                      </a:r>
                      <a:endParaRPr lang="ko-KR" altLang="en-US" sz="1600" b="1" kern="0" spc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  <a:cs typeface="함초롬바탕" pitchFamily="18" charset="-127"/>
                      </a:endParaRPr>
                    </a:p>
                  </a:txBody>
                  <a:tcPr marL="82283" marR="82283" marT="41142" marB="4114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B58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함초롬바탕" pitchFamily="18" charset="-127"/>
                        </a:rPr>
                        <a:t>비고</a:t>
                      </a:r>
                    </a:p>
                  </a:txBody>
                  <a:tcPr marL="82283" marR="82283" marT="41142" marB="4114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B585"/>
                    </a:solidFill>
                  </a:tcPr>
                </a:tc>
              </a:tr>
              <a:tr h="5458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-34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함초롬바탕" pitchFamily="18" charset="-127"/>
                        </a:rPr>
                        <a:t>농가수</a:t>
                      </a:r>
                      <a:r>
                        <a:rPr lang="en-US" altLang="ko-KR" sz="1600" b="1" kern="0" spc="-34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함초롬바탕" pitchFamily="18" charset="-127"/>
                        </a:rPr>
                        <a:t>(</a:t>
                      </a:r>
                      <a:r>
                        <a:rPr lang="ko-KR" altLang="en-US" sz="1600" b="1" kern="0" spc="-34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함초롬바탕" pitchFamily="18" charset="-127"/>
                        </a:rPr>
                        <a:t>호</a:t>
                      </a:r>
                      <a:r>
                        <a:rPr lang="en-US" altLang="ko-KR" sz="1600" b="1" kern="0" spc="-34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함초롬바탕" pitchFamily="18" charset="-127"/>
                        </a:rPr>
                        <a:t>)</a:t>
                      </a:r>
                      <a:endParaRPr lang="ko-KR" altLang="en-US" sz="1600" b="1" kern="0" spc="-34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  <a:cs typeface="함초롬바탕" pitchFamily="18" charset="-127"/>
                      </a:endParaRPr>
                    </a:p>
                  </a:txBody>
                  <a:tcPr marL="82283" marR="82283" marT="41142" marB="4114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B5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-19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함초롬바탕" pitchFamily="18" charset="-127"/>
                        </a:rPr>
                        <a:t>면적</a:t>
                      </a:r>
                      <a:r>
                        <a:rPr lang="en-US" altLang="ko-KR" sz="1600" b="1" kern="0" spc="-19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함초롬바탕" pitchFamily="18" charset="-127"/>
                        </a:rPr>
                        <a:t>(</a:t>
                      </a:r>
                      <a:r>
                        <a:rPr lang="en-US" sz="1600" b="1" kern="0" spc="-19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함초롬바탕" pitchFamily="18" charset="-127"/>
                        </a:rPr>
                        <a:t>ha)</a:t>
                      </a:r>
                    </a:p>
                  </a:txBody>
                  <a:tcPr marL="82283" marR="82283" marT="41142" marB="4114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B5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함초롬바탕" pitchFamily="18" charset="-127"/>
                        </a:rPr>
                        <a:t>농가수</a:t>
                      </a:r>
                      <a:endParaRPr lang="ko-KR" altLang="en-US" sz="1600" b="1" kern="0" spc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  <a:cs typeface="함초롬바탕" pitchFamily="18" charset="-127"/>
                      </a:endParaRPr>
                    </a:p>
                  </a:txBody>
                  <a:tcPr marL="82283" marR="82283" marT="41142" marB="4114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B5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함초롬바탕" pitchFamily="18" charset="-127"/>
                        </a:rPr>
                        <a:t>면적</a:t>
                      </a:r>
                    </a:p>
                  </a:txBody>
                  <a:tcPr marL="82283" marR="82283" marT="41142" marB="4114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B5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함초롬바탕" pitchFamily="18" charset="-127"/>
                        </a:rPr>
                        <a:t>농가수</a:t>
                      </a:r>
                      <a:endParaRPr lang="ko-KR" altLang="en-US" sz="1600" b="1" kern="0" spc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  <a:cs typeface="함초롬바탕" pitchFamily="18" charset="-127"/>
                      </a:endParaRPr>
                    </a:p>
                  </a:txBody>
                  <a:tcPr marL="82283" marR="82283" marT="41142" marB="4114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B5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함초롬바탕" pitchFamily="18" charset="-127"/>
                        </a:rPr>
                        <a:t>면적</a:t>
                      </a:r>
                    </a:p>
                  </a:txBody>
                  <a:tcPr marL="82283" marR="82283" marT="41142" marB="4114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B5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함초롬바탕" pitchFamily="18" charset="-127"/>
                        </a:rPr>
                        <a:t>농가수</a:t>
                      </a:r>
                      <a:endParaRPr lang="ko-KR" altLang="en-US" sz="1600" b="1" kern="0" spc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  <a:cs typeface="함초롬바탕" pitchFamily="18" charset="-127"/>
                      </a:endParaRPr>
                    </a:p>
                  </a:txBody>
                  <a:tcPr marL="82283" marR="82283" marT="41142" marB="4114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B5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함초롬바탕" pitchFamily="18" charset="-127"/>
                        </a:rPr>
                        <a:t>면적</a:t>
                      </a:r>
                    </a:p>
                  </a:txBody>
                  <a:tcPr marL="82283" marR="82283" marT="41142" marB="4114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B5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함초롬바탕" pitchFamily="18" charset="-127"/>
                        </a:rPr>
                        <a:t>　</a:t>
                      </a:r>
                    </a:p>
                  </a:txBody>
                  <a:tcPr marL="82283" marR="82283" marT="41142" marB="4114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B585"/>
                    </a:solidFill>
                  </a:tcPr>
                </a:tc>
              </a:tr>
              <a:tr h="560378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2014</a:t>
                      </a:r>
                    </a:p>
                  </a:txBody>
                  <a:tcPr marL="82283" marR="82283" marT="41142" marB="41142" anchor="ctr">
                    <a:lnL w="2159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816</a:t>
                      </a:r>
                    </a:p>
                  </a:txBody>
                  <a:tcPr marL="82283" marR="82283" marT="41142" marB="4114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673</a:t>
                      </a:r>
                    </a:p>
                  </a:txBody>
                  <a:tcPr marL="82283" marR="82283" marT="41142" marB="4114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613</a:t>
                      </a:r>
                    </a:p>
                  </a:txBody>
                  <a:tcPr marL="82283" marR="82283" marT="41142" marB="4114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561</a:t>
                      </a:r>
                    </a:p>
                  </a:txBody>
                  <a:tcPr marL="82283" marR="82283" marT="41142" marB="4114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190</a:t>
                      </a:r>
                    </a:p>
                  </a:txBody>
                  <a:tcPr marL="82283" marR="82283" marT="41142" marB="4114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97</a:t>
                      </a:r>
                    </a:p>
                  </a:txBody>
                  <a:tcPr marL="82283" marR="82283" marT="41142" marB="4114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13</a:t>
                      </a:r>
                    </a:p>
                  </a:txBody>
                  <a:tcPr marL="82283" marR="82283" marT="41142" marB="4114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16</a:t>
                      </a:r>
                    </a:p>
                  </a:txBody>
                  <a:tcPr marL="82283" marR="82283" marT="41142" marB="4114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　</a:t>
                      </a:r>
                    </a:p>
                  </a:txBody>
                  <a:tcPr marL="82283" marR="82283" marT="41142" marB="4114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2015</a:t>
                      </a:r>
                    </a:p>
                  </a:txBody>
                  <a:tcPr marL="82283" marR="82283" marT="41142" marB="41142" anchor="ctr">
                    <a:lnL w="2159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805</a:t>
                      </a: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671</a:t>
                      </a: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608</a:t>
                      </a: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551</a:t>
                      </a: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191</a:t>
                      </a: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111</a:t>
                      </a: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6</a:t>
                      </a: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9</a:t>
                      </a: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　</a:t>
                      </a: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2016</a:t>
                      </a:r>
                    </a:p>
                  </a:txBody>
                  <a:tcPr marL="82283" marR="82283" marT="41142" marB="41142" anchor="ctr">
                    <a:lnL w="2159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775</a:t>
                      </a: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648</a:t>
                      </a: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584</a:t>
                      </a: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534</a:t>
                      </a: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191</a:t>
                      </a: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114</a:t>
                      </a: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-</a:t>
                      </a: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-</a:t>
                      </a: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함초롬바탕" pitchFamily="18" charset="-127"/>
                      </a:endParaRP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2017</a:t>
                      </a:r>
                      <a:endParaRPr 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함초롬바탕" pitchFamily="18" charset="-127"/>
                      </a:endParaRPr>
                    </a:p>
                  </a:txBody>
                  <a:tcPr marL="82283" marR="82283" marT="41142" marB="41142" anchor="ctr">
                    <a:lnL w="2159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694</a:t>
                      </a:r>
                      <a:endParaRPr 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함초롬바탕" pitchFamily="18" charset="-127"/>
                      </a:endParaRP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614</a:t>
                      </a:r>
                      <a:endParaRPr 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함초롬바탕" pitchFamily="18" charset="-127"/>
                      </a:endParaRP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577</a:t>
                      </a:r>
                      <a:endParaRPr 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함초롬바탕" pitchFamily="18" charset="-127"/>
                      </a:endParaRP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514</a:t>
                      </a:r>
                      <a:endParaRPr 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함초롬바탕" pitchFamily="18" charset="-127"/>
                      </a:endParaRP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117</a:t>
                      </a:r>
                      <a:endParaRPr 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함초롬바탕" pitchFamily="18" charset="-127"/>
                      </a:endParaRP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100</a:t>
                      </a:r>
                      <a:endParaRPr 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함초롬바탕" pitchFamily="18" charset="-127"/>
                      </a:endParaRP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-</a:t>
                      </a:r>
                      <a:endParaRPr 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함초롬바탕" pitchFamily="18" charset="-127"/>
                      </a:endParaRP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-</a:t>
                      </a:r>
                      <a:endParaRPr 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함초롬바탕" pitchFamily="18" charset="-127"/>
                      </a:endParaRP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함초롬바탕" pitchFamily="18" charset="-127"/>
                      </a:endParaRP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 smtClean="0">
                          <a:solidFill>
                            <a:srgbClr val="0505F9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2018</a:t>
                      </a:r>
                      <a:endParaRPr lang="en-US" sz="1600" b="1" kern="0" spc="0" dirty="0">
                        <a:solidFill>
                          <a:srgbClr val="0505F9"/>
                        </a:solidFill>
                        <a:effectLst/>
                        <a:latin typeface="+mn-ea"/>
                        <a:ea typeface="+mn-ea"/>
                        <a:cs typeface="함초롬바탕" pitchFamily="18" charset="-127"/>
                      </a:endParaRPr>
                    </a:p>
                  </a:txBody>
                  <a:tcPr marL="82283" marR="82283" marT="41142" marB="41142" anchor="ctr">
                    <a:lnL w="2159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669</a:t>
                      </a:r>
                      <a:endParaRPr 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함초롬바탕" pitchFamily="18" charset="-127"/>
                      </a:endParaRP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616</a:t>
                      </a:r>
                      <a:endParaRPr 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함초롬바탕" pitchFamily="18" charset="-127"/>
                      </a:endParaRP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 smtClean="0">
                          <a:solidFill>
                            <a:srgbClr val="0505F9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522</a:t>
                      </a:r>
                      <a:endParaRPr lang="en-US" sz="1600" b="1" kern="0" spc="0" dirty="0">
                        <a:solidFill>
                          <a:srgbClr val="0505F9"/>
                        </a:solidFill>
                        <a:effectLst/>
                        <a:latin typeface="+mn-ea"/>
                        <a:ea typeface="+mn-ea"/>
                        <a:cs typeface="함초롬바탕" pitchFamily="18" charset="-127"/>
                      </a:endParaRP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 smtClean="0">
                          <a:solidFill>
                            <a:srgbClr val="0505F9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507</a:t>
                      </a:r>
                      <a:endParaRPr lang="en-US" sz="1600" b="1" kern="0" spc="0" dirty="0">
                        <a:solidFill>
                          <a:srgbClr val="0505F9"/>
                        </a:solidFill>
                        <a:effectLst/>
                        <a:latin typeface="+mn-ea"/>
                        <a:ea typeface="+mn-ea"/>
                        <a:cs typeface="함초롬바탕" pitchFamily="18" charset="-127"/>
                      </a:endParaRP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 smtClean="0">
                          <a:solidFill>
                            <a:srgbClr val="0505F9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147</a:t>
                      </a:r>
                      <a:endParaRPr lang="en-US" sz="1600" b="1" kern="0" spc="0" dirty="0">
                        <a:solidFill>
                          <a:srgbClr val="0505F9"/>
                        </a:solidFill>
                        <a:effectLst/>
                        <a:latin typeface="+mn-ea"/>
                        <a:ea typeface="+mn-ea"/>
                        <a:cs typeface="함초롬바탕" pitchFamily="18" charset="-127"/>
                      </a:endParaRP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 smtClean="0">
                          <a:solidFill>
                            <a:srgbClr val="0505F9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109</a:t>
                      </a:r>
                      <a:endParaRPr lang="en-US" sz="1600" b="1" kern="0" spc="0" dirty="0">
                        <a:solidFill>
                          <a:srgbClr val="0505F9"/>
                        </a:solidFill>
                        <a:effectLst/>
                        <a:latin typeface="+mn-ea"/>
                        <a:ea typeface="+mn-ea"/>
                        <a:cs typeface="함초롬바탕" pitchFamily="18" charset="-127"/>
                      </a:endParaRP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-</a:t>
                      </a: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함초롬바탕" pitchFamily="18" charset="-127"/>
                        </a:rPr>
                        <a:t>-</a:t>
                      </a: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함초롬바탕" pitchFamily="18" charset="-127"/>
                      </a:endParaRPr>
                    </a:p>
                  </a:txBody>
                  <a:tcPr marL="82283" marR="82283" marT="41142" marB="411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6" name="직사각형 15"/>
          <p:cNvSpPr/>
          <p:nvPr/>
        </p:nvSpPr>
        <p:spPr>
          <a:xfrm>
            <a:off x="860140" y="5158933"/>
            <a:ext cx="76723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b="1" dirty="0">
                <a:latin typeface="+mn-ea"/>
              </a:rPr>
              <a:t>⇒ </a:t>
            </a:r>
            <a:r>
              <a:rPr lang="en-US" altLang="ko-KR" b="1" dirty="0" smtClean="0">
                <a:solidFill>
                  <a:srgbClr val="FF0000"/>
                </a:solidFill>
                <a:latin typeface="+mn-ea"/>
              </a:rPr>
              <a:t>2017</a:t>
            </a:r>
            <a:r>
              <a:rPr lang="ko-KR" altLang="en-US" b="1" dirty="0" smtClean="0">
                <a:solidFill>
                  <a:srgbClr val="FF0000"/>
                </a:solidFill>
                <a:latin typeface="+mn-ea"/>
              </a:rPr>
              <a:t>년 대비 </a:t>
            </a:r>
            <a:r>
              <a:rPr lang="en-US" altLang="ko-KR" b="1" dirty="0" smtClean="0">
                <a:solidFill>
                  <a:srgbClr val="FF0000"/>
                </a:solidFill>
                <a:latin typeface="+mn-ea"/>
              </a:rPr>
              <a:t>25</a:t>
            </a:r>
            <a:r>
              <a:rPr lang="ko-KR" altLang="en-US" b="1" dirty="0" smtClean="0">
                <a:solidFill>
                  <a:srgbClr val="FF0000"/>
                </a:solidFill>
                <a:latin typeface="+mn-ea"/>
              </a:rPr>
              <a:t>농가 감소</a:t>
            </a:r>
            <a:r>
              <a:rPr lang="en-US" altLang="ko-KR" b="1" dirty="0" smtClean="0"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b="1" dirty="0" smtClean="0">
                <a:solidFill>
                  <a:srgbClr val="FF0000"/>
                </a:solidFill>
                <a:latin typeface="+mn-ea"/>
              </a:rPr>
              <a:t>면적은 </a:t>
            </a:r>
            <a:r>
              <a:rPr lang="en-US" altLang="ko-KR" b="1" dirty="0" smtClean="0">
                <a:solidFill>
                  <a:srgbClr val="FF0000"/>
                </a:solidFill>
                <a:latin typeface="+mn-ea"/>
              </a:rPr>
              <a:t>2ha </a:t>
            </a:r>
            <a:r>
              <a:rPr lang="ko-KR" altLang="en-US" b="1" dirty="0" smtClean="0">
                <a:solidFill>
                  <a:srgbClr val="FF0000"/>
                </a:solidFill>
                <a:latin typeface="+mn-ea"/>
              </a:rPr>
              <a:t>증가하였음</a:t>
            </a:r>
            <a:endParaRPr lang="ko-KR" altLang="en-US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7" name="Picture 2" descr="C:\Users\User\Desktop\농업\cbccb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8" t="24694" r="20906" b="32925"/>
          <a:stretch/>
        </p:blipFill>
        <p:spPr bwMode="auto">
          <a:xfrm>
            <a:off x="8527091" y="6315730"/>
            <a:ext cx="422364" cy="43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79512" y="539388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en-US" altLang="ko-KR" b="1" dirty="0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en-US" altLang="ko-KR" b="1" dirty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Current Status of EFA</a:t>
            </a:r>
            <a:endParaRPr lang="ko-KR" altLang="en-US" b="1" dirty="0">
              <a:solidFill>
                <a:srgbClr val="25B58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0622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User\Desktop\친환경\20180627_10113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20"/>
          <a:stretch/>
        </p:blipFill>
        <p:spPr bwMode="auto">
          <a:xfrm>
            <a:off x="4446912" y="1551980"/>
            <a:ext cx="3601506" cy="1877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E:\기획단\타부서\농수산과\친환경농업\사본 -유기농업특구홍성 로고_최종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347"/>
            <a:ext cx="1328018" cy="33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39552" y="1043444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</a:rPr>
              <a:t>□ 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</a:rPr>
              <a:t>Share of EFA by type (2018)</a:t>
            </a:r>
            <a:endParaRPr lang="ko-KR" alt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8142714"/>
              </p:ext>
            </p:extLst>
          </p:nvPr>
        </p:nvGraphicFramePr>
        <p:xfrm>
          <a:off x="834000" y="3645024"/>
          <a:ext cx="7266392" cy="2434144"/>
        </p:xfrm>
        <a:graphic>
          <a:graphicData uri="http://schemas.openxmlformats.org/drawingml/2006/table">
            <a:tbl>
              <a:tblPr/>
              <a:tblGrid>
                <a:gridCol w="1001696"/>
                <a:gridCol w="1008112"/>
                <a:gridCol w="1152128"/>
                <a:gridCol w="864096"/>
                <a:gridCol w="1008112"/>
                <a:gridCol w="1152128"/>
                <a:gridCol w="1080120"/>
              </a:tblGrid>
              <a:tr h="360040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</a:rPr>
                        <a:t>구 분</a:t>
                      </a:r>
                    </a:p>
                  </a:txBody>
                  <a:tcPr marL="63008" marR="63008" marT="17420" marB="17420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B585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</a:rPr>
                        <a:t>농 가 수</a:t>
                      </a:r>
                      <a:r>
                        <a:rPr lang="en-US" altLang="ko-KR" sz="1600" b="1" kern="0" spc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b="1" kern="0" spc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</a:rPr>
                        <a:t>호</a:t>
                      </a:r>
                      <a:r>
                        <a:rPr lang="en-US" altLang="ko-KR" sz="1600" b="1" kern="0" spc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b="1" kern="0" spc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B58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</a:rPr>
                        <a:t>인증면적</a:t>
                      </a:r>
                      <a:r>
                        <a:rPr lang="en-US" altLang="ko-KR" sz="1600" b="1" kern="0" spc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1600" b="1" kern="0" spc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</a:rPr>
                        <a:t>ha)</a:t>
                      </a: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B58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0144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</a:rPr>
                        <a:t>유기</a:t>
                      </a: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B5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</a:rPr>
                        <a:t>무농약</a:t>
                      </a:r>
                      <a:endParaRPr lang="ko-KR" altLang="en-US" sz="1600" b="1" kern="0" spc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B5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</a:rPr>
                        <a:t>합계</a:t>
                      </a: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B5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</a:rPr>
                        <a:t>유기</a:t>
                      </a: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B5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</a:rPr>
                        <a:t>무농약</a:t>
                      </a:r>
                      <a:endParaRPr lang="ko-KR" altLang="en-US" sz="1600" b="1" kern="0" spc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B5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</a:rPr>
                        <a:t>합계</a:t>
                      </a: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B585"/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충 남</a:t>
                      </a:r>
                    </a:p>
                  </a:txBody>
                  <a:tcPr marL="63008" marR="63008" marT="17420" marB="17420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1,699</a:t>
                      </a:r>
                      <a:endParaRPr 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2,622</a:t>
                      </a:r>
                      <a:endParaRPr 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4,321</a:t>
                      </a:r>
                      <a:endParaRPr 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2,333</a:t>
                      </a:r>
                      <a:endParaRPr 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2,895</a:t>
                      </a:r>
                      <a:endParaRPr 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5,228</a:t>
                      </a:r>
                      <a:endParaRPr 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505F9"/>
                          </a:solidFill>
                          <a:effectLst/>
                          <a:latin typeface="+mn-ea"/>
                          <a:ea typeface="+mn-ea"/>
                        </a:rPr>
                        <a:t>홍 성</a:t>
                      </a:r>
                    </a:p>
                  </a:txBody>
                  <a:tcPr marL="63008" marR="63008" marT="17420" marB="17420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 smtClean="0">
                          <a:solidFill>
                            <a:srgbClr val="0505F9"/>
                          </a:solidFill>
                          <a:effectLst/>
                          <a:latin typeface="+mn-ea"/>
                          <a:ea typeface="+mn-ea"/>
                        </a:rPr>
                        <a:t>522</a:t>
                      </a:r>
                      <a:endParaRPr lang="en-US" sz="1600" b="1" kern="0" spc="0" dirty="0">
                        <a:solidFill>
                          <a:srgbClr val="0505F9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 smtClean="0">
                          <a:solidFill>
                            <a:srgbClr val="0505F9"/>
                          </a:solidFill>
                          <a:effectLst/>
                          <a:latin typeface="+mn-ea"/>
                          <a:ea typeface="+mn-ea"/>
                        </a:rPr>
                        <a:t>147</a:t>
                      </a:r>
                      <a:endParaRPr lang="en-US" sz="1600" b="1" kern="0" spc="0" dirty="0">
                        <a:solidFill>
                          <a:srgbClr val="0505F9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 smtClean="0">
                          <a:solidFill>
                            <a:srgbClr val="0505F9"/>
                          </a:solidFill>
                          <a:effectLst/>
                          <a:latin typeface="+mn-ea"/>
                          <a:ea typeface="+mn-ea"/>
                        </a:rPr>
                        <a:t>669</a:t>
                      </a:r>
                      <a:endParaRPr lang="en-US" sz="1600" b="1" kern="0" spc="0" dirty="0">
                        <a:solidFill>
                          <a:srgbClr val="0505F9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 smtClean="0">
                          <a:solidFill>
                            <a:srgbClr val="0505F9"/>
                          </a:solidFill>
                          <a:effectLst/>
                          <a:latin typeface="+mn-ea"/>
                          <a:ea typeface="+mn-ea"/>
                        </a:rPr>
                        <a:t>507</a:t>
                      </a:r>
                      <a:endParaRPr lang="en-US" sz="1600" b="1" kern="0" spc="0" dirty="0">
                        <a:solidFill>
                          <a:srgbClr val="0505F9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 smtClean="0">
                          <a:solidFill>
                            <a:srgbClr val="0505F9"/>
                          </a:solidFill>
                          <a:effectLst/>
                          <a:latin typeface="+mn-ea"/>
                          <a:ea typeface="+mn-ea"/>
                        </a:rPr>
                        <a:t>109</a:t>
                      </a:r>
                      <a:endParaRPr lang="en-US" sz="1600" b="1" kern="0" spc="0" dirty="0">
                        <a:solidFill>
                          <a:srgbClr val="0505F9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 smtClean="0">
                          <a:solidFill>
                            <a:srgbClr val="0505F9"/>
                          </a:solidFill>
                          <a:effectLst/>
                          <a:latin typeface="+mn-ea"/>
                          <a:ea typeface="+mn-ea"/>
                        </a:rPr>
                        <a:t>616</a:t>
                      </a:r>
                      <a:endParaRPr lang="en-US" sz="1600" b="1" kern="0" spc="0" dirty="0">
                        <a:solidFill>
                          <a:srgbClr val="0505F9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비중</a:t>
                      </a:r>
                      <a:r>
                        <a:rPr lang="en-US" altLang="ko-KR" sz="1600" b="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(%)</a:t>
                      </a:r>
                      <a:endParaRPr lang="ko-KR" altLang="en-US" sz="1600" b="0" kern="0" spc="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30.7</a:t>
                      </a:r>
                      <a:endParaRPr lang="en-US" sz="1600" b="0" kern="0" spc="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5.6</a:t>
                      </a:r>
                      <a:endParaRPr lang="en-US" sz="1600" b="0" kern="0" spc="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15.4</a:t>
                      </a:r>
                      <a:endParaRPr lang="en-US" sz="1600" b="0" kern="0" spc="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21.7</a:t>
                      </a:r>
                      <a:endParaRPr lang="en-US" sz="1600" b="0" kern="0" spc="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3.7</a:t>
                      </a:r>
                      <a:endParaRPr lang="en-US" sz="1600" b="0" kern="0" spc="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11.8</a:t>
                      </a:r>
                      <a:endParaRPr lang="en-US" sz="1600" b="0" kern="0" spc="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008" marR="63008" marT="17420" marB="1742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" name="Picture 2" descr="C:\Users\User\Desktop\농업\cbccb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8" t="24694" r="20906" b="32925"/>
          <a:stretch/>
        </p:blipFill>
        <p:spPr bwMode="auto">
          <a:xfrm>
            <a:off x="8527091" y="6315730"/>
            <a:ext cx="422364" cy="43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79512" y="539388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en-US" altLang="ko-KR" b="1" dirty="0" smtClean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en-US" altLang="ko-KR" b="1" dirty="0">
                <a:solidFill>
                  <a:srgbClr val="25B5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Current Status of EFA</a:t>
            </a:r>
            <a:endParaRPr lang="ko-KR" altLang="en-US" b="1" dirty="0">
              <a:solidFill>
                <a:srgbClr val="25B58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ko-KR" altLang="en-US" b="1" dirty="0">
              <a:solidFill>
                <a:srgbClr val="25B58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2367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2196</TotalTime>
  <Words>2143</Words>
  <Application>Microsoft Office PowerPoint</Application>
  <PresentationFormat>화면 슬라이드 쇼(4:3)</PresentationFormat>
  <Paragraphs>527</Paragraphs>
  <Slides>29</Slides>
  <Notes>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29</vt:i4>
      </vt:variant>
    </vt:vector>
  </HeadingPairs>
  <TitlesOfParts>
    <vt:vector size="30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110</cp:revision>
  <cp:lastPrinted>2019-03-29T02:20:33Z</cp:lastPrinted>
  <dcterms:created xsi:type="dcterms:W3CDTF">2019-03-27T00:17:32Z</dcterms:created>
  <dcterms:modified xsi:type="dcterms:W3CDTF">2019-09-16T07:17:29Z</dcterms:modified>
</cp:coreProperties>
</file>