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57" r:id="rId3"/>
    <p:sldId id="259" r:id="rId4"/>
    <p:sldId id="29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70" r:id="rId16"/>
    <p:sldId id="271" r:id="rId17"/>
    <p:sldId id="272" r:id="rId18"/>
    <p:sldId id="273" r:id="rId19"/>
    <p:sldId id="283" r:id="rId20"/>
    <p:sldId id="286" r:id="rId21"/>
    <p:sldId id="294" r:id="rId22"/>
    <p:sldId id="295" r:id="rId23"/>
    <p:sldId id="296" r:id="rId24"/>
    <p:sldId id="297" r:id="rId25"/>
    <p:sldId id="298" r:id="rId26"/>
    <p:sldId id="292" r:id="rId27"/>
    <p:sldId id="293" r:id="rId28"/>
    <p:sldId id="300" r:id="rId29"/>
    <p:sldId id="260" r:id="rId30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외부망" initials="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D90"/>
    <a:srgbClr val="0505F9"/>
    <a:srgbClr val="25B585"/>
    <a:srgbClr val="96E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5" autoAdjust="0"/>
    <p:restoredTop sz="94660"/>
  </p:normalViewPr>
  <p:slideViewPr>
    <p:cSldViewPr>
      <p:cViewPr>
        <p:scale>
          <a:sx n="95" d="100"/>
          <a:sy n="95" d="100"/>
        </p:scale>
        <p:origin x="-58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9281831301164E-2"/>
          <c:y val="4.5239805396299453E-2"/>
          <c:w val="0.94462686617098424"/>
          <c:h val="0.7976813340184433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비율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 smtClean="0"/>
                      <a:t>42.8%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dirty="0" smtClean="0"/>
                      <a:t>39.1%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 smtClean="0"/>
                      <a:t>14.7%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3.4%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000099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가공품</c:v>
                </c:pt>
                <c:pt idx="1">
                  <c:v>농산물</c:v>
                </c:pt>
                <c:pt idx="2">
                  <c:v>축산물</c:v>
                </c:pt>
                <c:pt idx="3">
                  <c:v>수산물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0.39700000000000002</c:v>
                </c:pt>
                <c:pt idx="2">
                  <c:v>0.14799999999999999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709120"/>
        <c:axId val="252715008"/>
      </c:barChart>
      <c:catAx>
        <c:axId val="2527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099"/>
                </a:solidFill>
              </a:defRPr>
            </a:pPr>
            <a:endParaRPr lang="ko-KR"/>
          </a:p>
        </c:txPr>
        <c:crossAx val="252715008"/>
        <c:crosses val="autoZero"/>
        <c:auto val="1"/>
        <c:lblAlgn val="ctr"/>
        <c:lblOffset val="100"/>
        <c:noMultiLvlLbl val="0"/>
      </c:catAx>
      <c:valAx>
        <c:axId val="2527150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5270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6724564181513"/>
          <c:y val="0.16233883069876962"/>
          <c:w val="0.60899530453451534"/>
          <c:h val="0.835816625995925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비율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2629782183728206"/>
                  <c:y val="-0.18587929634229608"/>
                </c:manualLayout>
              </c:layout>
              <c:tx>
                <c:rich>
                  <a:bodyPr/>
                  <a:lstStyle/>
                  <a:p>
                    <a:r>
                      <a:rPr lang="ko-KR" sz="1200" b="1" dirty="0">
                        <a:solidFill>
                          <a:schemeClr val="bg1"/>
                        </a:solidFill>
                      </a:rPr>
                      <a:t>친환경  </a:t>
                    </a:r>
                    <a:r>
                      <a:rPr lang="en-US" altLang="ko-KR" sz="1200" b="1" dirty="0" smtClean="0">
                        <a:solidFill>
                          <a:schemeClr val="bg1"/>
                        </a:solidFill>
                      </a:rPr>
                      <a:t>37</a:t>
                    </a: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1  68.0%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0.19163020319854854"/>
                  <c:y val="0.1801535661233968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2"/>
                        </a:solidFill>
                      </a:defRPr>
                    </a:pPr>
                    <a:r>
                      <a:rPr lang="ko-KR" sz="1200" b="1" dirty="0">
                        <a:solidFill>
                          <a:schemeClr val="tx2"/>
                        </a:solidFill>
                      </a:rPr>
                      <a:t>일반
 </a:t>
                    </a:r>
                    <a:r>
                      <a:rPr lang="en-US" sz="1200" b="1" dirty="0" smtClean="0">
                        <a:solidFill>
                          <a:schemeClr val="tx2"/>
                        </a:solidFill>
                      </a:rPr>
                      <a:t>174</a:t>
                    </a:r>
                  </a:p>
                  <a:p>
                    <a:pPr>
                      <a:defRPr sz="1200" b="1">
                        <a:solidFill>
                          <a:schemeClr val="tx2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tx2"/>
                        </a:solidFill>
                      </a:rPr>
                      <a:t>32.0%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친환경농산물</c:v>
                </c:pt>
                <c:pt idx="1">
                  <c:v>일반농산물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361718.12</c:v>
                </c:pt>
                <c:pt idx="1">
                  <c:v>169201.08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16T15:28:02.404" idx="1">
    <p:pos x="5298" y="2899"/>
    <p:text>Special project for differentitation으로 할까 하다가 이렇게도 뜻이 통하는 듯하여 짧은 버전을 적어두었습니다.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E7998AD7-BF56-4683-B0BF-D0934A331CFB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2E78170-3BE5-4965-911F-DE2494D45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87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78170-3BE5-4965-911F-DE2494D45FF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6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78170-3BE5-4965-911F-DE2494D45FF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6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36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35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58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03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11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22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2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60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1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9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7A82-D596-4E41-A25B-B8E7A05128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915E-9701-4EF6-B632-D22074737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9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농업\I2EYYGjMkGqeVSTbsO_nepDOE4M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9" t="2253" r="517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971600" y="332656"/>
            <a:ext cx="7200800" cy="72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47664" y="620688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Environmentally-Friendly Agriculture in HONGSEONG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71600" y="1772816"/>
            <a:ext cx="7200800" cy="72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868144" y="4437112"/>
            <a:ext cx="3219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Director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Dr. Lee, </a:t>
            </a:r>
            <a:r>
              <a:rPr lang="en-US" altLang="ko-KR" sz="2400" dirty="0" err="1" smtClean="0">
                <a:solidFill>
                  <a:schemeClr val="bg1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Seungbok</a:t>
            </a:r>
            <a:endParaRPr lang="en-US" altLang="ko-KR" sz="2400" dirty="0" smtClean="0">
              <a:solidFill>
                <a:schemeClr val="bg1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6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104344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Share of EFA products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3779912" y="1772816"/>
            <a:ext cx="0" cy="4248472"/>
          </a:xfrm>
          <a:prstGeom prst="line">
            <a:avLst/>
          </a:prstGeom>
          <a:ln>
            <a:solidFill>
              <a:srgbClr val="17A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세계 4대 식량 작물인 옥수수, 쌀, 밀, 감자./사진=야후이미지검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5" y="1887104"/>
            <a:ext cx="2425554" cy="13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755576" y="3284984"/>
            <a:ext cx="25197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식량작물 </a:t>
            </a:r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68.8%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7" name="Picture 14" descr="Bhutan making progress towards vegetable sustainabil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5" y="4191360"/>
            <a:ext cx="2425554" cy="13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755576" y="5600749"/>
            <a:ext cx="25197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채소류 </a:t>
            </a:r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31.2%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0" name="Picture 8" descr="http://cache.clien.net/cs2/data/file/park/20151020015330_SJ4A5iNq_164C2A44502B4ED91A9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"/>
          <a:stretch/>
        </p:blipFill>
        <p:spPr bwMode="auto">
          <a:xfrm>
            <a:off x="6465686" y="1897382"/>
            <a:ext cx="1966117" cy="1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/>
          <a:stretch/>
        </p:blipFill>
        <p:spPr>
          <a:xfrm>
            <a:off x="4139952" y="1897382"/>
            <a:ext cx="2055339" cy="13772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/>
          <p:cNvSpPr/>
          <p:nvPr/>
        </p:nvSpPr>
        <p:spPr>
          <a:xfrm>
            <a:off x="4139952" y="3322177"/>
            <a:ext cx="2055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쌀 </a:t>
            </a:r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63.6%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371797" y="3322177"/>
            <a:ext cx="2055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서류 </a:t>
            </a:r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5.2%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139952" y="4581128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식량작물 비중이 </a:t>
            </a:r>
            <a:r>
              <a:rPr lang="en-US" altLang="ko-KR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68.8%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차지함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8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9512" y="5393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Current Status of EFA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95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393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Special Zone for Organic Farming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122" y="889383"/>
            <a:ext cx="703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25B585"/>
                </a:solidFill>
              </a:rPr>
              <a:t>□ </a:t>
            </a:r>
            <a:r>
              <a:rPr lang="en-US" altLang="ko-KR" b="1" dirty="0" smtClean="0">
                <a:solidFill>
                  <a:srgbClr val="25B585"/>
                </a:solidFill>
              </a:rPr>
              <a:t>Designation of special zone for organic farming</a:t>
            </a:r>
            <a:endParaRPr lang="ko-KR" altLang="en-US" b="1" dirty="0">
              <a:solidFill>
                <a:srgbClr val="25B585"/>
              </a:solidFill>
            </a:endParaRP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06803"/>
              </p:ext>
            </p:extLst>
          </p:nvPr>
        </p:nvGraphicFramePr>
        <p:xfrm>
          <a:off x="755576" y="1763752"/>
          <a:ext cx="7632848" cy="3105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/>
                <a:gridCol w="3816424"/>
              </a:tblGrid>
              <a:tr h="4536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당           초</a:t>
                      </a:r>
                      <a:endParaRPr lang="ko-KR" alt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변           경</a:t>
                      </a:r>
                      <a:endParaRPr lang="ko-KR" alt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028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지 정 기 간 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: 5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년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(2018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년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dirty="0" err="1" smtClean="0"/>
                        <a:t>특구지정일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>: 2014.9.25.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 smtClean="0"/>
                        <a:t>-   </a:t>
                      </a:r>
                      <a:r>
                        <a:rPr lang="ko-KR" altLang="en-US" sz="1600" baseline="0" dirty="0" smtClean="0"/>
                        <a:t>담 당 부 처 </a:t>
                      </a:r>
                      <a:r>
                        <a:rPr lang="en-US" altLang="ko-KR" sz="1600" baseline="0" dirty="0" smtClean="0"/>
                        <a:t>: </a:t>
                      </a:r>
                      <a:r>
                        <a:rPr lang="ko-KR" altLang="en-US" sz="1600" baseline="0" dirty="0" smtClean="0"/>
                        <a:t>중소기업청</a:t>
                      </a:r>
                      <a:endParaRPr lang="en-US" altLang="ko-KR" sz="1600" dirty="0" smtClean="0"/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위   치 </a:t>
                      </a: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: </a:t>
                      </a:r>
                      <a:r>
                        <a:rPr lang="ko-KR" altLang="en-US" sz="1600" b="1" spc="-100" baseline="0" dirty="0" err="1" smtClean="0">
                          <a:solidFill>
                            <a:srgbClr val="0505F9"/>
                          </a:solidFill>
                        </a:rPr>
                        <a:t>홍동면</a:t>
                      </a:r>
                      <a:r>
                        <a:rPr lang="ko-KR" altLang="en-US" sz="1600" b="1" spc="-100" baseline="0" dirty="0" smtClean="0">
                          <a:solidFill>
                            <a:srgbClr val="0505F9"/>
                          </a:solidFill>
                        </a:rPr>
                        <a:t> </a:t>
                      </a:r>
                      <a:r>
                        <a:rPr lang="ko-KR" altLang="en-US" sz="1600" b="1" spc="-100" baseline="0" dirty="0" err="1" smtClean="0">
                          <a:solidFill>
                            <a:srgbClr val="0505F9"/>
                          </a:solidFill>
                        </a:rPr>
                        <a:t>구정리</a:t>
                      </a:r>
                      <a:r>
                        <a:rPr lang="ko-KR" altLang="en-US" sz="1600" b="1" spc="-100" baseline="0" dirty="0" smtClean="0">
                          <a:solidFill>
                            <a:srgbClr val="0505F9"/>
                          </a:solidFill>
                        </a:rPr>
                        <a:t> </a:t>
                      </a:r>
                      <a:r>
                        <a:rPr lang="en-US" altLang="ko-KR" sz="1600" b="1" spc="-100" baseline="0" dirty="0" smtClean="0">
                          <a:solidFill>
                            <a:srgbClr val="0505F9"/>
                          </a:solidFill>
                        </a:rPr>
                        <a:t>55-5</a:t>
                      </a:r>
                      <a:r>
                        <a:rPr lang="ko-KR" altLang="en-US" sz="1600" b="1" spc="-100" baseline="0" dirty="0" smtClean="0">
                          <a:solidFill>
                            <a:srgbClr val="0505F9"/>
                          </a:solidFill>
                        </a:rPr>
                        <a:t>번지 </a:t>
                      </a:r>
                      <a:endParaRPr lang="en-US" altLang="ko-KR" sz="1600" b="1" spc="-10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                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외 </a:t>
                      </a: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2,716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필지</a:t>
                      </a:r>
                      <a:endParaRPr lang="en-US" altLang="ko-KR" sz="1600" b="1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면   적 </a:t>
                      </a: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: 5,798,315㎡(579ha)</a:t>
                      </a: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aseline="0" dirty="0" smtClean="0"/>
                        <a:t>사업비 </a:t>
                      </a:r>
                      <a:r>
                        <a:rPr lang="en-US" altLang="ko-KR" sz="1600" baseline="0" dirty="0" smtClean="0"/>
                        <a:t>: 52,490</a:t>
                      </a:r>
                      <a:r>
                        <a:rPr lang="ko-KR" altLang="en-US" sz="1600" baseline="0" dirty="0" err="1" smtClean="0"/>
                        <a:t>백만원</a:t>
                      </a:r>
                      <a:endParaRPr lang="en-US" altLang="ko-KR" sz="1600" baseline="0" dirty="0" smtClean="0"/>
                    </a:p>
                  </a:txBody>
                  <a:tcPr>
                    <a:lnR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dirty="0" smtClean="0">
                          <a:solidFill>
                            <a:srgbClr val="0505F9"/>
                          </a:solidFill>
                        </a:rPr>
                        <a:t>지 정 기 간 </a:t>
                      </a:r>
                      <a:r>
                        <a:rPr lang="en-US" altLang="ko-KR" sz="1600" dirty="0" smtClean="0">
                          <a:solidFill>
                            <a:srgbClr val="0505F9"/>
                          </a:solidFill>
                        </a:rPr>
                        <a:t>: 8</a:t>
                      </a:r>
                      <a:r>
                        <a:rPr lang="ko-KR" altLang="en-US" sz="1600" dirty="0" smtClean="0">
                          <a:solidFill>
                            <a:srgbClr val="0505F9"/>
                          </a:solidFill>
                        </a:rPr>
                        <a:t>년</a:t>
                      </a:r>
                      <a:r>
                        <a:rPr lang="en-US" altLang="ko-KR" sz="1600" dirty="0" smtClean="0">
                          <a:solidFill>
                            <a:srgbClr val="0505F9"/>
                          </a:solidFill>
                        </a:rPr>
                        <a:t>(2021</a:t>
                      </a:r>
                      <a:r>
                        <a:rPr lang="ko-KR" altLang="en-US" sz="1600" dirty="0" smtClean="0">
                          <a:solidFill>
                            <a:srgbClr val="0505F9"/>
                          </a:solidFill>
                        </a:rPr>
                        <a:t>년</a:t>
                      </a:r>
                      <a:r>
                        <a:rPr lang="en-US" altLang="ko-KR" sz="1600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dirty="0" smtClean="0"/>
                        <a:t>연장지정일 </a:t>
                      </a:r>
                      <a:r>
                        <a:rPr lang="en-US" altLang="ko-KR" sz="1600" dirty="0" smtClean="0"/>
                        <a:t>: 2019.1.10.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 smtClean="0"/>
                        <a:t>-   </a:t>
                      </a:r>
                      <a:r>
                        <a:rPr lang="ko-KR" altLang="en-US" sz="1600" baseline="0" dirty="0" smtClean="0"/>
                        <a:t>담 당 부 처 </a:t>
                      </a:r>
                      <a:r>
                        <a:rPr lang="en-US" altLang="ko-KR" sz="1600" baseline="0" dirty="0" smtClean="0"/>
                        <a:t>: </a:t>
                      </a:r>
                      <a:r>
                        <a:rPr lang="ko-KR" altLang="en-US" sz="1600" baseline="0" dirty="0" smtClean="0"/>
                        <a:t>중소벤처 </a:t>
                      </a:r>
                      <a:r>
                        <a:rPr lang="ko-KR" altLang="en-US" sz="1600" baseline="0" dirty="0" err="1" smtClean="0"/>
                        <a:t>기업부</a:t>
                      </a:r>
                      <a:endParaRPr lang="en-US" altLang="ko-KR" sz="1600" dirty="0" smtClean="0"/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위   치 </a:t>
                      </a: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: </a:t>
                      </a:r>
                      <a:r>
                        <a:rPr lang="ko-KR" altLang="en-US" sz="1600" b="1" spc="-100" baseline="0" dirty="0" err="1" smtClean="0">
                          <a:solidFill>
                            <a:srgbClr val="0505F9"/>
                          </a:solidFill>
                        </a:rPr>
                        <a:t>홍동면</a:t>
                      </a:r>
                      <a:r>
                        <a:rPr lang="ko-KR" altLang="en-US" sz="1600" b="1" spc="-100" baseline="0" dirty="0" smtClean="0">
                          <a:solidFill>
                            <a:srgbClr val="0505F9"/>
                          </a:solidFill>
                        </a:rPr>
                        <a:t> </a:t>
                      </a:r>
                      <a:r>
                        <a:rPr lang="ko-KR" altLang="en-US" sz="1600" b="1" spc="-100" baseline="0" dirty="0" err="1" smtClean="0">
                          <a:solidFill>
                            <a:srgbClr val="0505F9"/>
                          </a:solidFill>
                        </a:rPr>
                        <a:t>구정리</a:t>
                      </a:r>
                      <a:r>
                        <a:rPr lang="ko-KR" altLang="en-US" sz="1600" b="1" spc="-100" baseline="0" dirty="0" smtClean="0">
                          <a:solidFill>
                            <a:srgbClr val="0505F9"/>
                          </a:solidFill>
                        </a:rPr>
                        <a:t> </a:t>
                      </a:r>
                      <a:r>
                        <a:rPr lang="en-US" altLang="ko-KR" sz="1600" b="1" spc="-100" baseline="0" dirty="0" smtClean="0">
                          <a:solidFill>
                            <a:srgbClr val="0505F9"/>
                          </a:solidFill>
                        </a:rPr>
                        <a:t>55-5</a:t>
                      </a:r>
                      <a:r>
                        <a:rPr lang="ko-KR" altLang="en-US" sz="1600" b="1" spc="-100" baseline="0" dirty="0" smtClean="0">
                          <a:solidFill>
                            <a:srgbClr val="0505F9"/>
                          </a:solidFill>
                        </a:rPr>
                        <a:t>번지 </a:t>
                      </a:r>
                      <a:endParaRPr lang="en-US" altLang="ko-KR" sz="1600" b="1" spc="-10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                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외 </a:t>
                      </a: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2,716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필지</a:t>
                      </a:r>
                      <a:endParaRPr lang="en-US" altLang="ko-KR" sz="1600" b="1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면   적 </a:t>
                      </a: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: 5,798,315㎡(579ha)</a:t>
                      </a: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aseline="0" dirty="0" smtClean="0"/>
                        <a:t>사업비 </a:t>
                      </a:r>
                      <a:r>
                        <a:rPr lang="en-US" altLang="ko-KR" sz="1600" baseline="0" dirty="0" smtClean="0"/>
                        <a:t>:</a:t>
                      </a:r>
                      <a:r>
                        <a:rPr lang="en-US" altLang="ko-KR" sz="1600" spc="-100" baseline="0" dirty="0" smtClean="0"/>
                        <a:t> 66,620</a:t>
                      </a:r>
                      <a:r>
                        <a:rPr lang="ko-KR" altLang="en-US" sz="1600" spc="-100" baseline="0" dirty="0" err="1" smtClean="0"/>
                        <a:t>백만원</a:t>
                      </a:r>
                      <a:r>
                        <a:rPr lang="en-US" altLang="ko-KR" sz="1600" spc="-100" baseline="0" dirty="0" smtClean="0"/>
                        <a:t>(14,130,269%</a:t>
                      </a:r>
                      <a:r>
                        <a:rPr lang="ko-KR" altLang="en-US" sz="1600" spc="-100" baseline="0" dirty="0" smtClean="0"/>
                        <a:t>증</a:t>
                      </a:r>
                      <a:r>
                        <a:rPr lang="en-US" altLang="ko-KR" sz="1600" spc="-100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860140" y="4869160"/>
            <a:ext cx="767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200" dirty="0">
                <a:solidFill>
                  <a:srgbClr val="FF0000"/>
                </a:solidFill>
                <a:latin typeface="+mn-ea"/>
              </a:rPr>
              <a:t>⇒ </a:t>
            </a:r>
            <a:r>
              <a:rPr lang="en-US" altLang="ko-KR" b="1" spc="200" dirty="0" smtClean="0">
                <a:solidFill>
                  <a:srgbClr val="FF0000"/>
                </a:solidFill>
                <a:latin typeface="+mn-ea"/>
              </a:rPr>
              <a:t>2021</a:t>
            </a:r>
            <a:r>
              <a:rPr lang="ko-KR" altLang="en-US" b="1" spc="200" dirty="0" smtClean="0">
                <a:solidFill>
                  <a:srgbClr val="FF0000"/>
                </a:solidFill>
                <a:latin typeface="+mn-ea"/>
              </a:rPr>
              <a:t>년 까지 </a:t>
            </a:r>
            <a:r>
              <a:rPr lang="en-US" altLang="ko-KR" b="1" spc="2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b="1" spc="200" dirty="0" smtClean="0">
                <a:solidFill>
                  <a:srgbClr val="FF0000"/>
                </a:solidFill>
                <a:latin typeface="+mn-ea"/>
              </a:rPr>
              <a:t>년 연장</a:t>
            </a:r>
            <a:endParaRPr lang="ko-KR" altLang="en-US" b="1" spc="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122" y="889383"/>
            <a:ext cx="566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25B585"/>
                </a:solidFill>
              </a:rPr>
              <a:t>□ </a:t>
            </a:r>
            <a:r>
              <a:rPr lang="en-US" altLang="ko-KR" b="1" dirty="0" smtClean="0">
                <a:solidFill>
                  <a:srgbClr val="25B585"/>
                </a:solidFill>
              </a:rPr>
              <a:t>Details of Special Act on Organic Farming</a:t>
            </a:r>
            <a:endParaRPr lang="ko-KR" altLang="en-US" b="1" dirty="0">
              <a:solidFill>
                <a:srgbClr val="25B585"/>
              </a:solidFill>
            </a:endParaRP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13566"/>
              </p:ext>
            </p:extLst>
          </p:nvPr>
        </p:nvGraphicFramePr>
        <p:xfrm>
          <a:off x="755576" y="1628800"/>
          <a:ext cx="7632848" cy="493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/>
                <a:gridCol w="3816424"/>
              </a:tblGrid>
              <a:tr h="4536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당  초</a:t>
                      </a:r>
                      <a:r>
                        <a:rPr lang="en-US" altLang="ko-K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(6</a:t>
                      </a:r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개 특례</a:t>
                      </a:r>
                      <a:r>
                        <a:rPr lang="en-US" altLang="ko-K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ko-KR" alt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변  경</a:t>
                      </a:r>
                      <a:r>
                        <a:rPr lang="en-US" altLang="ko-K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(5</a:t>
                      </a:r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개 특례</a:t>
                      </a:r>
                      <a:r>
                        <a:rPr lang="en-US" altLang="ko-K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ko-KR" alt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028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▣ 법제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22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조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도로 교통법에 관한 특례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 - 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관광객의 안정한 </a:t>
                      </a:r>
                      <a:r>
                        <a:rPr lang="ko-KR" altLang="en-US" sz="1600" b="1" dirty="0" err="1" smtClean="0">
                          <a:solidFill>
                            <a:srgbClr val="0505F9"/>
                          </a:solidFill>
                        </a:rPr>
                        <a:t>이동로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 확인</a:t>
                      </a:r>
                      <a:endParaRPr lang="en-US" altLang="ko-KR" sz="1600" b="1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▣ </a:t>
                      </a: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법제</a:t>
                      </a:r>
                      <a:r>
                        <a:rPr lang="en-US" altLang="ko-KR" sz="1600" b="1" spc="-200" baseline="0" dirty="0" smtClean="0">
                          <a:solidFill>
                            <a:srgbClr val="0505F9"/>
                          </a:solidFill>
                        </a:rPr>
                        <a:t>23</a:t>
                      </a: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조</a:t>
                      </a:r>
                      <a:r>
                        <a:rPr lang="en-US" altLang="ko-KR" sz="1600" b="1" spc="-200" baseline="0" dirty="0" smtClean="0">
                          <a:solidFill>
                            <a:srgbClr val="0505F9"/>
                          </a:solidFill>
                        </a:rPr>
                        <a:t>(</a:t>
                      </a:r>
                      <a:r>
                        <a:rPr lang="ko-KR" altLang="en-US" sz="1600" b="1" spc="-200" baseline="0" dirty="0" err="1" smtClean="0">
                          <a:solidFill>
                            <a:srgbClr val="0505F9"/>
                          </a:solidFill>
                        </a:rPr>
                        <a:t>옥외광고물등</a:t>
                      </a: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 관리에 관한 특례</a:t>
                      </a:r>
                      <a:r>
                        <a:rPr lang="en-US" altLang="ko-KR" sz="1600" b="1" spc="-200" baseline="0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 - 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광고물 설치</a:t>
                      </a:r>
                      <a:endParaRPr lang="en-US" altLang="ko-KR" sz="1600" b="1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▣ 법제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26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조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(</a:t>
                      </a:r>
                      <a:r>
                        <a:rPr lang="ko-KR" altLang="en-US" sz="1600" b="1" dirty="0" err="1" smtClean="0">
                          <a:solidFill>
                            <a:srgbClr val="0505F9"/>
                          </a:solidFill>
                        </a:rPr>
                        <a:t>농지법에관한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 특례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 - 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위탁경영</a:t>
                      </a: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, 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임대기준 완화</a:t>
                      </a:r>
                      <a:endParaRPr lang="en-US" altLang="ko-KR" sz="1600" b="1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▣ 법제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33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조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(</a:t>
                      </a:r>
                      <a:r>
                        <a:rPr lang="ko-KR" altLang="en-US" sz="1600" b="1" dirty="0" err="1" smtClean="0">
                          <a:solidFill>
                            <a:srgbClr val="0505F9"/>
                          </a:solidFill>
                        </a:rPr>
                        <a:t>도로법에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 관한 특례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 - 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행사를 위한 도로 사용</a:t>
                      </a:r>
                      <a:endParaRPr lang="en-US" altLang="ko-KR" sz="1600" b="1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▣ </a:t>
                      </a: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법제</a:t>
                      </a:r>
                      <a:r>
                        <a:rPr lang="en-US" altLang="ko-KR" sz="1600" b="1" spc="-200" baseline="0" dirty="0" smtClean="0">
                          <a:solidFill>
                            <a:srgbClr val="0505F9"/>
                          </a:solidFill>
                        </a:rPr>
                        <a:t>36</a:t>
                      </a: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조</a:t>
                      </a:r>
                      <a:r>
                        <a:rPr lang="en-US" altLang="ko-KR" sz="1600" b="1" spc="-200" baseline="0" dirty="0" smtClean="0">
                          <a:solidFill>
                            <a:srgbClr val="0505F9"/>
                          </a:solidFill>
                        </a:rPr>
                        <a:t>(</a:t>
                      </a: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농산물품질관리법에 관한 특례</a:t>
                      </a:r>
                      <a:r>
                        <a:rPr lang="en-US" altLang="ko-KR" sz="1600" b="1" spc="-200" baseline="0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 - </a:t>
                      </a:r>
                      <a:r>
                        <a:rPr lang="ko-KR" altLang="en-US" sz="1600" b="1" baseline="0" dirty="0" smtClean="0">
                          <a:solidFill>
                            <a:srgbClr val="0505F9"/>
                          </a:solidFill>
                        </a:rPr>
                        <a:t>지리적 표시의 등록 우선심사</a:t>
                      </a:r>
                      <a:endParaRPr lang="en-US" altLang="ko-KR" sz="1600" b="1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▣ 법제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43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조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rgbClr val="0505F9"/>
                          </a:solidFill>
                        </a:rPr>
                        <a:t>식품위생법에 </a:t>
                      </a:r>
                      <a:r>
                        <a:rPr lang="ko-KR" altLang="en-US" sz="1600" b="1" dirty="0" err="1" smtClean="0">
                          <a:solidFill>
                            <a:srgbClr val="0505F9"/>
                          </a:solidFill>
                        </a:rPr>
                        <a:t>관한특례</a:t>
                      </a:r>
                      <a:r>
                        <a:rPr lang="en-US" altLang="ko-KR" sz="1600" b="1" dirty="0" smtClean="0">
                          <a:solidFill>
                            <a:srgbClr val="0505F9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505F9"/>
                          </a:solidFill>
                        </a:rPr>
                        <a:t> - </a:t>
                      </a: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특화사업으로 생산된 차별화된 상품공시</a:t>
                      </a:r>
                      <a:endParaRPr lang="en-US" altLang="ko-KR" sz="1600" b="1" spc="-200" baseline="0" dirty="0" smtClean="0">
                        <a:solidFill>
                          <a:srgbClr val="0505F9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dirty="0" smtClean="0"/>
                        <a:t>▣ 법제</a:t>
                      </a:r>
                      <a:r>
                        <a:rPr lang="en-US" altLang="ko-KR" sz="1600" dirty="0" smtClean="0"/>
                        <a:t>22</a:t>
                      </a:r>
                      <a:r>
                        <a:rPr lang="ko-KR" altLang="en-US" sz="1600" dirty="0" smtClean="0"/>
                        <a:t>조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도로 교통법에 관한 특례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dirty="0" smtClean="0"/>
                        <a:t> - </a:t>
                      </a:r>
                      <a:r>
                        <a:rPr lang="ko-KR" altLang="en-US" sz="1600" dirty="0" smtClean="0"/>
                        <a:t>관광객의 안정한 </a:t>
                      </a:r>
                      <a:r>
                        <a:rPr lang="ko-KR" altLang="en-US" sz="1600" dirty="0" err="1" smtClean="0"/>
                        <a:t>이동로</a:t>
                      </a:r>
                      <a:r>
                        <a:rPr lang="ko-KR" altLang="en-US" sz="1600" dirty="0" smtClean="0"/>
                        <a:t> 확인</a:t>
                      </a:r>
                      <a:endParaRPr lang="en-US" altLang="ko-KR" sz="1600" dirty="0" smtClean="0"/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dirty="0" smtClean="0"/>
                        <a:t>▣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</a:rPr>
                        <a:t>제   외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</a:rPr>
                        <a:t>사업 완료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600" dirty="0" smtClean="0"/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dirty="0" smtClean="0"/>
                        <a:t>▣ 법제</a:t>
                      </a:r>
                      <a:r>
                        <a:rPr lang="en-US" altLang="ko-KR" sz="1600" dirty="0" smtClean="0"/>
                        <a:t>26</a:t>
                      </a:r>
                      <a:r>
                        <a:rPr lang="ko-KR" altLang="en-US" sz="1600" dirty="0" smtClean="0"/>
                        <a:t>조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err="1" smtClean="0"/>
                        <a:t>농지법에관한</a:t>
                      </a:r>
                      <a:r>
                        <a:rPr lang="ko-KR" altLang="en-US" sz="1600" dirty="0" smtClean="0"/>
                        <a:t> 특례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 smtClean="0"/>
                        <a:t> - </a:t>
                      </a:r>
                      <a:r>
                        <a:rPr lang="ko-KR" altLang="en-US" sz="1600" baseline="0" dirty="0" smtClean="0"/>
                        <a:t>위탁경영</a:t>
                      </a:r>
                      <a:r>
                        <a:rPr lang="en-US" altLang="ko-KR" sz="1600" baseline="0" dirty="0" smtClean="0"/>
                        <a:t>, </a:t>
                      </a:r>
                      <a:r>
                        <a:rPr lang="ko-KR" altLang="en-US" sz="1600" baseline="0" dirty="0" smtClean="0"/>
                        <a:t>임대기준 완화</a:t>
                      </a:r>
                      <a:endParaRPr lang="en-US" altLang="ko-KR" sz="1600" baseline="0" dirty="0" smtClean="0"/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dirty="0" smtClean="0"/>
                        <a:t>▣ 법제</a:t>
                      </a:r>
                      <a:r>
                        <a:rPr lang="en-US" altLang="ko-KR" sz="1600" dirty="0" smtClean="0"/>
                        <a:t>33</a:t>
                      </a:r>
                      <a:r>
                        <a:rPr lang="ko-KR" altLang="en-US" sz="1600" dirty="0" smtClean="0"/>
                        <a:t>조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err="1" smtClean="0"/>
                        <a:t>도로법에</a:t>
                      </a:r>
                      <a:r>
                        <a:rPr lang="ko-KR" altLang="en-US" sz="1600" dirty="0" smtClean="0"/>
                        <a:t> 관한 특례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 smtClean="0"/>
                        <a:t> - </a:t>
                      </a:r>
                      <a:r>
                        <a:rPr lang="ko-KR" altLang="en-US" sz="1600" baseline="0" dirty="0" smtClean="0"/>
                        <a:t>행사를 위한 도로 사용</a:t>
                      </a:r>
                      <a:endParaRPr lang="en-US" altLang="ko-KR" sz="1600" baseline="0" dirty="0" smtClean="0"/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dirty="0" smtClean="0"/>
                        <a:t>▣ </a:t>
                      </a:r>
                      <a:r>
                        <a:rPr lang="ko-KR" altLang="en-US" sz="1600" spc="-200" baseline="0" dirty="0" smtClean="0"/>
                        <a:t>법제</a:t>
                      </a:r>
                      <a:r>
                        <a:rPr lang="en-US" altLang="ko-KR" sz="1600" spc="-200" baseline="0" dirty="0" smtClean="0"/>
                        <a:t>36</a:t>
                      </a:r>
                      <a:r>
                        <a:rPr lang="ko-KR" altLang="en-US" sz="1600" spc="-200" baseline="0" dirty="0" smtClean="0"/>
                        <a:t>조</a:t>
                      </a:r>
                      <a:r>
                        <a:rPr lang="en-US" altLang="ko-KR" sz="1600" spc="-200" baseline="0" dirty="0" smtClean="0"/>
                        <a:t>(</a:t>
                      </a:r>
                      <a:r>
                        <a:rPr lang="ko-KR" altLang="en-US" sz="1600" spc="-200" baseline="0" dirty="0" smtClean="0"/>
                        <a:t>농산물품질관리법에 관한 특례</a:t>
                      </a:r>
                      <a:r>
                        <a:rPr lang="en-US" altLang="ko-KR" sz="1600" spc="-200" baseline="0" dirty="0" smtClean="0"/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 smtClean="0"/>
                        <a:t> - </a:t>
                      </a:r>
                      <a:r>
                        <a:rPr lang="ko-KR" altLang="en-US" sz="1600" baseline="0" dirty="0" smtClean="0"/>
                        <a:t>지리적 표시의 등록 우선심사</a:t>
                      </a:r>
                      <a:endParaRPr lang="en-US" altLang="ko-KR" sz="1600" baseline="0" dirty="0" smtClean="0"/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600" dirty="0" smtClean="0"/>
                        <a:t>▣ 법제</a:t>
                      </a:r>
                      <a:r>
                        <a:rPr lang="en-US" altLang="ko-KR" sz="1600" dirty="0" smtClean="0"/>
                        <a:t>43</a:t>
                      </a:r>
                      <a:r>
                        <a:rPr lang="ko-KR" altLang="en-US" sz="1600" dirty="0" smtClean="0"/>
                        <a:t>조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식품위생법에 </a:t>
                      </a:r>
                      <a:r>
                        <a:rPr lang="ko-KR" altLang="en-US" sz="1600" dirty="0" err="1" smtClean="0"/>
                        <a:t>관한특례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 smtClean="0"/>
                        <a:t> - </a:t>
                      </a:r>
                      <a:r>
                        <a:rPr lang="ko-KR" altLang="en-US" sz="1600" spc="-200" baseline="0" dirty="0" smtClean="0"/>
                        <a:t>특화사업으로 생산된 차별화된 상품공시</a:t>
                      </a:r>
                      <a:endParaRPr lang="en-US" altLang="ko-KR" sz="1600" spc="-200" baseline="0" dirty="0" smtClean="0"/>
                    </a:p>
                  </a:txBody>
                  <a:tcPr>
                    <a:lnL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393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Special Zone for Organic Farming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0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_DSC02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22702" r="2199" b="1375"/>
          <a:stretch/>
        </p:blipFill>
        <p:spPr bwMode="auto">
          <a:xfrm>
            <a:off x="4426878" y="1453559"/>
            <a:ext cx="3601506" cy="186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122" y="889383"/>
            <a:ext cx="286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25B585"/>
                </a:solidFill>
              </a:rPr>
              <a:t>□ </a:t>
            </a:r>
            <a:r>
              <a:rPr lang="en-US" altLang="ko-KR" b="1" dirty="0" smtClean="0">
                <a:solidFill>
                  <a:srgbClr val="25B585"/>
                </a:solidFill>
              </a:rPr>
              <a:t>Achievements </a:t>
            </a:r>
            <a:endParaRPr lang="ko-KR" altLang="en-US" b="1" dirty="0">
              <a:solidFill>
                <a:srgbClr val="25B585"/>
              </a:solidFill>
            </a:endParaRP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04398"/>
              </p:ext>
            </p:extLst>
          </p:nvPr>
        </p:nvGraphicFramePr>
        <p:xfrm>
          <a:off x="755576" y="3501008"/>
          <a:ext cx="7632848" cy="252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/>
                <a:gridCol w="3816424"/>
              </a:tblGrid>
              <a:tr h="4536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정  책  적  성  과</a:t>
                      </a:r>
                      <a:endParaRPr lang="ko-KR" alt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경  제  적  성  과</a:t>
                      </a:r>
                      <a:endParaRPr lang="ko-KR" alt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632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spc="0" baseline="0" dirty="0" smtClean="0">
                          <a:solidFill>
                            <a:srgbClr val="0505F9"/>
                          </a:solidFill>
                        </a:rPr>
                        <a:t>고도화된 친환경 유기농업육성</a:t>
                      </a:r>
                      <a:endParaRPr lang="en-US" altLang="ko-KR" sz="1600" b="1" spc="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spc="0" baseline="0" dirty="0" smtClean="0">
                          <a:solidFill>
                            <a:srgbClr val="0505F9"/>
                          </a:solidFill>
                        </a:rPr>
                        <a:t>지역산업의 동반성장</a:t>
                      </a:r>
                      <a:endParaRPr lang="en-US" altLang="ko-KR" sz="1600" b="1" spc="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spc="0" baseline="0" dirty="0" smtClean="0">
                          <a:solidFill>
                            <a:srgbClr val="0505F9"/>
                          </a:solidFill>
                        </a:rPr>
                        <a:t>친환경 유기농산물의 경쟁력 향상</a:t>
                      </a:r>
                      <a:endParaRPr lang="en-US" altLang="ko-KR" sz="1600" b="1" spc="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spc="0" baseline="0" dirty="0" smtClean="0">
                          <a:solidFill>
                            <a:srgbClr val="0505F9"/>
                          </a:solidFill>
                        </a:rPr>
                        <a:t>대외적 브랜드가치 상승</a:t>
                      </a:r>
                      <a:endParaRPr lang="en-US" altLang="ko-KR" sz="1600" b="1" spc="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spc="0" baseline="0" dirty="0" smtClean="0">
                          <a:solidFill>
                            <a:srgbClr val="0505F9"/>
                          </a:solidFill>
                        </a:rPr>
                        <a:t>젊은 </a:t>
                      </a:r>
                      <a:r>
                        <a:rPr lang="ko-KR" altLang="en-US" sz="1600" b="1" spc="0" baseline="0" dirty="0" err="1" smtClean="0">
                          <a:solidFill>
                            <a:srgbClr val="0505F9"/>
                          </a:solidFill>
                        </a:rPr>
                        <a:t>창업농업인등</a:t>
                      </a:r>
                      <a:r>
                        <a:rPr lang="ko-KR" altLang="en-US" sz="1600" b="1" spc="0" baseline="0" dirty="0" smtClean="0">
                          <a:solidFill>
                            <a:srgbClr val="0505F9"/>
                          </a:solidFill>
                        </a:rPr>
                        <a:t> 인구유입</a:t>
                      </a:r>
                      <a:endParaRPr lang="en-US" altLang="ko-KR" sz="1600" b="1" spc="0" baseline="0" dirty="0" smtClean="0">
                        <a:solidFill>
                          <a:srgbClr val="0505F9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600" b="1" spc="-200" baseline="0" dirty="0" smtClean="0"/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농업인의 소득향상</a:t>
                      </a:r>
                      <a:endParaRPr lang="en-US" altLang="ko-KR" sz="1600" b="1" spc="-20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600" b="1" spc="-200" baseline="0" dirty="0" smtClean="0">
                        <a:solidFill>
                          <a:srgbClr val="0505F9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spc="-200" baseline="0" dirty="0" smtClean="0">
                          <a:solidFill>
                            <a:srgbClr val="0505F9"/>
                          </a:solidFill>
                        </a:rPr>
                        <a:t>지역경제 활성화</a:t>
                      </a:r>
                      <a:endParaRPr lang="en-US" altLang="ko-KR" sz="1600" b="1" spc="-200" baseline="0" dirty="0" smtClean="0">
                        <a:solidFill>
                          <a:srgbClr val="0505F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860140" y="5823162"/>
            <a:ext cx="767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⇒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전국최고 유기농업의 중심지로 발전되는 계기 마련됨</a:t>
            </a:r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393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Special Zone for Organic Farming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122" y="889383"/>
            <a:ext cx="696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25B585"/>
                </a:solidFill>
              </a:rPr>
              <a:t>□ </a:t>
            </a:r>
            <a:r>
              <a:rPr lang="en-US" altLang="ko-KR" b="1" dirty="0" smtClean="0">
                <a:solidFill>
                  <a:srgbClr val="25B585"/>
                </a:solidFill>
              </a:rPr>
              <a:t>Promotion of differentiation strategy for </a:t>
            </a:r>
            <a:r>
              <a:rPr lang="en-US" altLang="ko-KR" b="1" dirty="0" err="1" smtClean="0">
                <a:solidFill>
                  <a:srgbClr val="25B585"/>
                </a:solidFill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</a:rPr>
              <a:t> EFA</a:t>
            </a: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7870" y="1844824"/>
            <a:ext cx="4104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505F9"/>
                </a:solidFill>
              </a:rPr>
              <a:t>○ 추 진 계 획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505F9"/>
                </a:solidFill>
              </a:rPr>
              <a:t>  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- 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유기농업특구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 연장 홍보강화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505F9"/>
                </a:solidFill>
              </a:rPr>
              <a:t>  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-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학교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(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공공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)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급식 친환경농산물 확대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505F9"/>
                </a:solidFill>
              </a:rPr>
              <a:t>  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-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홍성군내 자주 인증체계 구축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505F9"/>
                </a:solidFill>
              </a:rPr>
              <a:t>  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- 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특구지원센터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(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광역급식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)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설립 추진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505F9"/>
                </a:solidFill>
              </a:rPr>
              <a:t>  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-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농정토론 정례화 및 맞춤형 농정추진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505F9"/>
                </a:solidFill>
              </a:rPr>
              <a:t>   -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농업용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EM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공급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505F9"/>
                </a:solidFill>
              </a:rPr>
              <a:t>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  -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농업용 클로렐라 자체생산 공급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505F9"/>
                </a:solidFill>
              </a:rPr>
              <a:t>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  -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생활용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EM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공급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(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유기농자재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)</a:t>
            </a:r>
            <a:endParaRPr lang="en-US" altLang="ko-KR" sz="1600" b="1" dirty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505F9"/>
                </a:solidFill>
              </a:rPr>
              <a:t>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  </a:t>
            </a:r>
            <a:endParaRPr lang="ko-KR" altLang="en-US" sz="1600" b="1" dirty="0">
              <a:solidFill>
                <a:srgbClr val="0505F9"/>
              </a:solidFill>
            </a:endParaRPr>
          </a:p>
        </p:txBody>
      </p:sp>
      <p:pic>
        <p:nvPicPr>
          <p:cNvPr id="14" name="Picture 2" descr="C:\Users\User\Desktop\농업\IMG_2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6" y="1824529"/>
            <a:ext cx="2670968" cy="17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농업\%B9%AE%B4縶%C0%B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6" y="3717032"/>
            <a:ext cx="2670968" cy="17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393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Special Zone for Organic Farming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4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9492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EFA-related budgets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562776"/>
              </p:ext>
            </p:extLst>
          </p:nvPr>
        </p:nvGraphicFramePr>
        <p:xfrm>
          <a:off x="744813" y="3789040"/>
          <a:ext cx="7222325" cy="2286224"/>
        </p:xfrm>
        <a:graphic>
          <a:graphicData uri="http://schemas.openxmlformats.org/drawingml/2006/table">
            <a:tbl>
              <a:tblPr/>
              <a:tblGrid>
                <a:gridCol w="1729992"/>
                <a:gridCol w="1872208"/>
                <a:gridCol w="1196199"/>
                <a:gridCol w="2423926"/>
              </a:tblGrid>
              <a:tr h="5760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구  분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예산액</a:t>
                      </a:r>
                      <a:r>
                        <a:rPr lang="en-US" altLang="ko-KR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백만원</a:t>
                      </a:r>
                      <a:r>
                        <a:rPr lang="en-US" altLang="ko-KR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비  율</a:t>
                      </a:r>
                      <a:r>
                        <a:rPr lang="en-US" altLang="ko-KR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(%)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비 </a:t>
                      </a:r>
                      <a:r>
                        <a:rPr lang="ko-KR" altLang="en-US" sz="16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  고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B585"/>
                    </a:solidFill>
                  </a:tcPr>
                </a:tc>
              </a:tr>
              <a:tr h="5234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 성 군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516,582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※ 2019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일반회계 기준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농수산과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44,492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8.6%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홍성군 예산대비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친환경농업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3,255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7.3%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농수산과 예산대비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C:\Users\User\Desktop\농업\IMG_2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343364" cy="18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165304"/>
            <a:ext cx="5761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</a:rPr>
              <a:t>※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친환경농업 예산은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2018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년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2,934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백만원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대비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11%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증가됨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농업\IMG_2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7" y="3896863"/>
            <a:ext cx="2884614" cy="1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2410" y="908720"/>
            <a:ext cx="500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Major projects working on EFA (2019)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491880" y="1484784"/>
            <a:ext cx="53641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◎ 친환경 </a:t>
            </a:r>
            <a:r>
              <a:rPr lang="ko-KR" altLang="en-US" b="1" dirty="0"/>
              <a:t>생산조직 </a:t>
            </a:r>
            <a:r>
              <a:rPr lang="ko-KR" altLang="en-US" b="1" dirty="0" smtClean="0"/>
              <a:t>육성</a:t>
            </a:r>
            <a:endParaRPr lang="en-US" altLang="ko-KR" b="1" dirty="0" smtClean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 smtClean="0">
                <a:solidFill>
                  <a:srgbClr val="0505F9"/>
                </a:solidFill>
                <a:latin typeface="+mn-ea"/>
              </a:rPr>
              <a:t>-  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 농산물 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인증비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 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(750ha, 200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 농업 정보지 보급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(32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개소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4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친환경농업조직 활성화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개소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23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학교 친환경 농업 실천사업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(12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개소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44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친환경농산물 홍보마케팅 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식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66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친환경농업 실천교류지원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개소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5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)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친환경농업 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직불제사업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(480ha,300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유기가공업체 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인증비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 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(6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개소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7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 청년농부 교육훈련비 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(13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16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농업환경 프로그램 실천지원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개소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150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spc="100" dirty="0" smtClean="0">
                <a:solidFill>
                  <a:srgbClr val="FF0000"/>
                </a:solidFill>
                <a:latin typeface="+mn-ea"/>
              </a:rPr>
              <a:t>⇒ 농산물 </a:t>
            </a:r>
            <a:r>
              <a:rPr lang="ko-KR" altLang="en-US" sz="1600" b="1" spc="100" dirty="0" err="1" smtClean="0">
                <a:solidFill>
                  <a:srgbClr val="FF0000"/>
                </a:solidFill>
                <a:latin typeface="+mn-ea"/>
              </a:rPr>
              <a:t>인증비</a:t>
            </a:r>
            <a:r>
              <a:rPr lang="ko-KR" altLang="en-US" sz="1600" b="1" spc="100" dirty="0" smtClean="0">
                <a:solidFill>
                  <a:srgbClr val="FF0000"/>
                </a:solidFill>
                <a:latin typeface="+mn-ea"/>
              </a:rPr>
              <a:t> 지원 등 </a:t>
            </a:r>
            <a:r>
              <a:rPr lang="en-US" altLang="ko-KR" sz="1600" b="1" spc="100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ko-KR" altLang="en-US" sz="1600" b="1" spc="100" dirty="0" err="1" smtClean="0">
                <a:solidFill>
                  <a:srgbClr val="FF0000"/>
                </a:solidFill>
                <a:latin typeface="+mn-ea"/>
              </a:rPr>
              <a:t>개사업</a:t>
            </a:r>
            <a:r>
              <a:rPr lang="en-US" altLang="ko-KR" sz="1600" b="1" spc="100" dirty="0" smtClean="0">
                <a:solidFill>
                  <a:srgbClr val="FF0000"/>
                </a:solidFill>
                <a:latin typeface="+mn-ea"/>
              </a:rPr>
              <a:t>, 815</a:t>
            </a:r>
            <a:r>
              <a:rPr lang="ko-KR" altLang="en-US" sz="1600" b="1" spc="100" dirty="0" err="1" smtClean="0">
                <a:solidFill>
                  <a:srgbClr val="FF0000"/>
                </a:solidFill>
                <a:latin typeface="+mn-ea"/>
              </a:rPr>
              <a:t>백만원</a:t>
            </a:r>
            <a:endParaRPr lang="en-US" altLang="ko-KR" sz="1600" spc="1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51" name="Picture 3" descr="C:\Users\User\Desktop\농업\IMG_2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5" y="2012052"/>
            <a:ext cx="2892160" cy="16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13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농업\IMG_2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006916"/>
            <a:ext cx="2892160" cy="16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491880" y="1484784"/>
            <a:ext cx="536417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◎ </a:t>
            </a:r>
            <a:r>
              <a:rPr lang="en-US" altLang="ko-KR" b="1" dirty="0" smtClean="0"/>
              <a:t>Projects for establishing EFA infrastructure</a:t>
            </a:r>
            <a:endParaRPr lang="en-US" altLang="ko-KR" b="1" dirty="0" smtClean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 </a:t>
            </a: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농업자재지원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(480ha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290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유기농업 자재지원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(480ha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349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우리밀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 재배 생산지원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(15ha, 5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친환경 청년 농부지원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(3</a:t>
            </a: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명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,120</a:t>
            </a:r>
            <a:r>
              <a:rPr lang="ko-KR" altLang="en-US" sz="1600" b="1" dirty="0" err="1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유기질비료지원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(5</a:t>
            </a: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1,070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spc="-100" dirty="0" err="1" smtClean="0">
                <a:solidFill>
                  <a:srgbClr val="0505F9"/>
                </a:solidFill>
                <a:latin typeface="+mn-ea"/>
              </a:rPr>
              <a:t>친환경벼</a:t>
            </a:r>
            <a:r>
              <a:rPr lang="ko-KR" altLang="en-US" sz="1600" b="1" spc="-100" dirty="0" smtClean="0">
                <a:solidFill>
                  <a:srgbClr val="0505F9"/>
                </a:solidFill>
                <a:latin typeface="+mn-ea"/>
              </a:rPr>
              <a:t> 도정가공 시설 기계설비지원</a:t>
            </a:r>
            <a:r>
              <a:rPr lang="en-US" altLang="ko-KR" sz="1600" b="1" spc="-100" dirty="0" smtClean="0">
                <a:solidFill>
                  <a:srgbClr val="0505F9"/>
                </a:solidFill>
                <a:latin typeface="+mn-ea"/>
              </a:rPr>
              <a:t>(1</a:t>
            </a:r>
            <a:r>
              <a:rPr lang="ko-KR" altLang="en-US" sz="1600" b="1" spc="-100" dirty="0" smtClean="0">
                <a:solidFill>
                  <a:srgbClr val="0505F9"/>
                </a:solidFill>
                <a:latin typeface="+mn-ea"/>
              </a:rPr>
              <a:t>식</a:t>
            </a:r>
            <a:r>
              <a:rPr lang="en-US" altLang="ko-KR" sz="1600" b="1" spc="-100" dirty="0" smtClean="0">
                <a:solidFill>
                  <a:srgbClr val="0505F9"/>
                </a:solidFill>
                <a:latin typeface="+mn-ea"/>
              </a:rPr>
              <a:t>, 165</a:t>
            </a:r>
            <a:r>
              <a:rPr lang="ko-KR" altLang="en-US" sz="1600" b="1" spc="-100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spc="-100" dirty="0" smtClean="0">
                <a:solidFill>
                  <a:srgbClr val="0505F9"/>
                </a:solidFill>
                <a:latin typeface="+mn-ea"/>
              </a:rPr>
              <a:t>)</a:t>
            </a:r>
            <a:endParaRPr lang="en-US" altLang="ko-KR" sz="1600" b="1" spc="-100" dirty="0">
              <a:solidFill>
                <a:srgbClr val="0505F9"/>
              </a:solidFill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친환경농업 공모사업</a:t>
            </a:r>
            <a:r>
              <a:rPr lang="en-US" altLang="ko-KR" sz="1600" b="1" dirty="0">
                <a:solidFill>
                  <a:srgbClr val="0505F9"/>
                </a:solidFill>
                <a:latin typeface="+mn-ea"/>
              </a:rPr>
              <a:t>(1</a:t>
            </a: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식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300</a:t>
            </a:r>
            <a:r>
              <a:rPr lang="ko-KR" altLang="en-US" sz="1600" b="1" dirty="0" err="1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우리밀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 품질검사기 지원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(1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개소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100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  <a:endParaRPr lang="en-US" altLang="ko-KR" sz="1600" b="1" dirty="0">
              <a:solidFill>
                <a:srgbClr val="0505F9"/>
              </a:solidFill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 typeface="맑은 고딕" pitchFamily="50" charset="-127"/>
              <a:buChar char="-"/>
            </a:pPr>
            <a:r>
              <a:rPr lang="ko-KR" altLang="en-US" sz="1600" b="1" spc="-100" dirty="0" smtClean="0">
                <a:solidFill>
                  <a:srgbClr val="0505F9"/>
                </a:solidFill>
                <a:latin typeface="+mn-ea"/>
              </a:rPr>
              <a:t>유전자변형 생물체</a:t>
            </a:r>
            <a:r>
              <a:rPr lang="en-US" altLang="ko-KR" sz="1600" b="1" spc="-100" dirty="0" smtClean="0">
                <a:solidFill>
                  <a:srgbClr val="0505F9"/>
                </a:solidFill>
                <a:latin typeface="+mn-ea"/>
              </a:rPr>
              <a:t>(LMO)</a:t>
            </a:r>
            <a:r>
              <a:rPr lang="ko-KR" altLang="en-US" sz="1600" b="1" spc="-100" dirty="0" smtClean="0">
                <a:solidFill>
                  <a:srgbClr val="0505F9"/>
                </a:solidFill>
                <a:latin typeface="+mn-ea"/>
              </a:rPr>
              <a:t>안전관리지원</a:t>
            </a:r>
            <a:r>
              <a:rPr lang="en-US" altLang="ko-KR" sz="1600" b="1" spc="-100" dirty="0" smtClean="0">
                <a:solidFill>
                  <a:srgbClr val="0505F9"/>
                </a:solidFill>
                <a:latin typeface="+mn-ea"/>
              </a:rPr>
              <a:t>(13.2ha, 41</a:t>
            </a:r>
            <a:r>
              <a:rPr lang="ko-KR" altLang="en-US" sz="1600" b="1" spc="-100" dirty="0" err="1" smtClean="0">
                <a:solidFill>
                  <a:srgbClr val="0505F9"/>
                </a:solidFill>
                <a:latin typeface="+mn-ea"/>
              </a:rPr>
              <a:t>백만원</a:t>
            </a:r>
            <a:r>
              <a:rPr lang="en-US" altLang="ko-KR" sz="1600" b="1" spc="-100" dirty="0" smtClean="0">
                <a:solidFill>
                  <a:srgbClr val="0505F9"/>
                </a:solidFill>
                <a:latin typeface="+mn-ea"/>
              </a:rPr>
              <a:t>)</a:t>
            </a:r>
            <a:endParaRPr lang="en-US" altLang="ko-KR" sz="1600" b="1" spc="-100" dirty="0">
              <a:solidFill>
                <a:srgbClr val="0505F9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⇒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+mn-ea"/>
              </a:rPr>
              <a:t>농자재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 지원사업 등 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9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+mn-ea"/>
              </a:rPr>
              <a:t>개사업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2,440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+mn-ea"/>
              </a:rPr>
              <a:t>백만원</a:t>
            </a:r>
            <a:endParaRPr lang="en-US" altLang="ko-KR" sz="16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8" name="Picture 2" descr="C:\Users\User\Desktop\농업\IMG_2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2619"/>
            <a:ext cx="2892160" cy="16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8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2410" y="1052736"/>
            <a:ext cx="485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◎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Support with organic farming materials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39294"/>
              </p:ext>
            </p:extLst>
          </p:nvPr>
        </p:nvGraphicFramePr>
        <p:xfrm>
          <a:off x="744813" y="3714731"/>
          <a:ext cx="7499594" cy="19442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28211"/>
                <a:gridCol w="1794538"/>
                <a:gridCol w="1822648"/>
                <a:gridCol w="125419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    업   명</a:t>
                      </a:r>
                      <a:endParaRPr lang="ko-KR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ko-KR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ko-KR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증 감</a:t>
                      </a:r>
                      <a:endParaRPr lang="ko-KR" alt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3008" marR="63008" marT="17420" marB="1742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effectLst/>
                        </a:rPr>
                        <a:t>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effectLst/>
                        </a:rPr>
                        <a:t>403</a:t>
                      </a:r>
                      <a:endParaRPr lang="en-US" sz="16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effectLst/>
                        </a:rPr>
                        <a:t>639</a:t>
                      </a:r>
                      <a:endParaRPr lang="ko-KR" altLang="en-US" sz="16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effectLst/>
                        </a:rPr>
                        <a:t>증</a:t>
                      </a:r>
                      <a:r>
                        <a:rPr lang="en-US" altLang="ko-KR" sz="1600" kern="0" spc="0" dirty="0" smtClean="0">
                          <a:effectLst/>
                        </a:rPr>
                        <a:t>236</a:t>
                      </a:r>
                      <a:endParaRPr lang="ko-KR" altLang="en-US" sz="16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친환경농업자재지원</a:t>
                      </a: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(</a:t>
                      </a:r>
                      <a:r>
                        <a:rPr lang="ko-KR" altLang="en-US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도비</a:t>
                      </a: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290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290</a:t>
                      </a:r>
                      <a:endParaRPr lang="ko-KR" alt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-</a:t>
                      </a:r>
                      <a:endParaRPr lang="ko-KR" alt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유기농업자재지원</a:t>
                      </a: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(</a:t>
                      </a:r>
                      <a:r>
                        <a:rPr lang="ko-KR" altLang="en-US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국비</a:t>
                      </a: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113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349</a:t>
                      </a:r>
                      <a:endParaRPr lang="ko-KR" alt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증</a:t>
                      </a:r>
                      <a:r>
                        <a:rPr lang="en-US" altLang="ko-KR" sz="1600" b="1" kern="0" spc="0" dirty="0" smtClean="0">
                          <a:solidFill>
                            <a:srgbClr val="0505F9"/>
                          </a:solidFill>
                          <a:effectLst/>
                        </a:rPr>
                        <a:t>236</a:t>
                      </a:r>
                      <a:endParaRPr lang="ko-KR" alt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/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827584" y="5658947"/>
            <a:ext cx="7672300" cy="506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⇒ 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2018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년 대비 자재지원사업은 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236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+mn-ea"/>
              </a:rPr>
              <a:t>백만원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 증액됨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3354691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단위 </a:t>
            </a:r>
            <a:r>
              <a:rPr lang="ko-KR" altLang="en-US" sz="1100" dirty="0" err="1" smtClean="0"/>
              <a:t>백만원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pic>
        <p:nvPicPr>
          <p:cNvPr id="18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농업\321045_48113_3952_59_20140513185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20" y="1165499"/>
            <a:ext cx="3137920" cy="20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9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520" y="11247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Programs for conserving agricultural environment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628800"/>
            <a:ext cx="75789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b="1" dirty="0" smtClean="0"/>
              <a:t>○ 목     적 </a:t>
            </a:r>
            <a:r>
              <a:rPr lang="en-US" altLang="ko-KR" sz="1600" b="1" dirty="0" smtClean="0"/>
              <a:t>: </a:t>
            </a:r>
            <a:r>
              <a:rPr lang="ko-KR" altLang="en-US" sz="1600" b="1" spc="-100" dirty="0" smtClean="0">
                <a:solidFill>
                  <a:srgbClr val="0505F9"/>
                </a:solidFill>
              </a:rPr>
              <a:t>농업환경 개선활동을 지원하여 공익적 기능을 제고하고</a:t>
            </a:r>
            <a:r>
              <a:rPr lang="en-US" altLang="ko-KR" sz="1600" b="1" spc="-100" dirty="0" smtClean="0">
                <a:solidFill>
                  <a:srgbClr val="0505F9"/>
                </a:solidFill>
              </a:rPr>
              <a:t>, </a:t>
            </a:r>
            <a:r>
              <a:rPr lang="ko-KR" altLang="en-US" sz="1600" b="1" spc="-100" dirty="0" smtClean="0">
                <a:solidFill>
                  <a:srgbClr val="0505F9"/>
                </a:solidFill>
              </a:rPr>
              <a:t>친환경농업의</a:t>
            </a:r>
            <a:endParaRPr lang="en-US" altLang="ko-KR" sz="1600" b="1" spc="-100" dirty="0" smtClean="0">
              <a:solidFill>
                <a:srgbClr val="0505F9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rgbClr val="0505F9"/>
                </a:solidFill>
              </a:rPr>
              <a:t>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         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      기반조성과 농촌 공동체 회복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b="1" dirty="0"/>
              <a:t>○ </a:t>
            </a:r>
            <a:r>
              <a:rPr lang="ko-KR" altLang="en-US" sz="1600" b="1" dirty="0" smtClean="0"/>
              <a:t>대상마을 </a:t>
            </a:r>
            <a:r>
              <a:rPr lang="en-US" altLang="ko-KR" sz="1600" dirty="0" smtClean="0"/>
              <a:t>:</a:t>
            </a:r>
            <a:r>
              <a:rPr lang="ko-KR" altLang="en-US" sz="1600" dirty="0"/>
              <a:t>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홍동</a:t>
            </a:r>
            <a:r>
              <a:rPr lang="ko-KR" altLang="en-US" sz="1600" dirty="0" smtClean="0">
                <a:solidFill>
                  <a:srgbClr val="0505F9"/>
                </a:solidFill>
              </a:rPr>
              <a:t>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문당리</a:t>
            </a:r>
            <a:r>
              <a:rPr lang="en-US" altLang="ko-KR" sz="1600" dirty="0" smtClean="0">
                <a:solidFill>
                  <a:srgbClr val="0505F9"/>
                </a:solidFill>
              </a:rPr>
              <a:t>,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장곡</a:t>
            </a:r>
            <a:r>
              <a:rPr lang="ko-KR" altLang="en-US" sz="1600" dirty="0" smtClean="0">
                <a:solidFill>
                  <a:srgbClr val="0505F9"/>
                </a:solidFill>
              </a:rPr>
              <a:t> 도산 </a:t>
            </a:r>
            <a:r>
              <a:rPr lang="en-US" altLang="ko-KR" sz="1600" dirty="0" smtClean="0">
                <a:solidFill>
                  <a:srgbClr val="0505F9"/>
                </a:solidFill>
              </a:rPr>
              <a:t>2</a:t>
            </a:r>
            <a:r>
              <a:rPr lang="ko-KR" altLang="en-US" sz="1600" dirty="0" smtClean="0">
                <a:solidFill>
                  <a:srgbClr val="0505F9"/>
                </a:solidFill>
              </a:rPr>
              <a:t>리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※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2019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년 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농림축산식품부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 공모사업 선정</a:t>
            </a:r>
            <a:endParaRPr lang="en-US" altLang="ko-KR" sz="1600" b="1" dirty="0" smtClean="0">
              <a:solidFill>
                <a:srgbClr val="0505F9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/>
              <a:t>○ </a:t>
            </a:r>
            <a:r>
              <a:rPr lang="ko-KR" altLang="en-US" sz="1600" b="1" dirty="0" smtClean="0"/>
              <a:t>사 업  비 </a:t>
            </a:r>
            <a:r>
              <a:rPr lang="en-US" altLang="ko-KR" sz="1600" b="1" dirty="0" smtClean="0"/>
              <a:t>: </a:t>
            </a:r>
            <a:r>
              <a:rPr lang="en-US" altLang="ko-KR" sz="1600" dirty="0" smtClean="0"/>
              <a:t>750</a:t>
            </a:r>
            <a:r>
              <a:rPr lang="ko-KR" altLang="en-US" sz="1600" dirty="0" err="1" smtClean="0"/>
              <a:t>백만원</a:t>
            </a:r>
            <a:r>
              <a:rPr lang="en-US" altLang="ko-KR" sz="1600" dirty="0" smtClean="0"/>
              <a:t>(5</a:t>
            </a:r>
            <a:r>
              <a:rPr lang="ko-KR" altLang="en-US" sz="1600" dirty="0" smtClean="0"/>
              <a:t>년간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600" b="1" dirty="0"/>
              <a:t>○ </a:t>
            </a:r>
            <a:r>
              <a:rPr lang="ko-KR" altLang="en-US" sz="1600" b="1" dirty="0" smtClean="0"/>
              <a:t>사업내용 </a:t>
            </a:r>
            <a:r>
              <a:rPr lang="en-US" altLang="ko-KR" sz="1600" b="1" dirty="0" smtClean="0"/>
              <a:t>: 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rgbClr val="0505F9"/>
                </a:solidFill>
              </a:rPr>
              <a:t>- </a:t>
            </a:r>
            <a:r>
              <a:rPr lang="ko-KR" altLang="en-US" sz="1600" dirty="0" smtClean="0">
                <a:solidFill>
                  <a:srgbClr val="0505F9"/>
                </a:solidFill>
              </a:rPr>
              <a:t>공동활동 </a:t>
            </a:r>
            <a:r>
              <a:rPr lang="en-US" altLang="ko-KR" sz="1600" dirty="0" smtClean="0">
                <a:solidFill>
                  <a:srgbClr val="0505F9"/>
                </a:solidFill>
              </a:rPr>
              <a:t>: 13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개사업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회관 등 공동공간 청소 등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개별활동 </a:t>
            </a:r>
            <a:r>
              <a:rPr lang="en-US" altLang="ko-KR" sz="1600" dirty="0" smtClean="0">
                <a:solidFill>
                  <a:srgbClr val="0505F9"/>
                </a:solidFill>
              </a:rPr>
              <a:t>: 19</a:t>
            </a:r>
            <a:r>
              <a:rPr lang="ko-KR" altLang="en-US" sz="1600" dirty="0" smtClean="0">
                <a:solidFill>
                  <a:srgbClr val="0505F9"/>
                </a:solidFill>
              </a:rPr>
              <a:t>개 사업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살충제 사용하지 않기 등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⇒ 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개인별 활동실적에 따라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2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백만원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범위내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 지급</a:t>
            </a:r>
            <a:endParaRPr lang="en-US" altLang="ko-KR" sz="1600" b="1" dirty="0">
              <a:solidFill>
                <a:srgbClr val="0505F9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※ </a:t>
            </a:r>
            <a:r>
              <a:rPr lang="ko-KR" altLang="en-US" sz="1600" dirty="0" smtClean="0"/>
              <a:t>공동활동수당은 별도지급</a:t>
            </a:r>
            <a:endParaRPr lang="ko-KR" altLang="en-US" sz="1600" dirty="0"/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40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516354" y="-99392"/>
            <a:ext cx="4610607" cy="6858000"/>
          </a:xfrm>
          <a:prstGeom prst="rect">
            <a:avLst/>
          </a:prstGeom>
          <a:solidFill>
            <a:srgbClr val="25B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30722" y="1969676"/>
            <a:ext cx="299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Contents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6354" y="2728923"/>
            <a:ext cx="5096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HY울릉도M" panose="02030600000101010101" pitchFamily="18" charset="-127"/>
              </a:rPr>
              <a:t>01. General Introduction</a:t>
            </a:r>
          </a:p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HY울릉도M" panose="02030600000101010101" pitchFamily="18" charset="-127"/>
              </a:rPr>
              <a:t>02. Current Status of EFA</a:t>
            </a:r>
          </a:p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HY울릉도M" panose="02030600000101010101" pitchFamily="18" charset="-127"/>
              </a:rPr>
              <a:t>03. Special Zone for Organic Farming</a:t>
            </a:r>
          </a:p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HY울릉도M" panose="02030600000101010101" pitchFamily="18" charset="-127"/>
              </a:rPr>
              <a:t>04. </a:t>
            </a:r>
            <a:r>
              <a:rPr lang="en-US" altLang="ko-KR" sz="2000" dirty="0" err="1" smtClean="0">
                <a:solidFill>
                  <a:schemeClr val="bg1"/>
                </a:solidFill>
                <a:latin typeface="Franklin Gothic Demi" panose="020B0703020102020204" pitchFamily="34" charset="0"/>
                <a:ea typeface="HY울릉도M" panose="02030600000101010101" pitchFamily="18" charset="-127"/>
              </a:rPr>
              <a:t>Hongseong’s</a:t>
            </a:r>
            <a:r>
              <a:rPr lang="en-US" altLang="ko-KR" sz="2000" dirty="0">
                <a:solidFill>
                  <a:schemeClr val="bg1"/>
                </a:solidFill>
                <a:latin typeface="Franklin Gothic Demi" panose="020B0703020102020204" pitchFamily="34" charset="0"/>
                <a:ea typeface="HY울릉도M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HY울릉도M" panose="02030600000101010101" pitchFamily="18" charset="-127"/>
              </a:rPr>
              <a:t>Special Projects</a:t>
            </a:r>
          </a:p>
        </p:txBody>
      </p:sp>
      <p:pic>
        <p:nvPicPr>
          <p:cNvPr id="2050" name="Picture 2" descr="C:\Users\User\Desktop\DDDDDDDDDDDDDD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7114"/>
            <a:ext cx="41243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706" y="1124744"/>
            <a:ext cx="568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Project for designing rural landscape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628800"/>
            <a:ext cx="7578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b="1" dirty="0" smtClean="0"/>
              <a:t>○ 목     적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농촌 </a:t>
            </a:r>
            <a:r>
              <a:rPr lang="ko-KR" altLang="en-US" sz="1600" b="1" dirty="0" err="1" smtClean="0"/>
              <a:t>어메니티를</a:t>
            </a:r>
            <a:r>
              <a:rPr lang="ko-KR" altLang="en-US" sz="1600" b="1" dirty="0" smtClean="0"/>
              <a:t> 활용한 경관작물 재배로 농촌 </a:t>
            </a:r>
            <a:r>
              <a:rPr lang="ko-KR" altLang="en-US" sz="1600" b="1" dirty="0" err="1" smtClean="0"/>
              <a:t>힐링공간</a:t>
            </a:r>
            <a:r>
              <a:rPr lang="ko-KR" altLang="en-US" sz="1600" b="1" dirty="0" smtClean="0"/>
              <a:t> 조성</a:t>
            </a:r>
            <a:endParaRPr lang="en-US" altLang="ko-KR" sz="1600" b="1" spc="-100" dirty="0" smtClean="0">
              <a:solidFill>
                <a:srgbClr val="0505F9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 smtClean="0"/>
              <a:t>○ 대상마을 </a:t>
            </a:r>
            <a:r>
              <a:rPr lang="en-US" altLang="ko-KR" sz="1600" dirty="0" smtClean="0"/>
              <a:t>: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홍성읍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옥암리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구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소새울</a:t>
            </a:r>
            <a:r>
              <a:rPr lang="ko-KR" altLang="en-US" sz="1600" dirty="0" smtClean="0"/>
              <a:t> 마을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600" b="1" dirty="0" smtClean="0"/>
              <a:t>○ 사업내용 </a:t>
            </a:r>
            <a:r>
              <a:rPr lang="en-US" altLang="ko-KR" sz="1600" b="1" dirty="0" smtClean="0"/>
              <a:t>: 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rgbClr val="0505F9"/>
                </a:solidFill>
              </a:rPr>
              <a:t>- </a:t>
            </a:r>
            <a:r>
              <a:rPr lang="ko-KR" altLang="en-US" sz="1600" dirty="0" smtClean="0">
                <a:solidFill>
                  <a:srgbClr val="0505F9"/>
                </a:solidFill>
              </a:rPr>
              <a:t>가을철 벼 수확기 황금 들판과 어울리는 붉은색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꽃무릇을</a:t>
            </a:r>
            <a:r>
              <a:rPr lang="ko-KR" altLang="en-US" sz="1600" dirty="0" smtClean="0">
                <a:solidFill>
                  <a:srgbClr val="0505F9"/>
                </a:solidFill>
              </a:rPr>
              <a:t> 논두렁에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식재하여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rgbClr val="0505F9"/>
                </a:solidFill>
              </a:rPr>
              <a:t> </a:t>
            </a:r>
            <a:r>
              <a:rPr lang="en-US" altLang="ko-KR" sz="1600" dirty="0" smtClean="0">
                <a:solidFill>
                  <a:srgbClr val="0505F9"/>
                </a:solidFill>
              </a:rPr>
              <a:t>      </a:t>
            </a:r>
            <a:r>
              <a:rPr lang="ko-KR" altLang="en-US" sz="1600" dirty="0" smtClean="0">
                <a:solidFill>
                  <a:srgbClr val="0505F9"/>
                </a:solidFill>
              </a:rPr>
              <a:t>농촌경관 조성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endParaRPr lang="ko-KR" altLang="en-US" sz="1600" dirty="0"/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꽃무릇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6" r="1852" b="32812"/>
          <a:stretch/>
        </p:blipFill>
        <p:spPr bwMode="auto">
          <a:xfrm>
            <a:off x="1403648" y="4103833"/>
            <a:ext cx="2999900" cy="23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꽃무릇 소새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4" r="-549" b="14809"/>
          <a:stretch/>
        </p:blipFill>
        <p:spPr bwMode="auto">
          <a:xfrm>
            <a:off x="4955355" y="4103833"/>
            <a:ext cx="2857005" cy="23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70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2411" y="8994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Project for providing probiotics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268760"/>
            <a:ext cx="7843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○ 목     적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/>
              <a:t>생균제</a:t>
            </a:r>
            <a:r>
              <a:rPr lang="ko-KR" altLang="en-US" sz="1600" b="1" dirty="0"/>
              <a:t> 생산 및 </a:t>
            </a:r>
            <a:r>
              <a:rPr lang="ko-KR" altLang="en-US" sz="1600" b="1" dirty="0" smtClean="0"/>
              <a:t>공급으로 가축의 면역력 증가 및 소화기 질병 예방</a:t>
            </a:r>
            <a:endParaRPr lang="en-US" altLang="ko-KR" sz="1600" b="1" spc="-100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대     상 </a:t>
            </a:r>
            <a:r>
              <a:rPr lang="en-US" altLang="ko-KR" sz="1600" b="1" dirty="0" smtClean="0"/>
              <a:t>:</a:t>
            </a:r>
            <a:r>
              <a:rPr lang="ko-KR" altLang="en-US" sz="1600" b="1" dirty="0"/>
              <a:t> </a:t>
            </a:r>
            <a:r>
              <a:rPr lang="ko-KR" altLang="en-US" sz="1600" b="1" dirty="0" smtClean="0"/>
              <a:t> 축산에 종사하는 농가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사업내용</a:t>
            </a:r>
            <a:r>
              <a:rPr lang="en-US" altLang="ko-KR" sz="1600" b="1" dirty="0" smtClean="0"/>
              <a:t>:  </a:t>
            </a:r>
            <a:r>
              <a:rPr lang="ko-KR" altLang="en-US" sz="1600" b="1" dirty="0" err="1" smtClean="0"/>
              <a:t>생균제를</a:t>
            </a:r>
            <a:r>
              <a:rPr lang="ko-KR" altLang="en-US" sz="1600" b="1" dirty="0" smtClean="0"/>
              <a:t> 자체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배양하여 필요한 축산농가에게 공급</a:t>
            </a:r>
            <a:r>
              <a:rPr lang="en-US" altLang="ko-KR" sz="1600" b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○ </a:t>
            </a:r>
            <a:r>
              <a:rPr lang="ko-KR" altLang="en-US" sz="1600" b="1" dirty="0" smtClean="0"/>
              <a:t>주요효과</a:t>
            </a:r>
            <a:r>
              <a:rPr lang="en-US" altLang="ko-KR" sz="1600" b="1" dirty="0" smtClean="0"/>
              <a:t>: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505F9"/>
                </a:solidFill>
              </a:rPr>
              <a:t> 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장내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유해균을</a:t>
            </a:r>
            <a:r>
              <a:rPr lang="ko-KR" altLang="en-US" sz="1600" dirty="0" smtClean="0">
                <a:solidFill>
                  <a:srgbClr val="0505F9"/>
                </a:solidFill>
              </a:rPr>
              <a:t> 억제하여 소화기 질병 예방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505F9"/>
                </a:solidFill>
              </a:rPr>
              <a:t> 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가축 사료의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기호성</a:t>
            </a:r>
            <a:r>
              <a:rPr lang="ko-KR" altLang="en-US" sz="1600" dirty="0" smtClean="0">
                <a:solidFill>
                  <a:srgbClr val="0505F9"/>
                </a:solidFill>
              </a:rPr>
              <a:t> 증대 및 면역력 증가</a:t>
            </a:r>
            <a:r>
              <a:rPr lang="en-US" altLang="ko-KR" sz="1600" dirty="0" smtClean="0">
                <a:solidFill>
                  <a:srgbClr val="0505F9"/>
                </a:solidFill>
              </a:rPr>
              <a:t>, </a:t>
            </a:r>
            <a:r>
              <a:rPr lang="ko-KR" altLang="en-US" sz="1600" dirty="0" smtClean="0">
                <a:solidFill>
                  <a:srgbClr val="0505F9"/>
                </a:solidFill>
              </a:rPr>
              <a:t>악취 감소</a:t>
            </a:r>
            <a:endParaRPr lang="ko-KR" altLang="en-US" sz="1600" dirty="0">
              <a:solidFill>
                <a:srgbClr val="0505F9"/>
              </a:solidFill>
            </a:endParaRPr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s\Desktop\과장님 피피티\Resized_20190904_165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5477"/>
            <a:ext cx="25922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s\Desktop\과장님 피피티\Resized_15675831925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1461"/>
            <a:ext cx="3190326" cy="32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18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2410" y="899428"/>
            <a:ext cx="608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for providing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photosynthetic bacteria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268760"/>
            <a:ext cx="7843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○ 목     적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 축사 내 악취감소 및 유해가스 제거</a:t>
            </a:r>
            <a:endParaRPr lang="en-US" altLang="ko-KR" sz="1600" b="1" spc="-100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대     상 </a:t>
            </a:r>
            <a:r>
              <a:rPr lang="en-US" altLang="ko-KR" sz="1600" b="1" dirty="0" smtClean="0"/>
              <a:t>:</a:t>
            </a:r>
            <a:r>
              <a:rPr lang="ko-KR" altLang="en-US" sz="1600" b="1" dirty="0"/>
              <a:t> </a:t>
            </a:r>
            <a:r>
              <a:rPr lang="ko-KR" altLang="en-US" sz="1600" b="1" dirty="0" smtClean="0"/>
              <a:t> 축산에 종사하는 농가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사업내용</a:t>
            </a:r>
            <a:r>
              <a:rPr lang="en-US" altLang="ko-KR" sz="1600" b="1" dirty="0" smtClean="0"/>
              <a:t>:  </a:t>
            </a:r>
            <a:r>
              <a:rPr lang="ko-KR" altLang="en-US" sz="1600" b="1" dirty="0" err="1" smtClean="0"/>
              <a:t>광합성균을</a:t>
            </a:r>
            <a:r>
              <a:rPr lang="ko-KR" altLang="en-US" sz="1600" b="1" dirty="0" smtClean="0"/>
              <a:t> 자체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배양하여 필요한 축산농가에게 공급</a:t>
            </a:r>
            <a:r>
              <a:rPr lang="en-US" altLang="ko-KR" sz="1600" b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○ </a:t>
            </a:r>
            <a:r>
              <a:rPr lang="ko-KR" altLang="en-US" sz="1600" b="1" dirty="0" smtClean="0"/>
              <a:t>주요효과</a:t>
            </a:r>
            <a:r>
              <a:rPr lang="en-US" altLang="ko-KR" sz="1600" b="1" dirty="0" smtClean="0"/>
              <a:t>: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505F9"/>
                </a:solidFill>
              </a:rPr>
              <a:t> 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축사 내 악취감소 및 유해가스 제거로 쾌적한 사육환경 조성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505F9"/>
                </a:solidFill>
              </a:rPr>
              <a:t> </a:t>
            </a:r>
            <a:r>
              <a:rPr lang="en-US" altLang="ko-KR" sz="1600" dirty="0" smtClean="0">
                <a:solidFill>
                  <a:srgbClr val="0505F9"/>
                </a:solidFill>
              </a:rPr>
              <a:t>   - </a:t>
            </a:r>
            <a:r>
              <a:rPr lang="ko-KR" altLang="en-US" sz="1600" dirty="0" err="1" smtClean="0">
                <a:solidFill>
                  <a:srgbClr val="0505F9"/>
                </a:solidFill>
              </a:rPr>
              <a:t>항바이러스</a:t>
            </a:r>
            <a:r>
              <a:rPr lang="ko-KR" altLang="en-US" sz="1600" dirty="0" smtClean="0">
                <a:solidFill>
                  <a:srgbClr val="0505F9"/>
                </a:solidFill>
              </a:rPr>
              <a:t> 활성 물질을 갖고 있어 각종 전염병 예방</a:t>
            </a:r>
            <a:endParaRPr lang="ko-KR" altLang="en-US" sz="1600" dirty="0">
              <a:solidFill>
                <a:srgbClr val="0505F9"/>
              </a:solidFill>
            </a:endParaRPr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s\Desktop\과장님 피피티\Resized_20190904_115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7431"/>
            <a:ext cx="2808312" cy="32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7"/>
            <a:ext cx="2692093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34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528" y="8994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for providing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EM for daily use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243786"/>
            <a:ext cx="7843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○ 목     적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 생활에 이용 가능한 </a:t>
            </a:r>
            <a:r>
              <a:rPr lang="ko-KR" altLang="en-US" sz="1600" b="1" dirty="0"/>
              <a:t>친환경 </a:t>
            </a:r>
            <a:r>
              <a:rPr lang="ko-KR" altLang="en-US" sz="1600" b="1" dirty="0" smtClean="0"/>
              <a:t>미생물 생산 및 공급 </a:t>
            </a:r>
            <a:endParaRPr lang="en-US" altLang="ko-KR" sz="1600" b="1" spc="-100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대     상 </a:t>
            </a:r>
            <a:r>
              <a:rPr lang="en-US" altLang="ko-KR" sz="1600" b="1" dirty="0" smtClean="0"/>
              <a:t>:</a:t>
            </a:r>
            <a:r>
              <a:rPr lang="ko-KR" altLang="en-US" sz="1600" b="1" dirty="0"/>
              <a:t> </a:t>
            </a:r>
            <a:r>
              <a:rPr lang="ko-KR" altLang="en-US" sz="1600" b="1" dirty="0" smtClean="0"/>
              <a:t> 홍성군민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사업내용</a:t>
            </a:r>
            <a:r>
              <a:rPr lang="en-US" altLang="ko-KR" sz="1600" b="1" dirty="0" smtClean="0"/>
              <a:t>:  </a:t>
            </a:r>
            <a:r>
              <a:rPr lang="ko-KR" altLang="en-US" sz="1600" b="1" dirty="0" smtClean="0"/>
              <a:t>생활용 </a:t>
            </a:r>
            <a:r>
              <a:rPr lang="en-US" altLang="ko-KR" sz="1600" b="1" dirty="0" smtClean="0"/>
              <a:t>EM </a:t>
            </a:r>
            <a:r>
              <a:rPr lang="ko-KR" altLang="en-US" sz="1600" b="1" dirty="0" smtClean="0"/>
              <a:t>미생물을 자체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배양하여 필요한 홍성군민에게 공급</a:t>
            </a:r>
            <a:r>
              <a:rPr lang="en-US" altLang="ko-KR" sz="1600" b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○ </a:t>
            </a:r>
            <a:r>
              <a:rPr lang="ko-KR" altLang="en-US" sz="1600" b="1" dirty="0" smtClean="0"/>
              <a:t>주요효과</a:t>
            </a:r>
            <a:r>
              <a:rPr lang="en-US" altLang="ko-KR" sz="1600" b="1" dirty="0" smtClean="0"/>
              <a:t>: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505F9"/>
                </a:solidFill>
              </a:rPr>
              <a:t> 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악취제거</a:t>
            </a:r>
            <a:r>
              <a:rPr lang="en-US" altLang="ko-KR" sz="1600" dirty="0" smtClean="0">
                <a:solidFill>
                  <a:srgbClr val="0505F9"/>
                </a:solidFill>
              </a:rPr>
              <a:t>, </a:t>
            </a:r>
            <a:r>
              <a:rPr lang="ko-KR" altLang="en-US" sz="1600" dirty="0" smtClean="0">
                <a:solidFill>
                  <a:srgbClr val="0505F9"/>
                </a:solidFill>
              </a:rPr>
              <a:t>부패억제</a:t>
            </a:r>
            <a:r>
              <a:rPr lang="en-US" altLang="ko-KR" sz="1600" dirty="0" smtClean="0">
                <a:solidFill>
                  <a:srgbClr val="0505F9"/>
                </a:solidFill>
              </a:rPr>
              <a:t>, </a:t>
            </a:r>
            <a:r>
              <a:rPr lang="ko-KR" altLang="en-US" sz="1600" dirty="0" smtClean="0">
                <a:solidFill>
                  <a:srgbClr val="0505F9"/>
                </a:solidFill>
              </a:rPr>
              <a:t>수질개선 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505F9"/>
                </a:solidFill>
              </a:rPr>
              <a:t> </a:t>
            </a:r>
            <a:r>
              <a:rPr lang="en-US" altLang="ko-KR" sz="1600" dirty="0" smtClean="0">
                <a:solidFill>
                  <a:srgbClr val="0505F9"/>
                </a:solidFill>
              </a:rPr>
              <a:t>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설거지</a:t>
            </a:r>
            <a:r>
              <a:rPr lang="en-US" altLang="ko-KR" sz="1600" dirty="0" smtClean="0">
                <a:solidFill>
                  <a:srgbClr val="0505F9"/>
                </a:solidFill>
              </a:rPr>
              <a:t>, </a:t>
            </a:r>
            <a:r>
              <a:rPr lang="ko-KR" altLang="en-US" sz="1600" dirty="0" smtClean="0">
                <a:solidFill>
                  <a:srgbClr val="0505F9"/>
                </a:solidFill>
              </a:rPr>
              <a:t>세탁</a:t>
            </a:r>
            <a:r>
              <a:rPr lang="en-US" altLang="ko-KR" sz="1600" dirty="0" smtClean="0">
                <a:solidFill>
                  <a:srgbClr val="0505F9"/>
                </a:solidFill>
              </a:rPr>
              <a:t>, </a:t>
            </a:r>
            <a:r>
              <a:rPr lang="ko-KR" altLang="en-US" sz="1600" dirty="0" smtClean="0">
                <a:solidFill>
                  <a:srgbClr val="0505F9"/>
                </a:solidFill>
              </a:rPr>
              <a:t>세차 등 효과</a:t>
            </a:r>
            <a:endParaRPr lang="ko-KR" altLang="en-US" sz="1600" dirty="0">
              <a:solidFill>
                <a:srgbClr val="0505F9"/>
              </a:solidFill>
            </a:endParaRPr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4241"/>
            <a:ext cx="1800200" cy="294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hs\Desktop\제목없음\Resized_1566369013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7837"/>
            <a:ext cx="2376264" cy="31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9247"/>
            <a:ext cx="4210253" cy="26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8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7542" y="899428"/>
            <a:ext cx="651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for providing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EM for agricultural use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268760"/>
            <a:ext cx="7578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목     적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 친환경농업 기반조성을 위한 농업용 미생물 생산 및 공급</a:t>
            </a:r>
            <a:endParaRPr lang="en-US" altLang="ko-KR" sz="1600" b="1" spc="-100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대     상 </a:t>
            </a:r>
            <a:r>
              <a:rPr lang="en-US" altLang="ko-KR" sz="1600" b="1" dirty="0" smtClean="0"/>
              <a:t>:</a:t>
            </a:r>
            <a:r>
              <a:rPr lang="ko-KR" altLang="en-US" sz="1600" b="1" dirty="0"/>
              <a:t> </a:t>
            </a:r>
            <a:r>
              <a:rPr lang="ko-KR" altLang="en-US" sz="1600" b="1" dirty="0" smtClean="0"/>
              <a:t> 농업에 종사하는 농가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사업내용</a:t>
            </a:r>
            <a:r>
              <a:rPr lang="en-US" altLang="ko-KR" sz="1600" b="1" dirty="0" smtClean="0"/>
              <a:t>:  </a:t>
            </a:r>
            <a:r>
              <a:rPr lang="ko-KR" altLang="en-US" sz="1600" b="1" dirty="0" smtClean="0"/>
              <a:t>농업용 </a:t>
            </a:r>
            <a:r>
              <a:rPr lang="en-US" altLang="ko-KR" sz="1600" b="1" dirty="0" smtClean="0"/>
              <a:t>EM</a:t>
            </a:r>
            <a:r>
              <a:rPr lang="ko-KR" altLang="en-US" sz="1600" b="1" dirty="0" smtClean="0"/>
              <a:t>을 자체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배양하여 필요한 농가에게 공급</a:t>
            </a:r>
            <a:r>
              <a:rPr lang="en-US" altLang="ko-KR" sz="1600" b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○ </a:t>
            </a:r>
            <a:r>
              <a:rPr lang="ko-KR" altLang="en-US" sz="1600" b="1" dirty="0" smtClean="0"/>
              <a:t>주요효과</a:t>
            </a:r>
            <a:r>
              <a:rPr lang="en-US" altLang="ko-KR" sz="1600" b="1" dirty="0" smtClean="0"/>
              <a:t>: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505F9"/>
                </a:solidFill>
              </a:rPr>
              <a:t> 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유해 미생물 증식 억제 및 토양개량 효과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505F9"/>
                </a:solidFill>
              </a:rPr>
              <a:t> </a:t>
            </a:r>
            <a:r>
              <a:rPr lang="en-US" altLang="ko-KR" sz="1600" dirty="0" smtClean="0">
                <a:solidFill>
                  <a:srgbClr val="0505F9"/>
                </a:solidFill>
              </a:rPr>
              <a:t>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양질의 유기물 공급 수량 증대 및 품질 향상</a:t>
            </a:r>
            <a:endParaRPr lang="ko-KR" altLang="en-US" sz="1600" dirty="0">
              <a:solidFill>
                <a:srgbClr val="0505F9"/>
              </a:solidFill>
            </a:endParaRPr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16" y="3713668"/>
            <a:ext cx="3585369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s\Desktop\과장님 피피티\Resized_20190904_132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8522"/>
            <a:ext cx="2796304" cy="32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63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2411" y="8994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Project for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providing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 chlorella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183392"/>
            <a:ext cx="7843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목     적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 클로렐라 생산 및 공급을 통한 농가 작물의 생육 개선 및 생산량 증가</a:t>
            </a:r>
            <a:endParaRPr lang="en-US" altLang="ko-KR" sz="1600" b="1" spc="-100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대     상 </a:t>
            </a:r>
            <a:r>
              <a:rPr lang="en-US" altLang="ko-KR" sz="1600" b="1" dirty="0" smtClean="0"/>
              <a:t>:</a:t>
            </a:r>
            <a:r>
              <a:rPr lang="ko-KR" altLang="en-US" sz="1600" b="1" dirty="0"/>
              <a:t> </a:t>
            </a:r>
            <a:r>
              <a:rPr lang="ko-KR" altLang="en-US" sz="1600" b="1" dirty="0" smtClean="0"/>
              <a:t> 홍성군민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○ 사업내용</a:t>
            </a:r>
            <a:r>
              <a:rPr lang="en-US" altLang="ko-KR" sz="1600" b="1" dirty="0" smtClean="0"/>
              <a:t>:  </a:t>
            </a:r>
            <a:r>
              <a:rPr lang="ko-KR" altLang="en-US" sz="1600" b="1" dirty="0" err="1" smtClean="0"/>
              <a:t>클로렐라을</a:t>
            </a:r>
            <a:r>
              <a:rPr lang="ko-KR" altLang="en-US" sz="1600" b="1" dirty="0" smtClean="0"/>
              <a:t> 자체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배양하여 필요한 농가에게 공급</a:t>
            </a:r>
            <a:r>
              <a:rPr lang="en-US" altLang="ko-KR" sz="1600" b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○ </a:t>
            </a:r>
            <a:r>
              <a:rPr lang="ko-KR" altLang="en-US" sz="1600" b="1" dirty="0" smtClean="0"/>
              <a:t>주요효과</a:t>
            </a:r>
            <a:r>
              <a:rPr lang="en-US" altLang="ko-KR" sz="1600" b="1" dirty="0" smtClean="0"/>
              <a:t>: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505F9"/>
                </a:solidFill>
              </a:rPr>
              <a:t> 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종자 발아율 향상 및 생육촉진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505F9"/>
                </a:solidFill>
              </a:rPr>
              <a:t> </a:t>
            </a:r>
            <a:r>
              <a:rPr lang="en-US" altLang="ko-KR" sz="1600" dirty="0" smtClean="0">
                <a:solidFill>
                  <a:srgbClr val="0505F9"/>
                </a:solidFill>
              </a:rPr>
              <a:t>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병 발생억제 효과</a:t>
            </a:r>
            <a:endParaRPr lang="en-US" altLang="ko-KR" sz="1600" dirty="0" smtClean="0">
              <a:solidFill>
                <a:srgbClr val="0505F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505F9"/>
                </a:solidFill>
              </a:rPr>
              <a:t> </a:t>
            </a:r>
            <a:r>
              <a:rPr lang="en-US" altLang="ko-KR" sz="1600" dirty="0" smtClean="0">
                <a:solidFill>
                  <a:srgbClr val="0505F9"/>
                </a:solidFill>
              </a:rPr>
              <a:t>   - </a:t>
            </a:r>
            <a:r>
              <a:rPr lang="ko-KR" altLang="en-US" sz="1600" dirty="0" smtClean="0">
                <a:solidFill>
                  <a:srgbClr val="0505F9"/>
                </a:solidFill>
              </a:rPr>
              <a:t>저장성 및 신선도 향상</a:t>
            </a:r>
            <a:endParaRPr lang="ko-KR" altLang="en-US" sz="1600" dirty="0">
              <a:solidFill>
                <a:srgbClr val="0505F9"/>
              </a:solidFill>
            </a:endParaRPr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내용 개체 틀 3" descr="1453079165824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3953412"/>
            <a:ext cx="3815267" cy="2880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6" y="3940027"/>
            <a:ext cx="384021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70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E3BB0E21-140B-4DCE-ABF5-174B95A087F7}"/>
              </a:ext>
            </a:extLst>
          </p:cNvPr>
          <p:cNvSpPr/>
          <p:nvPr/>
        </p:nvSpPr>
        <p:spPr>
          <a:xfrm>
            <a:off x="107504" y="2665207"/>
            <a:ext cx="4611739" cy="371612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F4DAD5-F2A1-4C9C-916D-D75765EEB4E1}"/>
              </a:ext>
            </a:extLst>
          </p:cNvPr>
          <p:cNvSpPr txBox="1"/>
          <p:nvPr/>
        </p:nvSpPr>
        <p:spPr>
          <a:xfrm>
            <a:off x="274043" y="1135777"/>
            <a:ext cx="45171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○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Update on </a:t>
            </a:r>
            <a:r>
              <a:rPr lang="en-US" altLang="ko-KR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Hongseong’s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EFA produce 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Text Box 191">
            <a:extLst>
              <a:ext uri="{FF2B5EF4-FFF2-40B4-BE49-F238E27FC236}">
                <a16:creationId xmlns="" xmlns:a16="http://schemas.microsoft.com/office/drawing/2014/main" id="{8D4494F8-63BE-4999-B074-3713606B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08" y="1556792"/>
            <a:ext cx="8581680" cy="65248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+mj-ea"/>
                <a:ea typeface="+mj-ea"/>
              </a:rPr>
              <a:t>- </a:t>
            </a:r>
            <a:r>
              <a:rPr lang="ko-KR" altLang="en-US" sz="1400" b="1" dirty="0" smtClean="0">
                <a:solidFill>
                  <a:srgbClr val="000000"/>
                </a:solidFill>
                <a:latin typeface="+mj-ea"/>
                <a:ea typeface="+mj-ea"/>
              </a:rPr>
              <a:t>홍성군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내 친환경 인증 농가는 총 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669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호이며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품목은 </a:t>
            </a:r>
            <a:r>
              <a:rPr lang="en-US" altLang="ko-KR" sz="1400" b="1" dirty="0" smtClean="0">
                <a:solidFill>
                  <a:srgbClr val="000000"/>
                </a:solidFill>
                <a:latin typeface="+mj-ea"/>
                <a:ea typeface="+mj-ea"/>
              </a:rPr>
              <a:t>229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개이며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solidFill>
                  <a:srgbClr val="000000"/>
                </a:solidFill>
                <a:latin typeface="+mj-ea"/>
                <a:ea typeface="+mj-ea"/>
              </a:rPr>
              <a:t>전체 농산물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생산량의 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1.83%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를 차지함</a:t>
            </a:r>
            <a:endParaRPr lang="en-US" altLang="ko-KR" sz="14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+mj-ea"/>
                <a:ea typeface="+mj-ea"/>
              </a:rPr>
              <a:t>- </a:t>
            </a:r>
            <a:r>
              <a:rPr lang="ko-KR" altLang="en-US" sz="1400" b="1" dirty="0" smtClean="0">
                <a:solidFill>
                  <a:srgbClr val="000000"/>
                </a:solidFill>
                <a:latin typeface="+mj-ea"/>
                <a:ea typeface="+mj-ea"/>
              </a:rPr>
              <a:t>친환경인증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부류 중 곡류가 재배면적과 생산량에서 가장 큰 비중을 차지하며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채소류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기타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err="1">
                <a:solidFill>
                  <a:srgbClr val="000000"/>
                </a:solidFill>
                <a:latin typeface="+mj-ea"/>
                <a:ea typeface="+mj-ea"/>
              </a:rPr>
              <a:t>과실류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 순임</a:t>
            </a:r>
            <a:endParaRPr lang="en-US" altLang="ko-KR" sz="1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E3BB0E21-140B-4DCE-ABF5-174B95A087F7}"/>
              </a:ext>
            </a:extLst>
          </p:cNvPr>
          <p:cNvSpPr/>
          <p:nvPr/>
        </p:nvSpPr>
        <p:spPr>
          <a:xfrm>
            <a:off x="4788024" y="2666408"/>
            <a:ext cx="4183942" cy="371612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EA70635-E956-45A3-AEFD-B900E5253C6D}"/>
              </a:ext>
            </a:extLst>
          </p:cNvPr>
          <p:cNvSpPr txBox="1"/>
          <p:nvPr/>
        </p:nvSpPr>
        <p:spPr>
          <a:xfrm>
            <a:off x="7467014" y="2414887"/>
            <a:ext cx="1531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spc="-150" dirty="0"/>
              <a:t>(</a:t>
            </a:r>
            <a:r>
              <a:rPr lang="ko-KR" altLang="en-US" sz="1100" spc="-150" dirty="0"/>
              <a:t>단위 </a:t>
            </a:r>
            <a:r>
              <a:rPr lang="en-US" altLang="ko-KR" sz="1100" spc="-150" dirty="0"/>
              <a:t>:</a:t>
            </a:r>
            <a:r>
              <a:rPr lang="ko-KR" altLang="en-US" sz="1100" spc="-150" dirty="0"/>
              <a:t> </a:t>
            </a:r>
            <a:r>
              <a:rPr lang="ko-KR" altLang="en-US" sz="1100" spc="-150" dirty="0" smtClean="0"/>
              <a:t>호</a:t>
            </a:r>
            <a:r>
              <a:rPr lang="en-US" altLang="ko-KR" sz="1100" spc="-150" dirty="0" smtClean="0"/>
              <a:t>, ha,)</a:t>
            </a:r>
            <a:endParaRPr lang="ko-KR" altLang="en-US" sz="1100" spc="-150" dirty="0"/>
          </a:p>
        </p:txBody>
      </p:sp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9E93A8C7-C6B5-4BDA-9D7B-494E37C50F12}"/>
              </a:ext>
            </a:extLst>
          </p:cNvPr>
          <p:cNvGrpSpPr/>
          <p:nvPr/>
        </p:nvGrpSpPr>
        <p:grpSpPr>
          <a:xfrm>
            <a:off x="107504" y="2366134"/>
            <a:ext cx="3237132" cy="322816"/>
            <a:chOff x="344488" y="3416424"/>
            <a:chExt cx="3694179" cy="453744"/>
          </a:xfrm>
        </p:grpSpPr>
        <p:sp>
          <p:nvSpPr>
            <p:cNvPr id="33" name="양쪽 모서리가 둥근 사각형 19">
              <a:extLst>
                <a:ext uri="{FF2B5EF4-FFF2-40B4-BE49-F238E27FC236}">
                  <a16:creationId xmlns="" xmlns:a16="http://schemas.microsoft.com/office/drawing/2014/main" id="{69377C64-6A86-48A9-85C6-69E93910DB2A}"/>
                </a:ext>
              </a:extLst>
            </p:cNvPr>
            <p:cNvSpPr/>
            <p:nvPr/>
          </p:nvSpPr>
          <p:spPr>
            <a:xfrm>
              <a:off x="369699" y="3416424"/>
              <a:ext cx="3668968" cy="4320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양쪽 모서리가 둥근 사각형 17">
              <a:extLst>
                <a:ext uri="{FF2B5EF4-FFF2-40B4-BE49-F238E27FC236}">
                  <a16:creationId xmlns="" xmlns:a16="http://schemas.microsoft.com/office/drawing/2014/main" id="{8F4C2904-E028-44A7-B129-AF9C76065063}"/>
                </a:ext>
              </a:extLst>
            </p:cNvPr>
            <p:cNvSpPr/>
            <p:nvPr/>
          </p:nvSpPr>
          <p:spPr>
            <a:xfrm>
              <a:off x="344488" y="3416424"/>
              <a:ext cx="3694179" cy="444624"/>
            </a:xfrm>
            <a:custGeom>
              <a:avLst/>
              <a:gdLst>
                <a:gd name="connsiteX0" fmla="*/ 216024 w 3168352"/>
                <a:gd name="connsiteY0" fmla="*/ 0 h 432048"/>
                <a:gd name="connsiteX1" fmla="*/ 2952328 w 3168352"/>
                <a:gd name="connsiteY1" fmla="*/ 0 h 432048"/>
                <a:gd name="connsiteX2" fmla="*/ 3168352 w 3168352"/>
                <a:gd name="connsiteY2" fmla="*/ 216024 h 432048"/>
                <a:gd name="connsiteX3" fmla="*/ 3168352 w 3168352"/>
                <a:gd name="connsiteY3" fmla="*/ 432048 h 432048"/>
                <a:gd name="connsiteX4" fmla="*/ 3168352 w 3168352"/>
                <a:gd name="connsiteY4" fmla="*/ 432048 h 432048"/>
                <a:gd name="connsiteX5" fmla="*/ 0 w 3168352"/>
                <a:gd name="connsiteY5" fmla="*/ 432048 h 432048"/>
                <a:gd name="connsiteX6" fmla="*/ 0 w 3168352"/>
                <a:gd name="connsiteY6" fmla="*/ 432048 h 432048"/>
                <a:gd name="connsiteX7" fmla="*/ 0 w 3168352"/>
                <a:gd name="connsiteY7" fmla="*/ 216024 h 432048"/>
                <a:gd name="connsiteX8" fmla="*/ 216024 w 3168352"/>
                <a:gd name="connsiteY8" fmla="*/ 0 h 432048"/>
                <a:gd name="connsiteX0" fmla="*/ 216024 w 3168352"/>
                <a:gd name="connsiteY0" fmla="*/ 0 h 432048"/>
                <a:gd name="connsiteX1" fmla="*/ 2451585 w 3168352"/>
                <a:gd name="connsiteY1" fmla="*/ 0 h 432048"/>
                <a:gd name="connsiteX2" fmla="*/ 3168352 w 3168352"/>
                <a:gd name="connsiteY2" fmla="*/ 216024 h 432048"/>
                <a:gd name="connsiteX3" fmla="*/ 3168352 w 3168352"/>
                <a:gd name="connsiteY3" fmla="*/ 432048 h 432048"/>
                <a:gd name="connsiteX4" fmla="*/ 3168352 w 3168352"/>
                <a:gd name="connsiteY4" fmla="*/ 432048 h 432048"/>
                <a:gd name="connsiteX5" fmla="*/ 0 w 3168352"/>
                <a:gd name="connsiteY5" fmla="*/ 432048 h 432048"/>
                <a:gd name="connsiteX6" fmla="*/ 0 w 3168352"/>
                <a:gd name="connsiteY6" fmla="*/ 432048 h 432048"/>
                <a:gd name="connsiteX7" fmla="*/ 0 w 3168352"/>
                <a:gd name="connsiteY7" fmla="*/ 216024 h 432048"/>
                <a:gd name="connsiteX8" fmla="*/ 216024 w 3168352"/>
                <a:gd name="connsiteY8" fmla="*/ 0 h 432048"/>
                <a:gd name="connsiteX0" fmla="*/ 216024 w 3190123"/>
                <a:gd name="connsiteY0" fmla="*/ 0 h 444624"/>
                <a:gd name="connsiteX1" fmla="*/ 2451585 w 3190123"/>
                <a:gd name="connsiteY1" fmla="*/ 0 h 444624"/>
                <a:gd name="connsiteX2" fmla="*/ 3190123 w 3190123"/>
                <a:gd name="connsiteY2" fmla="*/ 444624 h 444624"/>
                <a:gd name="connsiteX3" fmla="*/ 3168352 w 3190123"/>
                <a:gd name="connsiteY3" fmla="*/ 432048 h 444624"/>
                <a:gd name="connsiteX4" fmla="*/ 3168352 w 3190123"/>
                <a:gd name="connsiteY4" fmla="*/ 432048 h 444624"/>
                <a:gd name="connsiteX5" fmla="*/ 0 w 3190123"/>
                <a:gd name="connsiteY5" fmla="*/ 432048 h 444624"/>
                <a:gd name="connsiteX6" fmla="*/ 0 w 3190123"/>
                <a:gd name="connsiteY6" fmla="*/ 432048 h 444624"/>
                <a:gd name="connsiteX7" fmla="*/ 0 w 3190123"/>
                <a:gd name="connsiteY7" fmla="*/ 216024 h 444624"/>
                <a:gd name="connsiteX8" fmla="*/ 216024 w 3190123"/>
                <a:gd name="connsiteY8" fmla="*/ 0 h 444624"/>
                <a:gd name="connsiteX0" fmla="*/ 216024 w 3190123"/>
                <a:gd name="connsiteY0" fmla="*/ 0 h 444624"/>
                <a:gd name="connsiteX1" fmla="*/ 2560442 w 3190123"/>
                <a:gd name="connsiteY1" fmla="*/ 0 h 444624"/>
                <a:gd name="connsiteX2" fmla="*/ 3190123 w 3190123"/>
                <a:gd name="connsiteY2" fmla="*/ 444624 h 444624"/>
                <a:gd name="connsiteX3" fmla="*/ 3168352 w 3190123"/>
                <a:gd name="connsiteY3" fmla="*/ 432048 h 444624"/>
                <a:gd name="connsiteX4" fmla="*/ 3168352 w 3190123"/>
                <a:gd name="connsiteY4" fmla="*/ 432048 h 444624"/>
                <a:gd name="connsiteX5" fmla="*/ 0 w 3190123"/>
                <a:gd name="connsiteY5" fmla="*/ 432048 h 444624"/>
                <a:gd name="connsiteX6" fmla="*/ 0 w 3190123"/>
                <a:gd name="connsiteY6" fmla="*/ 432048 h 444624"/>
                <a:gd name="connsiteX7" fmla="*/ 0 w 3190123"/>
                <a:gd name="connsiteY7" fmla="*/ 216024 h 444624"/>
                <a:gd name="connsiteX8" fmla="*/ 216024 w 3190123"/>
                <a:gd name="connsiteY8" fmla="*/ 0 h 44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0123" h="444624">
                  <a:moveTo>
                    <a:pt x="216024" y="0"/>
                  </a:moveTo>
                  <a:lnTo>
                    <a:pt x="2560442" y="0"/>
                  </a:lnTo>
                  <a:cubicBezTo>
                    <a:pt x="2679749" y="0"/>
                    <a:pt x="3190123" y="325317"/>
                    <a:pt x="3190123" y="444624"/>
                  </a:cubicBezTo>
                  <a:lnTo>
                    <a:pt x="3168352" y="432048"/>
                  </a:lnTo>
                  <a:lnTo>
                    <a:pt x="3168352" y="432048"/>
                  </a:lnTo>
                  <a:lnTo>
                    <a:pt x="0" y="432048"/>
                  </a:lnTo>
                  <a:lnTo>
                    <a:pt x="0" y="432048"/>
                  </a:lnTo>
                  <a:lnTo>
                    <a:pt x="0" y="216024"/>
                  </a:ln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7A661EE-D4EB-461D-BD5C-1521367246E6}"/>
                </a:ext>
              </a:extLst>
            </p:cNvPr>
            <p:cNvSpPr txBox="1"/>
            <p:nvPr/>
          </p:nvSpPr>
          <p:spPr>
            <a:xfrm>
              <a:off x="496620" y="3437562"/>
              <a:ext cx="3384376" cy="43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spc="-150" dirty="0">
                  <a:solidFill>
                    <a:schemeClr val="bg1"/>
                  </a:solidFill>
                </a:rPr>
                <a:t>홍성군 </a:t>
              </a:r>
              <a:r>
                <a:rPr lang="en-US" altLang="ko-KR" sz="1400" b="1" spc="-15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400" b="1" spc="-150" dirty="0" smtClean="0">
                  <a:solidFill>
                    <a:schemeClr val="bg1"/>
                  </a:solidFill>
                </a:rPr>
                <a:t>친환경 농산물 인증 면적</a:t>
              </a:r>
              <a:endParaRPr lang="ko-KR" altLang="en-US" sz="1400" b="1" spc="-15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EA70635-E956-45A3-AEFD-B900E5253C6D}"/>
              </a:ext>
            </a:extLst>
          </p:cNvPr>
          <p:cNvSpPr txBox="1"/>
          <p:nvPr/>
        </p:nvSpPr>
        <p:spPr>
          <a:xfrm>
            <a:off x="3161206" y="2404441"/>
            <a:ext cx="1531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spc="-150" dirty="0"/>
              <a:t>(</a:t>
            </a:r>
            <a:r>
              <a:rPr lang="ko-KR" altLang="en-US" sz="1100" spc="-150" dirty="0"/>
              <a:t>단위 </a:t>
            </a:r>
            <a:r>
              <a:rPr lang="en-US" altLang="ko-KR" sz="1100" spc="-150" dirty="0"/>
              <a:t>:</a:t>
            </a:r>
            <a:r>
              <a:rPr lang="ko-KR" altLang="en-US" sz="1100" spc="-150" dirty="0"/>
              <a:t> </a:t>
            </a:r>
            <a:r>
              <a:rPr lang="ko-KR" altLang="en-US" sz="1100" spc="-150" dirty="0" smtClean="0"/>
              <a:t>호</a:t>
            </a:r>
            <a:r>
              <a:rPr lang="en-US" altLang="ko-KR" sz="1100" spc="-150" dirty="0" smtClean="0"/>
              <a:t>, ha)</a:t>
            </a:r>
            <a:endParaRPr lang="ko-KR" altLang="en-US" sz="1100" spc="-150" dirty="0"/>
          </a:p>
        </p:txBody>
      </p: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9E93A8C7-C6B5-4BDA-9D7B-494E37C50F12}"/>
              </a:ext>
            </a:extLst>
          </p:cNvPr>
          <p:cNvGrpSpPr/>
          <p:nvPr/>
        </p:nvGrpSpPr>
        <p:grpSpPr>
          <a:xfrm>
            <a:off x="4791252" y="2360845"/>
            <a:ext cx="3237132" cy="322815"/>
            <a:chOff x="344488" y="3416424"/>
            <a:chExt cx="3694179" cy="453743"/>
          </a:xfrm>
        </p:grpSpPr>
        <p:sp>
          <p:nvSpPr>
            <p:cNvPr id="38" name="양쪽 모서리가 둥근 사각형 19">
              <a:extLst>
                <a:ext uri="{FF2B5EF4-FFF2-40B4-BE49-F238E27FC236}">
                  <a16:creationId xmlns="" xmlns:a16="http://schemas.microsoft.com/office/drawing/2014/main" id="{69377C64-6A86-48A9-85C6-69E93910DB2A}"/>
                </a:ext>
              </a:extLst>
            </p:cNvPr>
            <p:cNvSpPr/>
            <p:nvPr/>
          </p:nvSpPr>
          <p:spPr>
            <a:xfrm>
              <a:off x="369699" y="3416424"/>
              <a:ext cx="3668968" cy="4320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양쪽 모서리가 둥근 사각형 17">
              <a:extLst>
                <a:ext uri="{FF2B5EF4-FFF2-40B4-BE49-F238E27FC236}">
                  <a16:creationId xmlns="" xmlns:a16="http://schemas.microsoft.com/office/drawing/2014/main" id="{8F4C2904-E028-44A7-B129-AF9C76065063}"/>
                </a:ext>
              </a:extLst>
            </p:cNvPr>
            <p:cNvSpPr/>
            <p:nvPr/>
          </p:nvSpPr>
          <p:spPr>
            <a:xfrm>
              <a:off x="344488" y="3416424"/>
              <a:ext cx="3694179" cy="444624"/>
            </a:xfrm>
            <a:custGeom>
              <a:avLst/>
              <a:gdLst>
                <a:gd name="connsiteX0" fmla="*/ 216024 w 3168352"/>
                <a:gd name="connsiteY0" fmla="*/ 0 h 432048"/>
                <a:gd name="connsiteX1" fmla="*/ 2952328 w 3168352"/>
                <a:gd name="connsiteY1" fmla="*/ 0 h 432048"/>
                <a:gd name="connsiteX2" fmla="*/ 3168352 w 3168352"/>
                <a:gd name="connsiteY2" fmla="*/ 216024 h 432048"/>
                <a:gd name="connsiteX3" fmla="*/ 3168352 w 3168352"/>
                <a:gd name="connsiteY3" fmla="*/ 432048 h 432048"/>
                <a:gd name="connsiteX4" fmla="*/ 3168352 w 3168352"/>
                <a:gd name="connsiteY4" fmla="*/ 432048 h 432048"/>
                <a:gd name="connsiteX5" fmla="*/ 0 w 3168352"/>
                <a:gd name="connsiteY5" fmla="*/ 432048 h 432048"/>
                <a:gd name="connsiteX6" fmla="*/ 0 w 3168352"/>
                <a:gd name="connsiteY6" fmla="*/ 432048 h 432048"/>
                <a:gd name="connsiteX7" fmla="*/ 0 w 3168352"/>
                <a:gd name="connsiteY7" fmla="*/ 216024 h 432048"/>
                <a:gd name="connsiteX8" fmla="*/ 216024 w 3168352"/>
                <a:gd name="connsiteY8" fmla="*/ 0 h 432048"/>
                <a:gd name="connsiteX0" fmla="*/ 216024 w 3168352"/>
                <a:gd name="connsiteY0" fmla="*/ 0 h 432048"/>
                <a:gd name="connsiteX1" fmla="*/ 2451585 w 3168352"/>
                <a:gd name="connsiteY1" fmla="*/ 0 h 432048"/>
                <a:gd name="connsiteX2" fmla="*/ 3168352 w 3168352"/>
                <a:gd name="connsiteY2" fmla="*/ 216024 h 432048"/>
                <a:gd name="connsiteX3" fmla="*/ 3168352 w 3168352"/>
                <a:gd name="connsiteY3" fmla="*/ 432048 h 432048"/>
                <a:gd name="connsiteX4" fmla="*/ 3168352 w 3168352"/>
                <a:gd name="connsiteY4" fmla="*/ 432048 h 432048"/>
                <a:gd name="connsiteX5" fmla="*/ 0 w 3168352"/>
                <a:gd name="connsiteY5" fmla="*/ 432048 h 432048"/>
                <a:gd name="connsiteX6" fmla="*/ 0 w 3168352"/>
                <a:gd name="connsiteY6" fmla="*/ 432048 h 432048"/>
                <a:gd name="connsiteX7" fmla="*/ 0 w 3168352"/>
                <a:gd name="connsiteY7" fmla="*/ 216024 h 432048"/>
                <a:gd name="connsiteX8" fmla="*/ 216024 w 3168352"/>
                <a:gd name="connsiteY8" fmla="*/ 0 h 432048"/>
                <a:gd name="connsiteX0" fmla="*/ 216024 w 3190123"/>
                <a:gd name="connsiteY0" fmla="*/ 0 h 444624"/>
                <a:gd name="connsiteX1" fmla="*/ 2451585 w 3190123"/>
                <a:gd name="connsiteY1" fmla="*/ 0 h 444624"/>
                <a:gd name="connsiteX2" fmla="*/ 3190123 w 3190123"/>
                <a:gd name="connsiteY2" fmla="*/ 444624 h 444624"/>
                <a:gd name="connsiteX3" fmla="*/ 3168352 w 3190123"/>
                <a:gd name="connsiteY3" fmla="*/ 432048 h 444624"/>
                <a:gd name="connsiteX4" fmla="*/ 3168352 w 3190123"/>
                <a:gd name="connsiteY4" fmla="*/ 432048 h 444624"/>
                <a:gd name="connsiteX5" fmla="*/ 0 w 3190123"/>
                <a:gd name="connsiteY5" fmla="*/ 432048 h 444624"/>
                <a:gd name="connsiteX6" fmla="*/ 0 w 3190123"/>
                <a:gd name="connsiteY6" fmla="*/ 432048 h 444624"/>
                <a:gd name="connsiteX7" fmla="*/ 0 w 3190123"/>
                <a:gd name="connsiteY7" fmla="*/ 216024 h 444624"/>
                <a:gd name="connsiteX8" fmla="*/ 216024 w 3190123"/>
                <a:gd name="connsiteY8" fmla="*/ 0 h 444624"/>
                <a:gd name="connsiteX0" fmla="*/ 216024 w 3190123"/>
                <a:gd name="connsiteY0" fmla="*/ 0 h 444624"/>
                <a:gd name="connsiteX1" fmla="*/ 2560442 w 3190123"/>
                <a:gd name="connsiteY1" fmla="*/ 0 h 444624"/>
                <a:gd name="connsiteX2" fmla="*/ 3190123 w 3190123"/>
                <a:gd name="connsiteY2" fmla="*/ 444624 h 444624"/>
                <a:gd name="connsiteX3" fmla="*/ 3168352 w 3190123"/>
                <a:gd name="connsiteY3" fmla="*/ 432048 h 444624"/>
                <a:gd name="connsiteX4" fmla="*/ 3168352 w 3190123"/>
                <a:gd name="connsiteY4" fmla="*/ 432048 h 444624"/>
                <a:gd name="connsiteX5" fmla="*/ 0 w 3190123"/>
                <a:gd name="connsiteY5" fmla="*/ 432048 h 444624"/>
                <a:gd name="connsiteX6" fmla="*/ 0 w 3190123"/>
                <a:gd name="connsiteY6" fmla="*/ 432048 h 444624"/>
                <a:gd name="connsiteX7" fmla="*/ 0 w 3190123"/>
                <a:gd name="connsiteY7" fmla="*/ 216024 h 444624"/>
                <a:gd name="connsiteX8" fmla="*/ 216024 w 3190123"/>
                <a:gd name="connsiteY8" fmla="*/ 0 h 44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0123" h="444624">
                  <a:moveTo>
                    <a:pt x="216024" y="0"/>
                  </a:moveTo>
                  <a:lnTo>
                    <a:pt x="2560442" y="0"/>
                  </a:lnTo>
                  <a:cubicBezTo>
                    <a:pt x="2679749" y="0"/>
                    <a:pt x="3190123" y="325317"/>
                    <a:pt x="3190123" y="444624"/>
                  </a:cubicBezTo>
                  <a:lnTo>
                    <a:pt x="3168352" y="432048"/>
                  </a:lnTo>
                  <a:lnTo>
                    <a:pt x="3168352" y="432048"/>
                  </a:lnTo>
                  <a:lnTo>
                    <a:pt x="0" y="432048"/>
                  </a:lnTo>
                  <a:lnTo>
                    <a:pt x="0" y="432048"/>
                  </a:lnTo>
                  <a:lnTo>
                    <a:pt x="0" y="216024"/>
                  </a:ln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7A661EE-D4EB-461D-BD5C-1521367246E6}"/>
                </a:ext>
              </a:extLst>
            </p:cNvPr>
            <p:cNvSpPr txBox="1"/>
            <p:nvPr/>
          </p:nvSpPr>
          <p:spPr>
            <a:xfrm>
              <a:off x="496620" y="3437561"/>
              <a:ext cx="3384376" cy="43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spc="-150" dirty="0">
                  <a:solidFill>
                    <a:schemeClr val="bg1"/>
                  </a:solidFill>
                </a:rPr>
                <a:t>홍성군 </a:t>
              </a:r>
              <a:r>
                <a:rPr lang="en-US" altLang="ko-KR" sz="1400" b="1" spc="-15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400" b="1" spc="-150" dirty="0" smtClean="0">
                  <a:solidFill>
                    <a:schemeClr val="bg1"/>
                  </a:solidFill>
                </a:rPr>
                <a:t>내 친환경 농</a:t>
              </a:r>
              <a:r>
                <a:rPr lang="ko-KR" altLang="en-US" sz="1400" b="1" spc="-150" dirty="0">
                  <a:solidFill>
                    <a:schemeClr val="bg1"/>
                  </a:solidFill>
                </a:rPr>
                <a:t>업</a:t>
              </a:r>
              <a:r>
                <a:rPr lang="ko-KR" altLang="en-US" sz="1400" b="1" spc="-150" dirty="0" smtClean="0">
                  <a:solidFill>
                    <a:schemeClr val="bg1"/>
                  </a:solidFill>
                </a:rPr>
                <a:t>  비중</a:t>
              </a:r>
              <a:endParaRPr lang="ko-KR" altLang="en-US" sz="1400" b="1" spc="-15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1" name="표 40">
            <a:extLst>
              <a:ext uri="{FF2B5EF4-FFF2-40B4-BE49-F238E27FC236}">
                <a16:creationId xmlns="" xmlns:a16="http://schemas.microsoft.com/office/drawing/2014/main" id="{F9ED594D-96C5-4BAE-B209-2B9EDCB8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97767"/>
              </p:ext>
            </p:extLst>
          </p:nvPr>
        </p:nvGraphicFramePr>
        <p:xfrm>
          <a:off x="144013" y="2821241"/>
          <a:ext cx="4575230" cy="2479967"/>
        </p:xfrm>
        <a:graphic>
          <a:graphicData uri="http://schemas.openxmlformats.org/drawingml/2006/table">
            <a:tbl>
              <a:tblPr/>
              <a:tblGrid>
                <a:gridCol w="507872">
                  <a:extLst>
                    <a:ext uri="{9D8B030D-6E8A-4147-A177-3AD203B41FA5}">
                      <a16:colId xmlns="" xmlns:a16="http://schemas.microsoft.com/office/drawing/2014/main" val="4094840339"/>
                    </a:ext>
                  </a:extLst>
                </a:gridCol>
                <a:gridCol w="625747">
                  <a:extLst>
                    <a:ext uri="{9D8B030D-6E8A-4147-A177-3AD203B41FA5}">
                      <a16:colId xmlns="" xmlns:a16="http://schemas.microsoft.com/office/drawing/2014/main" val="213699832"/>
                    </a:ext>
                  </a:extLst>
                </a:gridCol>
                <a:gridCol w="469244">
                  <a:extLst>
                    <a:ext uri="{9D8B030D-6E8A-4147-A177-3AD203B41FA5}">
                      <a16:colId xmlns="" xmlns:a16="http://schemas.microsoft.com/office/drawing/2014/main" val="1202940156"/>
                    </a:ext>
                  </a:extLst>
                </a:gridCol>
                <a:gridCol w="549774">
                  <a:extLst>
                    <a:ext uri="{9D8B030D-6E8A-4147-A177-3AD203B41FA5}">
                      <a16:colId xmlns="" xmlns:a16="http://schemas.microsoft.com/office/drawing/2014/main" val="709609879"/>
                    </a:ext>
                  </a:extLst>
                </a:gridCol>
                <a:gridCol w="458146"/>
                <a:gridCol w="556515"/>
                <a:gridCol w="469311"/>
                <a:gridCol w="492205"/>
                <a:gridCol w="446416">
                  <a:extLst>
                    <a:ext uri="{9D8B030D-6E8A-4147-A177-3AD203B41FA5}">
                      <a16:colId xmlns="" xmlns:a16="http://schemas.microsoft.com/office/drawing/2014/main" val="1774746318"/>
                    </a:ext>
                  </a:extLst>
                </a:gridCol>
              </a:tblGrid>
              <a:tr h="31972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/>
                        <a:t>유 기</a:t>
                      </a:r>
                      <a:endParaRPr lang="ko-KR" altLang="en-US" sz="1100" b="1" dirty="0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 농 약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 농 약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7773177"/>
                  </a:ext>
                </a:extLst>
              </a:tr>
              <a:tr h="317501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농가수</a:t>
                      </a:r>
                      <a:endParaRPr lang="ko-KR" altLang="en-US" sz="1100" b="1" kern="0" spc="-3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면적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-3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농가수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면적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-3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농가수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면적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-3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농가수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면적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5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669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616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522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507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147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109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594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613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477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514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117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160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40611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775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648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584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534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191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114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0608061"/>
                  </a:ext>
                </a:extLst>
              </a:tr>
              <a:tr h="3466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805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671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608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551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191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111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816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673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613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561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190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97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표 41">
            <a:extLst>
              <a:ext uri="{FF2B5EF4-FFF2-40B4-BE49-F238E27FC236}">
                <a16:creationId xmlns="" xmlns:a16="http://schemas.microsoft.com/office/drawing/2014/main" id="{F9ED594D-96C5-4BAE-B209-2B9EDCB8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28578"/>
              </p:ext>
            </p:extLst>
          </p:nvPr>
        </p:nvGraphicFramePr>
        <p:xfrm>
          <a:off x="4833011" y="2767770"/>
          <a:ext cx="4079134" cy="1527805"/>
        </p:xfrm>
        <a:graphic>
          <a:graphicData uri="http://schemas.openxmlformats.org/drawingml/2006/table">
            <a:tbl>
              <a:tblPr/>
              <a:tblGrid>
                <a:gridCol w="696526">
                  <a:extLst>
                    <a:ext uri="{9D8B030D-6E8A-4147-A177-3AD203B41FA5}">
                      <a16:colId xmlns="" xmlns:a16="http://schemas.microsoft.com/office/drawing/2014/main" val="4094840339"/>
                    </a:ext>
                  </a:extLst>
                </a:gridCol>
                <a:gridCol w="563768">
                  <a:extLst>
                    <a:ext uri="{9D8B030D-6E8A-4147-A177-3AD203B41FA5}">
                      <a16:colId xmlns="" xmlns:a16="http://schemas.microsoft.com/office/drawing/2014/main" val="213699832"/>
                    </a:ext>
                  </a:extLst>
                </a:gridCol>
                <a:gridCol w="563768"/>
                <a:gridCol w="563768">
                  <a:extLst>
                    <a:ext uri="{9D8B030D-6E8A-4147-A177-3AD203B41FA5}">
                      <a16:colId xmlns="" xmlns:a16="http://schemas.microsoft.com/office/drawing/2014/main" val="1202940156"/>
                    </a:ext>
                  </a:extLst>
                </a:gridCol>
                <a:gridCol w="563768">
                  <a:extLst>
                    <a:ext uri="{9D8B030D-6E8A-4147-A177-3AD203B41FA5}">
                      <a16:colId xmlns="" xmlns:a16="http://schemas.microsoft.com/office/drawing/2014/main" val="709609879"/>
                    </a:ext>
                  </a:extLst>
                </a:gridCol>
                <a:gridCol w="563768"/>
                <a:gridCol w="563768"/>
              </a:tblGrid>
              <a:tr h="34037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en-US" altLang="ko-KR" sz="1100" b="1" kern="0" spc="-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 가 수 </a:t>
                      </a:r>
                      <a:r>
                        <a:rPr lang="en-US" altLang="ko-KR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/>
                        <a:t>인증 면적 </a:t>
                      </a:r>
                      <a:r>
                        <a:rPr lang="en-US" altLang="ko-KR" sz="1100" b="1" dirty="0" smtClean="0"/>
                        <a:t>(ha)</a:t>
                      </a:r>
                      <a:endParaRPr lang="ko-KR" altLang="en-US" sz="1100" b="1" dirty="0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7773177"/>
                  </a:ext>
                </a:extLst>
              </a:tr>
              <a:tr h="267222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유기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무농약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합계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유기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무농약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합계</a:t>
                      </a:r>
                      <a:endParaRPr 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88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충 남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1,699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2,622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4,321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2,333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2,895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5,228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1129663"/>
                  </a:ext>
                </a:extLst>
              </a:tr>
              <a:tr h="3208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홍 성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522</a:t>
                      </a:r>
                      <a:endParaRPr lang="ko-KR" alt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147</a:t>
                      </a:r>
                      <a:endParaRPr lang="ko-KR" alt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669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507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109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616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4061121"/>
                  </a:ext>
                </a:extLst>
              </a:tr>
              <a:tr h="2905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비중</a:t>
                      </a:r>
                      <a:r>
                        <a:rPr lang="en-US" altLang="ko-KR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30.7</a:t>
                      </a:r>
                      <a:endParaRPr lang="ko-KR" alt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5.6</a:t>
                      </a:r>
                      <a:endParaRPr lang="ko-KR" alt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21.7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3.7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11.8</a:t>
                      </a:r>
                      <a:endParaRPr lang="en-US" sz="11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0608061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758528" y="4365104"/>
            <a:ext cx="276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200" b="1" dirty="0" smtClean="0"/>
              <a:t>홍성군 친환경 농산물 품목별 비중</a:t>
            </a:r>
            <a:endParaRPr lang="ko-KR" altLang="en-US" sz="1200" b="1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52" y="4583444"/>
            <a:ext cx="1873335" cy="1509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30" y="4867661"/>
            <a:ext cx="1354292" cy="1225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27" y="4725144"/>
            <a:ext cx="1589254" cy="120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138190" y="5919663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쌀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(63.6%),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서류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(5.2%)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채소류</a:t>
            </a:r>
            <a:r>
              <a:rPr lang="en-US" altLang="ko-KR" sz="1200" b="1" dirty="0" smtClean="0"/>
              <a:t>(31.2%)</a:t>
            </a:r>
          </a:p>
          <a:p>
            <a:r>
              <a:rPr lang="ko-KR" altLang="en-US" sz="1200" b="1" dirty="0" smtClean="0">
                <a:solidFill>
                  <a:schemeClr val="tx2"/>
                </a:solidFill>
              </a:rPr>
              <a:t>식량작물 비중이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68.8% </a:t>
            </a:r>
            <a:r>
              <a:rPr lang="ko-KR" altLang="en-US" sz="1200" b="1" dirty="0" smtClean="0"/>
              <a:t>차지함</a:t>
            </a:r>
            <a:endParaRPr lang="ko-KR" altLang="en-US" sz="1200" b="1" dirty="0"/>
          </a:p>
        </p:txBody>
      </p:sp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57DF7DF6-3437-4832-8356-3F029902C92E}"/>
              </a:ext>
            </a:extLst>
          </p:cNvPr>
          <p:cNvSpPr/>
          <p:nvPr/>
        </p:nvSpPr>
        <p:spPr>
          <a:xfrm rot="16200000">
            <a:off x="2206031" y="1370906"/>
            <a:ext cx="427060" cy="458566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109912" y="535736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/>
            <a:r>
              <a:rPr lang="en-US" altLang="ko-KR" sz="1000" dirty="0"/>
              <a:t>(</a:t>
            </a:r>
            <a:r>
              <a:rPr lang="ko-KR" altLang="en-US" sz="1000" dirty="0"/>
              <a:t>출처</a:t>
            </a:r>
            <a:r>
              <a:rPr lang="en-US" altLang="ko-KR" sz="1000" dirty="0"/>
              <a:t>: </a:t>
            </a:r>
            <a:r>
              <a:rPr lang="ko-KR" altLang="en-US" sz="1000" dirty="0"/>
              <a:t>국립농산물품질관리원 친환경농산물정보시스템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50" name="직사각형 49"/>
          <p:cNvSpPr/>
          <p:nvPr/>
        </p:nvSpPr>
        <p:spPr>
          <a:xfrm>
            <a:off x="95840" y="5787011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1300" b="1" dirty="0" smtClean="0">
                <a:solidFill>
                  <a:schemeClr val="tx2"/>
                </a:solidFill>
                <a:latin typeface="+mj-lt"/>
              </a:rPr>
              <a:t>▶유기농업 </a:t>
            </a:r>
            <a:r>
              <a:rPr lang="ko-KR" altLang="en-US" sz="1300" b="1" dirty="0">
                <a:solidFill>
                  <a:schemeClr val="tx2"/>
                </a:solidFill>
                <a:latin typeface="+mj-lt"/>
              </a:rPr>
              <a:t>농가 가구 및 면적 </a:t>
            </a:r>
            <a:r>
              <a:rPr lang="en-US" altLang="ko-KR" sz="1300" b="1" dirty="0">
                <a:solidFill>
                  <a:schemeClr val="tx2"/>
                </a:solidFill>
                <a:latin typeface="+mj-lt"/>
              </a:rPr>
              <a:t>: 522</a:t>
            </a:r>
            <a:r>
              <a:rPr lang="ko-KR" altLang="en-US" sz="1300" b="1" dirty="0">
                <a:solidFill>
                  <a:schemeClr val="tx2"/>
                </a:solidFill>
                <a:latin typeface="+mj-lt"/>
              </a:rPr>
              <a:t>호</a:t>
            </a:r>
            <a:r>
              <a:rPr lang="en-US" altLang="ko-KR" sz="1300" b="1" dirty="0">
                <a:solidFill>
                  <a:schemeClr val="tx2"/>
                </a:solidFill>
                <a:latin typeface="+mj-lt"/>
              </a:rPr>
              <a:t>(78</a:t>
            </a:r>
            <a:r>
              <a:rPr lang="en-US" altLang="ko-KR" sz="1300" b="1" dirty="0" smtClean="0">
                <a:solidFill>
                  <a:schemeClr val="tx2"/>
                </a:solidFill>
                <a:latin typeface="+mj-lt"/>
              </a:rPr>
              <a:t>%), 507ha(82</a:t>
            </a:r>
            <a:r>
              <a:rPr lang="en-US" altLang="ko-KR" sz="1300" b="1" dirty="0">
                <a:solidFill>
                  <a:schemeClr val="tx2"/>
                </a:solidFill>
                <a:latin typeface="+mj-lt"/>
              </a:rPr>
              <a:t>%) </a:t>
            </a:r>
            <a:endParaRPr lang="ko-KR" altLang="en-US" sz="13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6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38037"/>
              </p:ext>
            </p:extLst>
          </p:nvPr>
        </p:nvGraphicFramePr>
        <p:xfrm>
          <a:off x="6084290" y="4077072"/>
          <a:ext cx="2969458" cy="1722809"/>
        </p:xfrm>
        <a:graphic>
          <a:graphicData uri="http://schemas.openxmlformats.org/drawingml/2006/table">
            <a:tbl>
              <a:tblPr/>
              <a:tblGrid>
                <a:gridCol w="1241266"/>
                <a:gridCol w="936104"/>
                <a:gridCol w="792088"/>
              </a:tblGrid>
              <a:tr h="3241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구분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공급량</a:t>
                      </a:r>
                      <a:r>
                        <a:rPr lang="en-US" altLang="ko-KR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톤</a:t>
                      </a:r>
                      <a:r>
                        <a:rPr 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비율</a:t>
                      </a:r>
                      <a:r>
                        <a:rPr lang="en-US" altLang="ko-KR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5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홍성산</a:t>
                      </a: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 농산물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289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53.0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충남산</a:t>
                      </a: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 농산물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기타 </a:t>
                      </a:r>
                      <a:r>
                        <a:rPr lang="ko-KR" alt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농산물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39.5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545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162224"/>
              </p:ext>
            </p:extLst>
          </p:nvPr>
        </p:nvGraphicFramePr>
        <p:xfrm>
          <a:off x="2987824" y="4077072"/>
          <a:ext cx="3032799" cy="1728191"/>
        </p:xfrm>
        <a:graphic>
          <a:graphicData uri="http://schemas.openxmlformats.org/drawingml/2006/table">
            <a:tbl>
              <a:tblPr/>
              <a:tblGrid>
                <a:gridCol w="1152128"/>
                <a:gridCol w="1008112"/>
                <a:gridCol w="872559"/>
              </a:tblGrid>
              <a:tr h="393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공급량</a:t>
                      </a:r>
                      <a:r>
                        <a:rPr lang="en-US" altLang="ko-KR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톤</a:t>
                      </a:r>
                      <a:r>
                        <a:rPr 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비율</a:t>
                      </a:r>
                      <a:r>
                        <a:rPr lang="en-US" altLang="ko-KR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5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친환경농산물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371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68.0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5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일반농산물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32.0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545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56167"/>
              </p:ext>
            </p:extLst>
          </p:nvPr>
        </p:nvGraphicFramePr>
        <p:xfrm>
          <a:off x="107504" y="3717032"/>
          <a:ext cx="2791005" cy="2091817"/>
        </p:xfrm>
        <a:graphic>
          <a:graphicData uri="http://schemas.openxmlformats.org/drawingml/2006/table">
            <a:tbl>
              <a:tblPr/>
              <a:tblGrid>
                <a:gridCol w="930335"/>
                <a:gridCol w="930335"/>
                <a:gridCol w="930335"/>
              </a:tblGrid>
              <a:tr h="3065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공급량</a:t>
                      </a:r>
                      <a:r>
                        <a:rPr lang="en-US" altLang="ko-KR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톤</a:t>
                      </a:r>
                      <a:r>
                        <a:rPr 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비율</a:t>
                      </a:r>
                      <a:r>
                        <a:rPr lang="en-US" altLang="ko-KR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5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가공품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598</a:t>
                      </a: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42.8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농산물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545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39.1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축산물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수산물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2D629C"/>
                          </a:solidFill>
                          <a:effectLst/>
                          <a:latin typeface="+mj-lt"/>
                          <a:ea typeface="함초롬돋움"/>
                        </a:rPr>
                        <a:t>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1,396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차트 53"/>
          <p:cNvGraphicFramePr/>
          <p:nvPr>
            <p:extLst>
              <p:ext uri="{D42A27DB-BD31-4B8C-83A1-F6EECF244321}">
                <p14:modId xmlns:p14="http://schemas.microsoft.com/office/powerpoint/2010/main" val="3379348069"/>
              </p:ext>
            </p:extLst>
          </p:nvPr>
        </p:nvGraphicFramePr>
        <p:xfrm>
          <a:off x="0" y="1450410"/>
          <a:ext cx="3276364" cy="215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차트 54"/>
          <p:cNvGraphicFramePr/>
          <p:nvPr>
            <p:extLst>
              <p:ext uri="{D42A27DB-BD31-4B8C-83A1-F6EECF244321}">
                <p14:modId xmlns:p14="http://schemas.microsoft.com/office/powerpoint/2010/main" val="2196196345"/>
              </p:ext>
            </p:extLst>
          </p:nvPr>
        </p:nvGraphicFramePr>
        <p:xfrm>
          <a:off x="3059832" y="1122927"/>
          <a:ext cx="3607949" cy="262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모서리가 둥근 직사각형 55"/>
          <p:cNvSpPr/>
          <p:nvPr/>
        </p:nvSpPr>
        <p:spPr>
          <a:xfrm>
            <a:off x="144016" y="5970060"/>
            <a:ext cx="2735982" cy="360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식재료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공급 실적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총괄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)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166728" y="5968536"/>
            <a:ext cx="2735982" cy="360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2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농산물 공급 실적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6193630" y="5973984"/>
            <a:ext cx="2735982" cy="360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3.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원산지별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 공급 실적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F4DAD5-F2A1-4C9C-916D-D75765EEB4E1}"/>
              </a:ext>
            </a:extLst>
          </p:cNvPr>
          <p:cNvSpPr txBox="1"/>
          <p:nvPr/>
        </p:nvSpPr>
        <p:spPr>
          <a:xfrm>
            <a:off x="408766" y="1103808"/>
            <a:ext cx="53721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○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2018 food ingredient supply for school meals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393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err="1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Hongseong’s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Special Projects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94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2410" y="683404"/>
            <a:ext cx="557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Ancient futures of agriculture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1" y="980728"/>
            <a:ext cx="8198721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○ 어린이 농업 교실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인원 </a:t>
            </a:r>
            <a:r>
              <a:rPr lang="en-US" altLang="ko-KR" b="1" dirty="0" smtClean="0"/>
              <a:t>707</a:t>
            </a:r>
            <a:r>
              <a:rPr lang="ko-KR" altLang="en-US" b="1" dirty="0" smtClean="0"/>
              <a:t>명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연간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>
                <a:solidFill>
                  <a:srgbClr val="0505F9"/>
                </a:solidFill>
              </a:rPr>
              <a:t>   - </a:t>
            </a:r>
            <a:r>
              <a:rPr lang="ko-KR" altLang="en-US" b="1" dirty="0" smtClean="0">
                <a:solidFill>
                  <a:srgbClr val="0505F9"/>
                </a:solidFill>
              </a:rPr>
              <a:t>유치원</a:t>
            </a:r>
            <a:r>
              <a:rPr lang="en-US" altLang="ko-KR" b="1" dirty="0" smtClean="0">
                <a:solidFill>
                  <a:srgbClr val="0505F9"/>
                </a:solidFill>
              </a:rPr>
              <a:t>(195</a:t>
            </a:r>
            <a:r>
              <a:rPr lang="ko-KR" altLang="en-US" b="1" dirty="0" smtClean="0">
                <a:solidFill>
                  <a:srgbClr val="0505F9"/>
                </a:solidFill>
              </a:rPr>
              <a:t>명</a:t>
            </a:r>
            <a:r>
              <a:rPr lang="en-US" altLang="ko-KR" b="1" dirty="0" smtClean="0">
                <a:solidFill>
                  <a:srgbClr val="0505F9"/>
                </a:solidFill>
              </a:rPr>
              <a:t>) , </a:t>
            </a:r>
            <a:r>
              <a:rPr lang="ko-KR" altLang="en-US" b="1" dirty="0" smtClean="0">
                <a:solidFill>
                  <a:srgbClr val="0505F9"/>
                </a:solidFill>
              </a:rPr>
              <a:t>초등학교</a:t>
            </a:r>
            <a:r>
              <a:rPr lang="en-US" altLang="ko-KR" b="1" dirty="0" smtClean="0">
                <a:solidFill>
                  <a:srgbClr val="0505F9"/>
                </a:solidFill>
              </a:rPr>
              <a:t>(155</a:t>
            </a:r>
            <a:r>
              <a:rPr lang="ko-KR" altLang="en-US" b="1" dirty="0" smtClean="0">
                <a:solidFill>
                  <a:srgbClr val="0505F9"/>
                </a:solidFill>
              </a:rPr>
              <a:t>명</a:t>
            </a:r>
            <a:r>
              <a:rPr lang="en-US" altLang="ko-KR" b="1" dirty="0" smtClean="0">
                <a:solidFill>
                  <a:srgbClr val="0505F9"/>
                </a:solidFill>
              </a:rPr>
              <a:t> ), </a:t>
            </a:r>
            <a:r>
              <a:rPr lang="ko-KR" altLang="en-US" b="1" dirty="0" smtClean="0">
                <a:solidFill>
                  <a:srgbClr val="0505F9"/>
                </a:solidFill>
              </a:rPr>
              <a:t>중학교</a:t>
            </a:r>
            <a:r>
              <a:rPr lang="en-US" altLang="ko-KR" b="1" dirty="0" smtClean="0">
                <a:solidFill>
                  <a:srgbClr val="0505F9"/>
                </a:solidFill>
              </a:rPr>
              <a:t>(277</a:t>
            </a:r>
            <a:r>
              <a:rPr lang="ko-KR" altLang="en-US" b="1" dirty="0" smtClean="0">
                <a:solidFill>
                  <a:srgbClr val="0505F9"/>
                </a:solidFill>
              </a:rPr>
              <a:t>명</a:t>
            </a:r>
            <a:r>
              <a:rPr lang="en-US" altLang="ko-KR" b="1" dirty="0" smtClean="0">
                <a:solidFill>
                  <a:srgbClr val="0505F9"/>
                </a:solidFill>
              </a:rPr>
              <a:t>) , </a:t>
            </a:r>
            <a:r>
              <a:rPr lang="ko-KR" altLang="en-US" b="1" dirty="0" smtClean="0">
                <a:solidFill>
                  <a:srgbClr val="0505F9"/>
                </a:solidFill>
              </a:rPr>
              <a:t>고등학교</a:t>
            </a:r>
            <a:r>
              <a:rPr lang="en-US" altLang="ko-KR" b="1" dirty="0">
                <a:solidFill>
                  <a:srgbClr val="0505F9"/>
                </a:solidFill>
              </a:rPr>
              <a:t> </a:t>
            </a:r>
            <a:r>
              <a:rPr lang="en-US" altLang="ko-KR" b="1" dirty="0" smtClean="0">
                <a:solidFill>
                  <a:srgbClr val="0505F9"/>
                </a:solidFill>
              </a:rPr>
              <a:t>3</a:t>
            </a:r>
            <a:r>
              <a:rPr lang="ko-KR" altLang="en-US" b="1" dirty="0" smtClean="0">
                <a:solidFill>
                  <a:srgbClr val="0505F9"/>
                </a:solidFill>
              </a:rPr>
              <a:t>학년</a:t>
            </a:r>
            <a:r>
              <a:rPr lang="en-US" altLang="ko-KR" b="1" dirty="0" smtClean="0">
                <a:solidFill>
                  <a:srgbClr val="0505F9"/>
                </a:solidFill>
              </a:rPr>
              <a:t>(80</a:t>
            </a:r>
            <a:r>
              <a:rPr lang="ko-KR" altLang="en-US" b="1" dirty="0" smtClean="0">
                <a:solidFill>
                  <a:srgbClr val="0505F9"/>
                </a:solidFill>
              </a:rPr>
              <a:t>명</a:t>
            </a:r>
            <a:r>
              <a:rPr lang="en-US" altLang="ko-KR" b="1" dirty="0" smtClean="0">
                <a:solidFill>
                  <a:srgbClr val="0505F9"/>
                </a:solidFill>
              </a:rPr>
              <a:t>)</a:t>
            </a:r>
            <a:endParaRPr lang="en-US" altLang="ko-KR" b="1" dirty="0">
              <a:solidFill>
                <a:srgbClr val="0505F9"/>
              </a:solidFill>
            </a:endParaRPr>
          </a:p>
        </p:txBody>
      </p:sp>
      <p:pic>
        <p:nvPicPr>
          <p:cNvPr id="11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4796184" descr="EMB00001d6416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06063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s\2 0 1 9\2 0 1 8\꿈나무 농업교실\꿈나무 농업교실(1회차)\3회차(1204)\20181204_사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6" y="1988841"/>
            <a:ext cx="3096024" cy="21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096344" cy="21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16675"/>
            <a:ext cx="306063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99992" y="2996952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감사합니다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0985" y="3284984"/>
            <a:ext cx="170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17AD90"/>
                </a:solidFill>
              </a:rPr>
              <a:t>THANK YOU</a:t>
            </a:r>
            <a:endParaRPr lang="ko-KR" altLang="en-US" sz="2000" b="1" dirty="0">
              <a:solidFill>
                <a:srgbClr val="17AD90"/>
              </a:solidFill>
            </a:endParaRPr>
          </a:p>
        </p:txBody>
      </p:sp>
      <p:pic>
        <p:nvPicPr>
          <p:cNvPr id="2050" name="Picture 2" descr="C:\Users\User\Desktop\12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t="3745" r="3467" b="5232"/>
          <a:stretch/>
        </p:blipFill>
        <p:spPr bwMode="auto">
          <a:xfrm>
            <a:off x="0" y="0"/>
            <a:ext cx="412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393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General Introduction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내용 개체 틀 27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65" y="1772816"/>
            <a:ext cx="4502344" cy="4731278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416496" y="1124744"/>
            <a:ext cx="8331968" cy="432000"/>
          </a:xfrm>
          <a:prstGeom prst="roundRect">
            <a:avLst>
              <a:gd name="adj" fmla="val 50000"/>
            </a:avLst>
          </a:prstGeom>
          <a:solidFill>
            <a:srgbClr val="ABDB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Proximity to Seoul (one-and-a-half-hour drive)</a:t>
            </a:r>
            <a:endParaRPr lang="ko-KR" altLang="en-US" sz="2000" b="1" dirty="0" smtClean="0">
              <a:solidFill>
                <a:schemeClr val="bg1"/>
              </a:solidFill>
              <a:effectLst>
                <a:glow rad="228600">
                  <a:schemeClr val="tx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7" name="_x277600656" descr="EMB000026d822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772816"/>
            <a:ext cx="4175447" cy="31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4572000" y="4941168"/>
            <a:ext cx="4572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○ 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Area</a:t>
            </a: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44,401ha (5.0% of </a:t>
            </a:r>
            <a:r>
              <a:rPr lang="en-US" altLang="ko-KR" sz="14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ChungNam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Prov.)</a:t>
            </a:r>
            <a:endParaRPr lang="ko-KR" altLang="en-US" sz="1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Upland</a:t>
            </a:r>
            <a:r>
              <a:rPr lang="ko-KR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6,019ha ▶ Paddy</a:t>
            </a:r>
            <a:r>
              <a:rPr lang="ko-KR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9,811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ha</a:t>
            </a:r>
            <a:r>
              <a:rPr lang="en-US" altLang="ko-KR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▶ Forest 19,584ha </a:t>
            </a:r>
            <a:endParaRPr lang="en-US" altLang="ko-KR" sz="1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Population</a:t>
            </a: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101,324 (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45,176 households) </a:t>
            </a:r>
            <a:endParaRPr lang="en-US" altLang="ko-KR" sz="1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▶ 농가인구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22,243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(21%)</a:t>
            </a:r>
          </a:p>
          <a:p>
            <a:pPr>
              <a:lnSpc>
                <a:spcPct val="150000"/>
              </a:lnSpc>
            </a:pP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○ 행정구역 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읍 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면 </a:t>
            </a: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336</a:t>
            </a:r>
            <a:r>
              <a:rPr lang="ko-KR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리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067944" y="6525574"/>
            <a:ext cx="982762" cy="43181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- 2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48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393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General Introduction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9450" y="1043444"/>
            <a:ext cx="130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History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1298972"/>
            <a:ext cx="514756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dirty="0" err="1" smtClean="0">
                <a:solidFill>
                  <a:srgbClr val="17AD90"/>
                </a:solidFill>
              </a:rPr>
              <a:t>Baekje</a:t>
            </a:r>
            <a:r>
              <a:rPr lang="en-US" altLang="ko-KR" sz="1600" dirty="0" smtClean="0">
                <a:solidFill>
                  <a:srgbClr val="17AD90"/>
                </a:solidFill>
              </a:rPr>
              <a:t> Dynasty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1600" dirty="0" smtClean="0"/>
              <a:t>고막부리 현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solidFill>
                  <a:srgbClr val="17AD90"/>
                </a:solidFill>
              </a:rPr>
              <a:t>Unified Silla Dynasty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1600" dirty="0" err="1" smtClean="0"/>
              <a:t>지심주</a:t>
            </a:r>
            <a:r>
              <a:rPr lang="en-US" altLang="ko-KR" sz="1600" dirty="0" smtClean="0"/>
              <a:t>(9</a:t>
            </a:r>
            <a:r>
              <a:rPr lang="ko-KR" altLang="en-US" sz="1600" dirty="0" err="1" smtClean="0"/>
              <a:t>개현</a:t>
            </a:r>
            <a:r>
              <a:rPr lang="ko-KR" altLang="en-US" sz="1600" dirty="0" smtClean="0"/>
              <a:t> 관할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err="1" smtClean="0">
                <a:solidFill>
                  <a:srgbClr val="17AD90"/>
                </a:solidFill>
              </a:rPr>
              <a:t>Goryeo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rgbClr val="17AD90"/>
                </a:solidFill>
              </a:rPr>
              <a:t>Dynasty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/>
              <a:t>- 995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고려성종</a:t>
            </a:r>
            <a:r>
              <a:rPr lang="en-US" altLang="ko-KR" sz="1600" dirty="0" smtClean="0"/>
              <a:t>14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) : </a:t>
            </a:r>
            <a:r>
              <a:rPr lang="ko-KR" altLang="en-US" sz="1600" dirty="0" smtClean="0"/>
              <a:t>운주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- </a:t>
            </a:r>
            <a:r>
              <a:rPr lang="en-US" altLang="ko-KR" sz="1600" spc="-100" dirty="0" smtClean="0"/>
              <a:t>1371</a:t>
            </a:r>
            <a:r>
              <a:rPr lang="ko-KR" altLang="en-US" sz="1600" spc="-100" dirty="0" smtClean="0"/>
              <a:t>년</a:t>
            </a:r>
            <a:r>
              <a:rPr lang="en-US" altLang="ko-KR" sz="1600" spc="-100" dirty="0" smtClean="0"/>
              <a:t>(</a:t>
            </a:r>
            <a:r>
              <a:rPr lang="ko-KR" altLang="en-US" sz="1600" spc="-100" dirty="0" smtClean="0"/>
              <a:t>고려공민왕 </a:t>
            </a:r>
            <a:r>
              <a:rPr lang="en-US" altLang="ko-KR" sz="1600" spc="-100" dirty="0" smtClean="0"/>
              <a:t>20</a:t>
            </a:r>
            <a:r>
              <a:rPr lang="ko-KR" altLang="en-US" sz="1600" spc="-100" dirty="0" smtClean="0"/>
              <a:t>년</a:t>
            </a:r>
            <a:r>
              <a:rPr lang="en-US" altLang="ko-KR" sz="1600" spc="-100" dirty="0" smtClean="0"/>
              <a:t>) </a:t>
            </a:r>
            <a:r>
              <a:rPr lang="ko-KR" altLang="en-US" sz="1600" spc="-100" dirty="0" err="1" smtClean="0"/>
              <a:t>홍주목</a:t>
            </a:r>
            <a:r>
              <a:rPr lang="en-US" altLang="ko-KR" sz="1600" spc="-100" dirty="0" smtClean="0"/>
              <a:t>(</a:t>
            </a:r>
            <a:r>
              <a:rPr lang="ko-KR" altLang="en-US" sz="1600" spc="-100" dirty="0" smtClean="0"/>
              <a:t>목사</a:t>
            </a:r>
            <a:r>
              <a:rPr lang="en-US" altLang="ko-KR" sz="1600" spc="-100" dirty="0" smtClean="0"/>
              <a:t>), 3</a:t>
            </a:r>
            <a:r>
              <a:rPr lang="ko-KR" altLang="en-US" sz="1600" spc="-100" dirty="0" smtClean="0"/>
              <a:t>군</a:t>
            </a:r>
            <a:r>
              <a:rPr lang="en-US" altLang="ko-KR" sz="1600" spc="-100" dirty="0" smtClean="0"/>
              <a:t>11</a:t>
            </a:r>
            <a:r>
              <a:rPr lang="ko-KR" altLang="en-US" sz="1600" spc="-100" dirty="0" smtClean="0"/>
              <a:t>현 관할</a:t>
            </a:r>
            <a:endParaRPr lang="en-US" altLang="ko-KR" sz="1600" spc="-1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solidFill>
                  <a:srgbClr val="17AD90"/>
                </a:solidFill>
              </a:rPr>
              <a:t>Joseon Dynasty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/>
              <a:t>- 1895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고종</a:t>
            </a:r>
            <a:r>
              <a:rPr lang="en-US" altLang="ko-KR" sz="1600" dirty="0" smtClean="0"/>
              <a:t>32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) : </a:t>
            </a:r>
            <a:r>
              <a:rPr lang="ko-KR" altLang="en-US" sz="1600" dirty="0" smtClean="0"/>
              <a:t>홍주부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관찰사</a:t>
            </a:r>
            <a:r>
              <a:rPr lang="en-US" altLang="ko-KR" sz="1600" dirty="0" smtClean="0"/>
              <a:t>), 6</a:t>
            </a:r>
            <a:r>
              <a:rPr lang="ko-KR" altLang="en-US" sz="1600" dirty="0" smtClean="0"/>
              <a:t>군 </a:t>
            </a:r>
            <a:r>
              <a:rPr lang="en-US" altLang="ko-KR" sz="1600" dirty="0" smtClean="0"/>
              <a:t>16</a:t>
            </a:r>
            <a:r>
              <a:rPr lang="ko-KR" altLang="en-US" sz="1600" dirty="0" smtClean="0"/>
              <a:t>현 관할</a:t>
            </a:r>
            <a:endParaRPr lang="en-US" altLang="ko-KR" sz="1600" dirty="0"/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solidFill>
                  <a:srgbClr val="17AD90"/>
                </a:solidFill>
              </a:rPr>
              <a:t>Modern Korea </a:t>
            </a:r>
            <a:r>
              <a:rPr lang="ko-KR" altLang="en-US" sz="1600" dirty="0" smtClean="0">
                <a:solidFill>
                  <a:srgbClr val="17AD90"/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/>
              <a:t>- </a:t>
            </a:r>
            <a:r>
              <a:rPr lang="en-US" altLang="ko-KR" b="1" dirty="0" smtClean="0">
                <a:solidFill>
                  <a:srgbClr val="C00000"/>
                </a:solidFill>
              </a:rPr>
              <a:t>2013</a:t>
            </a:r>
            <a:r>
              <a:rPr lang="ko-KR" altLang="en-US" b="1" dirty="0" smtClean="0">
                <a:solidFill>
                  <a:srgbClr val="C00000"/>
                </a:solidFill>
              </a:rPr>
              <a:t>년 충남도청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홍성군 이전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- 2017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년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8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월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1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일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홍북면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 → </a:t>
            </a:r>
            <a:r>
              <a:rPr lang="ko-KR" altLang="en-US" sz="1600" b="1" dirty="0" err="1" smtClean="0">
                <a:solidFill>
                  <a:srgbClr val="0505F9"/>
                </a:solidFill>
              </a:rPr>
              <a:t>홍북읍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 승격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(3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읍 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8</a:t>
            </a:r>
            <a:r>
              <a:rPr lang="ko-KR" altLang="en-US" sz="1600" b="1" dirty="0" smtClean="0">
                <a:solidFill>
                  <a:srgbClr val="0505F9"/>
                </a:solidFill>
              </a:rPr>
              <a:t>개면</a:t>
            </a:r>
            <a:r>
              <a:rPr lang="en-US" altLang="ko-KR" sz="1600" b="1" dirty="0" smtClean="0">
                <a:solidFill>
                  <a:srgbClr val="0505F9"/>
                </a:solidFill>
              </a:rPr>
              <a:t>)</a:t>
            </a:r>
            <a:endParaRPr lang="en-US" altLang="ko-KR" sz="1600" b="1" dirty="0">
              <a:solidFill>
                <a:srgbClr val="0505F9"/>
              </a:solidFill>
            </a:endParaRP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친환경\sub05_01_01_im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" y="2132856"/>
            <a:ext cx="2871744" cy="225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1097072"/>
            <a:ext cx="475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Total population &amp; number of farmers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5536" y="1484784"/>
            <a:ext cx="734481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20000"/>
              </a:lnSpc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   - 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인 구 수 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: 101,203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남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:50,324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여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50,879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)/2019. 3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월말 기준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fontAlgn="base">
              <a:lnSpc>
                <a:spcPct val="220000"/>
              </a:lnSpc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   - 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농업인수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 : 18,030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명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(8,553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호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 / 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인구수 대비 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17.8%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2996952"/>
            <a:ext cx="702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Co-branding </a:t>
            </a:r>
            <a:r>
              <a:rPr lang="en-US" altLang="ko-KR" b="1" dirty="0" err="1" smtClean="0">
                <a:solidFill>
                  <a:schemeClr val="accent1">
                    <a:lumMod val="75000"/>
                  </a:schemeClr>
                </a:solidFill>
              </a:rPr>
              <a:t>Hongseong’s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 agricultural and special products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39583"/>
              </p:ext>
            </p:extLst>
          </p:nvPr>
        </p:nvGraphicFramePr>
        <p:xfrm>
          <a:off x="755576" y="3645024"/>
          <a:ext cx="7601255" cy="2062950"/>
        </p:xfrm>
        <a:graphic>
          <a:graphicData uri="http://schemas.openxmlformats.org/drawingml/2006/table">
            <a:tbl>
              <a:tblPr/>
              <a:tblGrid>
                <a:gridCol w="1172815"/>
                <a:gridCol w="1789485"/>
                <a:gridCol w="1766266"/>
                <a:gridCol w="1864577"/>
                <a:gridCol w="1008112"/>
              </a:tblGrid>
              <a:tr h="27127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15426" marR="15426" marT="15426" marB="1542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홍성군 이미지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업무표장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등록</a:t>
                      </a:r>
                    </a:p>
                  </a:txBody>
                  <a:tcPr marL="15426" marR="15426" marT="15426" marB="15426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 권리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12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 시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등록번호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등록일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5109">
                <a:tc rowSpan="2">
                  <a:txBody>
                    <a:bodyPr/>
                    <a:lstStyle/>
                    <a:p>
                      <a:pPr marL="38100" marR="381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홍성군</a:t>
                      </a:r>
                    </a:p>
                    <a:p>
                      <a:pPr marL="38100" marR="381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농</a:t>
                      </a:r>
                      <a:r>
                        <a:rPr lang="en-US" altLang="ko-KR" sz="12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2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특산물</a:t>
                      </a:r>
                    </a:p>
                    <a:p>
                      <a:pPr marL="38100" marR="381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공동상표</a:t>
                      </a:r>
                    </a:p>
                  </a:txBody>
                  <a:tcPr marL="15426" marR="15426" marT="15426" marB="1542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40-0687555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2006.11.29.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홍성군 품질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 업체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내포천애는 충남 전체를 아우르며 포용하는 내포지역의 중심과 천애 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홍성지역에서 생산되는 </a:t>
                      </a:r>
                      <a:r>
                        <a:rPr lang="ko-KR" altLang="en-US" sz="1000" kern="0" spc="-5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농수축임산물</a:t>
                      </a:r>
                      <a:r>
                        <a:rPr lang="ko-KR" altLang="en-US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 많은 종류의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농특산물을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표현하며 소비자에게 토속적이며 전통적인 따뜻한 이미지를 담고 있는 우리군 고유의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농특산물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공동상표임</a:t>
                      </a:r>
                    </a:p>
                  </a:txBody>
                  <a:tcPr marL="15426" marR="15426" marT="15426" marB="154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_x157117504" descr="EMB00002b8c2c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53136"/>
            <a:ext cx="10890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476964" y="6098445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5393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General Information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6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728" y="620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Current Status of EFA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803086" y="1854116"/>
            <a:ext cx="5089394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20000"/>
              </a:lnSpc>
              <a:buFontTx/>
              <a:buChar char="-"/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1958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년 풀무학교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현 풀무농업 고등기술학교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설립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marL="285750" indent="-285750" fontAlgn="base">
              <a:lnSpc>
                <a:spcPct val="220000"/>
              </a:lnSpc>
              <a:buFontTx/>
              <a:buChar char="-"/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1970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년대 후반부터 일본 유기농업단체와 교류시작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marL="285750" indent="-285750" fontAlgn="base">
              <a:lnSpc>
                <a:spcPct val="220000"/>
              </a:lnSpc>
              <a:buFontTx/>
              <a:buChar char="-"/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1994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년 전국최초 오리농법 도입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marL="285750" indent="-285750" fontAlgn="base">
              <a:lnSpc>
                <a:spcPct val="220000"/>
              </a:lnSpc>
              <a:buFontTx/>
              <a:buChar char="-"/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2005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년 농업기술센터 친환경농업과 신설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marL="285750" indent="-285750" fontAlgn="base">
              <a:lnSpc>
                <a:spcPct val="220000"/>
              </a:lnSpc>
              <a:buFontTx/>
              <a:buChar char="-"/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2014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년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0505F9"/>
                </a:solidFill>
                <a:latin typeface="+mn-ea"/>
              </a:rPr>
              <a:t>전국최초 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유기농업특구지정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fontAlgn="base">
              <a:lnSpc>
                <a:spcPct val="220000"/>
              </a:lnSpc>
            </a:pP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-  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2015 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전국 최초 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유기농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 클로렐라 대량 배양 공급</a:t>
            </a:r>
            <a:endParaRPr lang="en-US" altLang="ko-KR" sz="1600" b="1" dirty="0" smtClean="0">
              <a:solidFill>
                <a:srgbClr val="0505F9"/>
              </a:solidFill>
              <a:latin typeface="+mn-ea"/>
            </a:endParaRPr>
          </a:p>
          <a:p>
            <a:pPr marL="285750" indent="-285750" fontAlgn="base">
              <a:lnSpc>
                <a:spcPct val="220000"/>
              </a:lnSpc>
              <a:buFontTx/>
              <a:buChar char="-"/>
            </a:pP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2019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년 </a:t>
            </a:r>
            <a:r>
              <a:rPr lang="ko-KR" altLang="en-US" sz="1600" b="1" dirty="0" err="1" smtClean="0">
                <a:solidFill>
                  <a:srgbClr val="0505F9"/>
                </a:solidFill>
                <a:latin typeface="+mn-ea"/>
              </a:rPr>
              <a:t>유기농업특구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 연장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(2021</a:t>
            </a:r>
            <a:r>
              <a:rPr lang="ko-KR" altLang="en-US" sz="1600" b="1" dirty="0" smtClean="0">
                <a:solidFill>
                  <a:srgbClr val="0505F9"/>
                </a:solidFill>
                <a:latin typeface="+mn-ea"/>
              </a:rPr>
              <a:t>년</a:t>
            </a:r>
            <a:r>
              <a:rPr lang="en-US" altLang="ko-KR" sz="1600" b="1" dirty="0" smtClean="0">
                <a:solidFill>
                  <a:srgbClr val="0505F9"/>
                </a:solidFill>
                <a:latin typeface="+mn-ea"/>
              </a:rPr>
              <a:t>)</a:t>
            </a:r>
            <a:endParaRPr lang="en-US" altLang="ko-KR" sz="1600" b="1" dirty="0">
              <a:solidFill>
                <a:srgbClr val="0505F9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14847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History of </a:t>
            </a:r>
            <a:r>
              <a:rPr lang="en-US" altLang="ko-KR" b="1" dirty="0" err="1" smtClean="0">
                <a:solidFill>
                  <a:schemeClr val="accent1">
                    <a:lumMod val="75000"/>
                  </a:schemeClr>
                </a:solidFill>
              </a:rPr>
              <a:t>Hongseong’s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 EFA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8" y="1340768"/>
            <a:ext cx="364083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51920" y="14847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err="1" smtClean="0">
                <a:solidFill>
                  <a:schemeClr val="accent1">
                    <a:lumMod val="75000"/>
                  </a:schemeClr>
                </a:solidFill>
              </a:rPr>
              <a:t>Hongseong’s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 Progress in EFA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695820" y="1854116"/>
            <a:ext cx="69248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50000"/>
              </a:lnSpc>
            </a:pP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- 2015: 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홍성군 친환경농업 육성계획 수립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농수산과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)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fontAlgn="base">
              <a:lnSpc>
                <a:spcPct val="250000"/>
              </a:lnSpc>
            </a:pP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- 2015: 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홍성군 </a:t>
            </a:r>
            <a:r>
              <a:rPr lang="ko-KR" altLang="en-US" sz="1600" b="1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친환경농어업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육성 및 </a:t>
            </a: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지원에관한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조례</a:t>
            </a:r>
          </a:p>
          <a:p>
            <a:pPr fontAlgn="base">
              <a:lnSpc>
                <a:spcPct val="250000"/>
              </a:lnSpc>
            </a:pPr>
            <a:r>
              <a:rPr lang="en-US" altLang="ko-KR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- </a:t>
            </a:r>
            <a:r>
              <a:rPr lang="en-US" altLang="ko-KR" sz="1600" b="1" spc="-1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2017: </a:t>
            </a:r>
            <a:r>
              <a:rPr lang="ko-KR" altLang="en-US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홍성군 친환경농업육성 </a:t>
            </a:r>
            <a:r>
              <a:rPr lang="en-US" altLang="ko-KR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5</a:t>
            </a:r>
            <a:r>
              <a:rPr lang="ko-KR" altLang="en-US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개년 계획 수립</a:t>
            </a:r>
            <a:r>
              <a:rPr lang="en-US" altLang="ko-KR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(2017~2021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)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fontAlgn="base">
              <a:lnSpc>
                <a:spcPct val="250000"/>
              </a:lnSpc>
            </a:pPr>
            <a:r>
              <a:rPr lang="en-US" altLang="ko-KR" sz="1600" b="1" spc="-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- </a:t>
            </a:r>
            <a:r>
              <a:rPr lang="en-US" altLang="ko-KR" sz="1600" b="1" spc="-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2018: </a:t>
            </a:r>
            <a:r>
              <a:rPr lang="ko-KR" altLang="en-US" sz="1600" b="1" spc="-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홍성군 지역식량체계구축</a:t>
            </a:r>
            <a:r>
              <a:rPr lang="en-US" altLang="ko-KR" sz="1600" b="1" spc="-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1600" b="1" spc="-50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푸드플랜</a:t>
            </a:r>
            <a:r>
              <a:rPr lang="en-US" altLang="ko-KR" sz="1600" b="1" spc="-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) </a:t>
            </a:r>
            <a:r>
              <a:rPr lang="ko-KR" altLang="en-US" sz="1600" b="1" spc="-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기본계획 </a:t>
            </a:r>
            <a:r>
              <a:rPr lang="ko-KR" altLang="en-US" sz="1600" b="1" spc="-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수립</a:t>
            </a:r>
          </a:p>
          <a:p>
            <a:pPr fontAlgn="base">
              <a:lnSpc>
                <a:spcPct val="250000"/>
              </a:lnSpc>
            </a:pPr>
            <a:r>
              <a:rPr lang="en-US" altLang="ko-KR" sz="1600" b="1" spc="-1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- 2019:</a:t>
            </a:r>
            <a:r>
              <a:rPr lang="ko-KR" altLang="en-US" sz="1600" b="1" spc="-1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홍성군 지역식량체계구축</a:t>
            </a:r>
            <a:r>
              <a:rPr lang="en-US" altLang="ko-KR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1600" b="1" spc="-100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푸드플랜</a:t>
            </a:r>
            <a:r>
              <a:rPr lang="en-US" altLang="ko-KR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) </a:t>
            </a:r>
            <a:r>
              <a:rPr lang="ko-KR" altLang="en-US" sz="1600" b="1" spc="-1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세부계획 </a:t>
            </a:r>
            <a:r>
              <a:rPr lang="ko-KR" altLang="en-US" sz="1600" b="1" spc="-1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수립</a:t>
            </a:r>
            <a:endParaRPr lang="en-US" altLang="ko-KR" sz="1600" b="1" spc="-10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fontAlgn="base">
              <a:lnSpc>
                <a:spcPct val="250000"/>
              </a:lnSpc>
            </a:pPr>
            <a:r>
              <a:rPr lang="ko-KR" altLang="en-US" sz="1600" b="1" spc="100" dirty="0" smtClean="0">
                <a:solidFill>
                  <a:srgbClr val="FF0000"/>
                </a:solidFill>
                <a:latin typeface="+mn-ea"/>
              </a:rPr>
              <a:t>  ⇒ 지속 가능한 먹거리 생산환경 조성</a:t>
            </a:r>
            <a:endParaRPr lang="ko-KR" altLang="en-US" sz="1600" b="1" spc="1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5" y="1822640"/>
            <a:ext cx="3362325" cy="37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3938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Current Status of EFA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81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104344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Changes in EFA-certified farmland acreages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51670"/>
              </p:ext>
            </p:extLst>
          </p:nvPr>
        </p:nvGraphicFramePr>
        <p:xfrm>
          <a:off x="867036" y="1700808"/>
          <a:ext cx="7344816" cy="3456384"/>
        </p:xfrm>
        <a:graphic>
          <a:graphicData uri="http://schemas.openxmlformats.org/drawingml/2006/table">
            <a:tbl>
              <a:tblPr/>
              <a:tblGrid>
                <a:gridCol w="648072"/>
                <a:gridCol w="936104"/>
                <a:gridCol w="864096"/>
                <a:gridCol w="792088"/>
                <a:gridCol w="648072"/>
                <a:gridCol w="792088"/>
                <a:gridCol w="648072"/>
                <a:gridCol w="792088"/>
                <a:gridCol w="648072"/>
                <a:gridCol w="576064"/>
              </a:tblGrid>
              <a:tr h="47797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연도</a:t>
                      </a:r>
                    </a:p>
                  </a:txBody>
                  <a:tcPr marL="82283" marR="82283" marT="41142" marB="41142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계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유 기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무농약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저농약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비고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</a:tr>
              <a:tr h="5458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4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농가수</a:t>
                      </a:r>
                      <a:r>
                        <a:rPr lang="en-US" altLang="ko-KR" sz="1600" b="1" kern="0" spc="-34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600" b="1" kern="0" spc="-34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호</a:t>
                      </a:r>
                      <a:r>
                        <a:rPr lang="en-US" altLang="ko-KR" sz="1600" b="1" kern="0" spc="-34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)</a:t>
                      </a:r>
                      <a:endParaRPr lang="ko-KR" altLang="en-US" sz="1600" b="1" kern="0" spc="-34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9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면적</a:t>
                      </a:r>
                      <a:r>
                        <a:rPr lang="en-US" altLang="ko-KR" sz="1600" b="1" kern="0" spc="-19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(</a:t>
                      </a:r>
                      <a:r>
                        <a:rPr lang="en-US" sz="1600" b="1" kern="0" spc="-19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ha)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농가수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면적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농가수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면적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농가수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면적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함초롬바탕" pitchFamily="18" charset="-127"/>
                        </a:rPr>
                        <a:t>　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</a:tr>
              <a:tr h="56037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2014</a:t>
                      </a:r>
                    </a:p>
                  </a:txBody>
                  <a:tcPr marL="82283" marR="82283" marT="41142" marB="41142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816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673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613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561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190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97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13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16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　</a:t>
                      </a:r>
                    </a:p>
                  </a:txBody>
                  <a:tcPr marL="82283" marR="82283" marT="41142" marB="4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2015</a:t>
                      </a:r>
                    </a:p>
                  </a:txBody>
                  <a:tcPr marL="82283" marR="82283" marT="41142" marB="41142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805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671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608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551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191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111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9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　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2016</a:t>
                      </a:r>
                    </a:p>
                  </a:txBody>
                  <a:tcPr marL="82283" marR="82283" marT="41142" marB="41142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775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648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584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534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191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114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-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-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2017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694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614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577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514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117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100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-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-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2018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669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616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522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507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147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109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-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바탕" pitchFamily="18" charset="-127"/>
                        </a:rPr>
                        <a:t>-</a:t>
                      </a: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82283" marR="82283" marT="41142" marB="4114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860140" y="5158933"/>
            <a:ext cx="767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>
                <a:latin typeface="+mn-ea"/>
              </a:rPr>
              <a:t>⇒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2017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년 대비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25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농가 감소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면적은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2ha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증가하였음</a:t>
            </a:r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393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Current Status of EFA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친환경\20180627_101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0"/>
          <a:stretch/>
        </p:blipFill>
        <p:spPr bwMode="auto">
          <a:xfrm>
            <a:off x="4446912" y="1551980"/>
            <a:ext cx="3601506" cy="18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기획단\타부서\농수산과\친환경농업\사본 -유기농업특구홍성 로고_최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47"/>
            <a:ext cx="1328018" cy="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10434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Share of EFA by type (2018)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42714"/>
              </p:ext>
            </p:extLst>
          </p:nvPr>
        </p:nvGraphicFramePr>
        <p:xfrm>
          <a:off x="834000" y="3645024"/>
          <a:ext cx="7266392" cy="2434144"/>
        </p:xfrm>
        <a:graphic>
          <a:graphicData uri="http://schemas.openxmlformats.org/drawingml/2006/table">
            <a:tbl>
              <a:tblPr/>
              <a:tblGrid>
                <a:gridCol w="1001696"/>
                <a:gridCol w="1008112"/>
                <a:gridCol w="1152128"/>
                <a:gridCol w="864096"/>
                <a:gridCol w="1008112"/>
                <a:gridCol w="1152128"/>
                <a:gridCol w="1080120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농 가 수</a:t>
                      </a:r>
                      <a:r>
                        <a:rPr lang="en-US" altLang="ko-KR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인증면적</a:t>
                      </a:r>
                      <a:r>
                        <a:rPr lang="en-US" altLang="ko-KR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ha)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14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유기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무농약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유기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무농약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58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충 남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1,699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2,622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4,321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2,333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2,895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5,228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홍 성</a:t>
                      </a:r>
                    </a:p>
                  </a:txBody>
                  <a:tcPr marL="63008" marR="63008" marT="17420" marB="17420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522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147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669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507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109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505F9"/>
                          </a:solidFill>
                          <a:effectLst/>
                          <a:latin typeface="+mn-ea"/>
                          <a:ea typeface="+mn-ea"/>
                        </a:rPr>
                        <a:t>616</a:t>
                      </a:r>
                      <a:endParaRPr lang="en-US" sz="1600" b="1" kern="0" spc="0" dirty="0">
                        <a:solidFill>
                          <a:srgbClr val="0505F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비중</a:t>
                      </a:r>
                      <a:r>
                        <a:rPr lang="en-US" altLang="ko-KR" sz="1600" b="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  <a:endParaRPr lang="ko-KR" altLang="en-US" sz="1600" b="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30.7</a:t>
                      </a:r>
                      <a:endParaRPr lang="en-US" sz="1600" b="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5.6</a:t>
                      </a:r>
                      <a:endParaRPr lang="en-US" sz="1600" b="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15.4</a:t>
                      </a:r>
                      <a:endParaRPr lang="en-US" sz="1600" b="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21.7</a:t>
                      </a:r>
                      <a:endParaRPr lang="en-US" sz="1600" b="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3.7</a:t>
                      </a:r>
                      <a:endParaRPr lang="en-US" sz="1600" b="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11.8</a:t>
                      </a:r>
                      <a:endParaRPr lang="en-US" sz="1600" b="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008" marR="63008" marT="17420" marB="174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C:\Users\User\Desktop\농업\cbcc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4694" r="20906" b="32925"/>
          <a:stretch/>
        </p:blipFill>
        <p:spPr bwMode="auto">
          <a:xfrm>
            <a:off x="8527091" y="6315730"/>
            <a:ext cx="422364" cy="4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393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b="1" dirty="0" smtClean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b="1" dirty="0">
                <a:solidFill>
                  <a:srgbClr val="25B58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Current Status of EFA</a:t>
            </a:r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b="1" dirty="0">
              <a:solidFill>
                <a:srgbClr val="25B58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6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2143</Words>
  <Application>Microsoft Office PowerPoint</Application>
  <PresentationFormat>화면 슬라이드 쇼(4:3)</PresentationFormat>
  <Paragraphs>527</Paragraphs>
  <Slides>29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110</cp:revision>
  <cp:lastPrinted>2019-03-29T02:20:33Z</cp:lastPrinted>
  <dcterms:created xsi:type="dcterms:W3CDTF">2019-03-27T00:17:32Z</dcterms:created>
  <dcterms:modified xsi:type="dcterms:W3CDTF">2019-09-16T07:17:29Z</dcterms:modified>
</cp:coreProperties>
</file>