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59" r:id="rId3"/>
    <p:sldId id="260" r:id="rId4"/>
    <p:sldId id="257" r:id="rId5"/>
    <p:sldId id="266" r:id="rId6"/>
    <p:sldId id="264" r:id="rId7"/>
    <p:sldId id="265" r:id="rId8"/>
    <p:sldId id="261" r:id="rId9"/>
    <p:sldId id="268" r:id="rId10"/>
    <p:sldId id="271" r:id="rId11"/>
    <p:sldId id="272" r:id="rId12"/>
    <p:sldId id="274" r:id="rId13"/>
    <p:sldId id="275" r:id="rId14"/>
    <p:sldId id="262" r:id="rId15"/>
    <p:sldId id="303" r:id="rId16"/>
    <p:sldId id="285" r:id="rId17"/>
    <p:sldId id="289" r:id="rId18"/>
    <p:sldId id="286" r:id="rId19"/>
    <p:sldId id="302" r:id="rId20"/>
    <p:sldId id="299" r:id="rId21"/>
    <p:sldId id="300" r:id="rId22"/>
    <p:sldId id="301" r:id="rId23"/>
    <p:sldId id="296" r:id="rId24"/>
    <p:sldId id="284" r:id="rId25"/>
  </p:sldIdLst>
  <p:sldSz cx="9144000" cy="6858000" type="screen4x3"/>
  <p:notesSz cx="6807200" cy="9939338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맑은 고딕" pitchFamily="50" charset="-127"/>
      <p:regular r:id="rId32"/>
      <p:bold r:id="rId33"/>
    </p:embeddedFont>
    <p:embeddedFont>
      <p:font typeface="HY견고딕" pitchFamily="18" charset="-127"/>
      <p:regular r:id="rId34"/>
    </p:embeddedFont>
    <p:embeddedFont>
      <p:font typeface="HY견명조" pitchFamily="18" charset="-127"/>
      <p:regular r:id="rId35"/>
    </p:embeddedFont>
    <p:embeddedFont>
      <p:font typeface="Arial Black" pitchFamily="34" charset="0"/>
      <p:bold r:id="rId36"/>
    </p:embeddedFont>
    <p:embeddedFont>
      <p:font typeface="Calibri Light" pitchFamily="34" charset="0"/>
      <p:regular r:id="rId37"/>
      <p:italic r:id="rId38"/>
    </p:embeddedFont>
    <p:embeddedFont>
      <p:font typeface="HY헤드라인M" pitchFamily="18" charset="-127"/>
      <p:regular r:id="rId39"/>
    </p:embeddedFont>
    <p:embeddedFont>
      <p:font typeface="나눔바른고딕" charset="-127"/>
      <p:regular r:id="rId40"/>
      <p:bold r:id="rId41"/>
    </p:embeddedFont>
    <p:embeddedFont>
      <p:font typeface="나눔고딕" charset="-127"/>
      <p:regular r:id="rId42"/>
      <p:bold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BC57"/>
    <a:srgbClr val="0000FF"/>
    <a:srgbClr val="845595"/>
    <a:srgbClr val="5FABDC"/>
    <a:srgbClr val="AAB5B7"/>
    <a:srgbClr val="A47BB3"/>
    <a:srgbClr val="5E6C6E"/>
    <a:srgbClr val="2473A4"/>
    <a:srgbClr val="6D7E81"/>
    <a:srgbClr val="2B89C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5" autoAdjust="0"/>
    <p:restoredTop sz="63827" autoAdjust="0"/>
  </p:normalViewPr>
  <p:slideViewPr>
    <p:cSldViewPr snapToGrid="0">
      <p:cViewPr varScale="1">
        <p:scale>
          <a:sx n="72" d="100"/>
          <a:sy n="72" d="100"/>
        </p:scale>
        <p:origin x="-27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9786" cy="496967"/>
          </a:xfrm>
          <a:prstGeom prst="rect">
            <a:avLst/>
          </a:prstGeom>
        </p:spPr>
        <p:txBody>
          <a:bodyPr vert="horz" lIns="91523" tIns="45759" rIns="91523" bIns="4575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840" y="0"/>
            <a:ext cx="2949786" cy="496967"/>
          </a:xfrm>
          <a:prstGeom prst="rect">
            <a:avLst/>
          </a:prstGeom>
        </p:spPr>
        <p:txBody>
          <a:bodyPr vert="horz" lIns="91523" tIns="45759" rIns="91523" bIns="45759" rtlCol="0"/>
          <a:lstStyle>
            <a:lvl1pPr algn="r">
              <a:defRPr sz="1200"/>
            </a:lvl1pPr>
          </a:lstStyle>
          <a:p>
            <a:fld id="{F35E62F8-32F5-421D-9131-E083240EA7DC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6" y="9440650"/>
            <a:ext cx="2949786" cy="496967"/>
          </a:xfrm>
          <a:prstGeom prst="rect">
            <a:avLst/>
          </a:prstGeom>
        </p:spPr>
        <p:txBody>
          <a:bodyPr vert="horz" lIns="91523" tIns="45759" rIns="91523" bIns="4575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840" y="9440650"/>
            <a:ext cx="2949786" cy="496967"/>
          </a:xfrm>
          <a:prstGeom prst="rect">
            <a:avLst/>
          </a:prstGeom>
        </p:spPr>
        <p:txBody>
          <a:bodyPr vert="horz" lIns="91523" tIns="45759" rIns="91523" bIns="45759" rtlCol="0" anchor="b"/>
          <a:lstStyle>
            <a:lvl1pPr algn="r">
              <a:defRPr sz="1200"/>
            </a:lvl1pPr>
          </a:lstStyle>
          <a:p>
            <a:fld id="{6C020537-26E7-4B25-931B-42B36E59B5C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5278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2949786" cy="498692"/>
          </a:xfrm>
          <a:prstGeom prst="rect">
            <a:avLst/>
          </a:prstGeom>
        </p:spPr>
        <p:txBody>
          <a:bodyPr vert="horz" lIns="91523" tIns="45759" rIns="91523" bIns="4575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5"/>
            <a:ext cx="2949786" cy="498692"/>
          </a:xfrm>
          <a:prstGeom prst="rect">
            <a:avLst/>
          </a:prstGeom>
        </p:spPr>
        <p:txBody>
          <a:bodyPr vert="horz" lIns="91523" tIns="45759" rIns="91523" bIns="45759" rtlCol="0"/>
          <a:lstStyle>
            <a:lvl1pPr algn="r">
              <a:defRPr sz="1200"/>
            </a:lvl1pPr>
          </a:lstStyle>
          <a:p>
            <a:fld id="{8678294F-EABD-4F37-9A86-707A6D3325E1}" type="datetimeFigureOut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3" tIns="45759" rIns="91523" bIns="4575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1"/>
            <a:ext cx="5445760" cy="3913615"/>
          </a:xfrm>
          <a:prstGeom prst="rect">
            <a:avLst/>
          </a:prstGeom>
        </p:spPr>
        <p:txBody>
          <a:bodyPr vert="horz" lIns="91523" tIns="45759" rIns="91523" bIns="45759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6" y="9440647"/>
            <a:ext cx="2949786" cy="498692"/>
          </a:xfrm>
          <a:prstGeom prst="rect">
            <a:avLst/>
          </a:prstGeom>
        </p:spPr>
        <p:txBody>
          <a:bodyPr vert="horz" lIns="91523" tIns="45759" rIns="91523" bIns="4575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7"/>
            <a:ext cx="2949786" cy="498692"/>
          </a:xfrm>
          <a:prstGeom prst="rect">
            <a:avLst/>
          </a:prstGeom>
        </p:spPr>
        <p:txBody>
          <a:bodyPr vert="horz" lIns="91523" tIns="45759" rIns="91523" bIns="45759" rtlCol="0" anchor="b"/>
          <a:lstStyle>
            <a:lvl1pPr algn="r">
              <a:defRPr sz="1200"/>
            </a:lvl1pPr>
          </a:lstStyle>
          <a:p>
            <a:fld id="{C95072BB-9BFA-425A-8658-EC15970475B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93778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600" dirty="0"/>
              <a:t>여러분 반갑습니다</a:t>
            </a:r>
            <a:r>
              <a:rPr lang="en-US" altLang="ko-KR" sz="1600" dirty="0"/>
              <a:t>. </a:t>
            </a:r>
            <a:endParaRPr lang="ko-KR" altLang="en-US" sz="1600" dirty="0"/>
          </a:p>
          <a:p>
            <a:pPr fontAlgn="base" latinLnBrk="1"/>
            <a:r>
              <a:rPr lang="ko-KR" altLang="en-US" sz="1600" dirty="0" err="1" smtClean="0"/>
              <a:t>유기농업군</a:t>
            </a:r>
            <a:r>
              <a:rPr lang="ko-KR" altLang="en-US" sz="1600" dirty="0" smtClean="0"/>
              <a:t> </a:t>
            </a:r>
            <a:r>
              <a:rPr lang="ko-KR" altLang="en-US" sz="1600" dirty="0" err="1" smtClean="0"/>
              <a:t>괴산군수</a:t>
            </a:r>
            <a:r>
              <a:rPr lang="ko-KR" altLang="en-US" sz="1600" dirty="0" smtClean="0"/>
              <a:t> </a:t>
            </a:r>
            <a:r>
              <a:rPr lang="ko-KR" altLang="en-US" sz="1600" dirty="0" err="1"/>
              <a:t>이차영입니다</a:t>
            </a:r>
            <a:r>
              <a:rPr lang="en-US" altLang="ko-KR" sz="1600" dirty="0"/>
              <a:t>.</a:t>
            </a:r>
          </a:p>
          <a:p>
            <a:pPr fontAlgn="base" latinLnBrk="1"/>
            <a:endParaRPr lang="en-US" altLang="ko-KR" sz="1600" dirty="0"/>
          </a:p>
          <a:p>
            <a:pPr fontAlgn="base" latinLnBrk="1"/>
            <a:r>
              <a:rPr lang="ko-KR" altLang="en-US" sz="1600" dirty="0"/>
              <a:t>세계 각지에서 오늘 이 자리에 </a:t>
            </a:r>
            <a:r>
              <a:rPr lang="ko-KR" altLang="en-US" sz="1600" dirty="0" err="1"/>
              <a:t>함께해주시기</a:t>
            </a:r>
            <a:r>
              <a:rPr lang="ko-KR" altLang="en-US" sz="1600" dirty="0"/>
              <a:t> 위해</a:t>
            </a:r>
            <a:endParaRPr lang="en-US" altLang="ko-KR" sz="1600" dirty="0"/>
          </a:p>
          <a:p>
            <a:pPr fontAlgn="base" latinLnBrk="1"/>
            <a:r>
              <a:rPr lang="ko-KR" altLang="en-US" sz="1600" dirty="0" err="1"/>
              <a:t>먼길도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마다않고</a:t>
            </a:r>
            <a:r>
              <a:rPr lang="ko-KR" altLang="en-US" sz="1600" dirty="0"/>
              <a:t> 참석해주신 여러분들에게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다시 한번 </a:t>
            </a:r>
            <a:r>
              <a:rPr lang="en-US" altLang="ko-KR" sz="1600" dirty="0"/>
              <a:t>4</a:t>
            </a:r>
            <a:r>
              <a:rPr lang="ko-KR" altLang="en-US" sz="1600" dirty="0"/>
              <a:t>만여 괴산군민들을 대표하여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환영의 인사를 드립니다</a:t>
            </a:r>
            <a:r>
              <a:rPr lang="en-US" altLang="ko-KR" sz="1600" dirty="0"/>
              <a:t>.</a:t>
            </a:r>
          </a:p>
          <a:p>
            <a:pPr fontAlgn="base" latinLnBrk="1"/>
            <a:endParaRPr lang="en-US" altLang="ko-KR" sz="1600" dirty="0"/>
          </a:p>
          <a:p>
            <a:pPr fontAlgn="base" latinLnBrk="1"/>
            <a:r>
              <a:rPr lang="ko-KR" altLang="en-US" sz="1600" dirty="0"/>
              <a:t>오늘 발표에서는 우리 괴산군 </a:t>
            </a:r>
            <a:r>
              <a:rPr lang="ko-KR" altLang="en-US" sz="1600" dirty="0" err="1"/>
              <a:t>유기농의</a:t>
            </a:r>
            <a:r>
              <a:rPr lang="ko-KR" altLang="en-US" sz="1600" dirty="0"/>
              <a:t> 역사와 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현재 괴산에서 실시하고 있는 다양한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지원 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정책에 대해 소개해 드리겠습니다</a:t>
            </a:r>
            <a:r>
              <a:rPr lang="en-US" altLang="ko-KR" sz="1600" dirty="0"/>
              <a:t>.</a:t>
            </a:r>
          </a:p>
          <a:p>
            <a:pPr fontAlgn="base" latinLnBrk="1"/>
            <a:endParaRPr lang="en-US" altLang="ko-KR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99549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자생적인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공동체 형성 결과 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en-US" altLang="ko-KR" sz="1600" dirty="0"/>
              <a:t>‘</a:t>
            </a:r>
            <a:r>
              <a:rPr lang="ko-KR" altLang="en-US" sz="1600" dirty="0" err="1"/>
              <a:t>유기농업인연합회</a:t>
            </a:r>
            <a:r>
              <a:rPr lang="en-US" altLang="ko-KR" sz="1600" dirty="0"/>
              <a:t>’, ‘</a:t>
            </a:r>
            <a:r>
              <a:rPr lang="ko-KR" altLang="en-US" sz="1600" dirty="0" err="1"/>
              <a:t>한살림</a:t>
            </a:r>
            <a:r>
              <a:rPr lang="en-US" altLang="ko-KR" sz="1600" dirty="0"/>
              <a:t>’, ‘</a:t>
            </a:r>
            <a:r>
              <a:rPr lang="ko-KR" altLang="en-US" sz="1600" dirty="0" err="1"/>
              <a:t>눈비산</a:t>
            </a:r>
            <a:r>
              <a:rPr lang="en-US" altLang="ko-KR" sz="1600" dirty="0"/>
              <a:t>’, ‘</a:t>
            </a:r>
            <a:r>
              <a:rPr lang="ko-KR" altLang="en-US" sz="1600" dirty="0" err="1"/>
              <a:t>솔뫼</a:t>
            </a:r>
            <a:r>
              <a:rPr lang="en-US" altLang="ko-KR" sz="1600" dirty="0"/>
              <a:t>’ </a:t>
            </a:r>
          </a:p>
          <a:p>
            <a:pPr fontAlgn="base" latinLnBrk="0"/>
            <a:r>
              <a:rPr lang="ko-KR" altLang="en-US" sz="1600" dirty="0"/>
              <a:t>등과 같은 여러 자생적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단체들이 직접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유기농산물을 생산하고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다른 한편으론 </a:t>
            </a:r>
            <a:r>
              <a:rPr lang="en-US" altLang="ko-KR" sz="1600" dirty="0"/>
              <a:t>‘</a:t>
            </a:r>
            <a:r>
              <a:rPr lang="ko-KR" altLang="en-US" sz="1600" dirty="0" err="1"/>
              <a:t>흙살림</a:t>
            </a:r>
            <a:r>
              <a:rPr lang="en-US" altLang="ko-KR" sz="1600" dirty="0"/>
              <a:t>’, ‘</a:t>
            </a:r>
            <a:r>
              <a:rPr lang="ko-KR" altLang="en-US" sz="1600" dirty="0" err="1"/>
              <a:t>흙사랑</a:t>
            </a:r>
            <a:r>
              <a:rPr lang="en-US" altLang="ko-KR" sz="1600" dirty="0"/>
              <a:t>’ </a:t>
            </a:r>
            <a:r>
              <a:rPr lang="ko-KR" altLang="en-US" sz="1600" dirty="0"/>
              <a:t>등 많은 업체들이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유기농업에 필요한 다양한 자재를</a:t>
            </a:r>
            <a:r>
              <a:rPr lang="en-US" altLang="ko-KR" sz="1600" dirty="0"/>
              <a:t> </a:t>
            </a:r>
            <a:r>
              <a:rPr lang="ko-KR" altLang="en-US" sz="1600" dirty="0"/>
              <a:t>친환경적으로 생산하고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708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15">
              <a:defRPr/>
            </a:pPr>
            <a:r>
              <a:rPr lang="ko-KR" altLang="en-US" sz="1600" dirty="0"/>
              <a:t>유통가공 분야입니다</a:t>
            </a:r>
            <a:r>
              <a:rPr lang="en-US" altLang="ko-KR" sz="1600" dirty="0"/>
              <a:t>.</a:t>
            </a:r>
          </a:p>
          <a:p>
            <a:pPr defTabSz="915215">
              <a:defRPr/>
            </a:pP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생산자 중심 단체인 </a:t>
            </a:r>
            <a:r>
              <a:rPr lang="en-US" altLang="ko-KR" sz="1600" dirty="0"/>
              <a:t>‘</a:t>
            </a:r>
            <a:r>
              <a:rPr lang="ko-KR" altLang="en-US" sz="1600" dirty="0" err="1"/>
              <a:t>한살림</a:t>
            </a:r>
            <a:r>
              <a:rPr lang="en-US" altLang="ko-KR" sz="1600" dirty="0"/>
              <a:t>’</a:t>
            </a:r>
            <a:r>
              <a:rPr lang="ko-KR" altLang="en-US" sz="1600" dirty="0"/>
              <a:t>은 대한민국 </a:t>
            </a:r>
            <a:r>
              <a:rPr lang="ko-KR" altLang="en-US" sz="1600" dirty="0" err="1"/>
              <a:t>유기농의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기원부터 괴산에 터를 잡고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발전 역사에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이끌고 있는 단체이며</a:t>
            </a:r>
            <a:r>
              <a:rPr lang="en-US" altLang="ko-KR" sz="1600" dirty="0"/>
              <a:t>,</a:t>
            </a:r>
          </a:p>
          <a:p>
            <a:pPr defTabSz="915215">
              <a:defRPr/>
            </a:pP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소비자 중심 단체인 </a:t>
            </a:r>
            <a:r>
              <a:rPr lang="en-US" altLang="ko-KR" sz="1600" dirty="0"/>
              <a:t>‘</a:t>
            </a:r>
            <a:r>
              <a:rPr lang="ko-KR" altLang="en-US" sz="1600" dirty="0" err="1"/>
              <a:t>아이쿱</a:t>
            </a:r>
            <a:r>
              <a:rPr lang="en-US" altLang="ko-KR" sz="1600" dirty="0"/>
              <a:t>’</a:t>
            </a:r>
            <a:r>
              <a:rPr lang="ko-KR" altLang="en-US" sz="1600" dirty="0"/>
              <a:t>은 괴산군 내</a:t>
            </a:r>
            <a:endParaRPr lang="en-US" altLang="ko-KR" sz="1600" dirty="0"/>
          </a:p>
          <a:p>
            <a:pPr defTabSz="915215">
              <a:defRPr/>
            </a:pPr>
            <a:r>
              <a:rPr lang="en-US" altLang="ko-KR" sz="1600" dirty="0"/>
              <a:t>2</a:t>
            </a:r>
            <a:r>
              <a:rPr lang="ko-KR" altLang="en-US" sz="1600" dirty="0"/>
              <a:t>개의 산업단지에 </a:t>
            </a:r>
            <a:r>
              <a:rPr lang="en-US" altLang="ko-KR" sz="1600" dirty="0"/>
              <a:t>14</a:t>
            </a:r>
            <a:r>
              <a:rPr lang="ko-KR" altLang="en-US" sz="1600" dirty="0"/>
              <a:t>개의 기업이 입주한 상태로</a:t>
            </a:r>
            <a:r>
              <a:rPr lang="en-US" altLang="ko-KR" sz="1600" dirty="0"/>
              <a:t>,</a:t>
            </a:r>
          </a:p>
          <a:p>
            <a:pPr defTabSz="915215">
              <a:defRPr/>
            </a:pPr>
            <a:r>
              <a:rPr lang="en-US" altLang="ko-KR" sz="1600" dirty="0"/>
              <a:t>2021</a:t>
            </a:r>
            <a:r>
              <a:rPr lang="ko-KR" altLang="en-US" sz="1600" dirty="0"/>
              <a:t>년까지 총 </a:t>
            </a:r>
            <a:r>
              <a:rPr lang="en-US" altLang="ko-KR" sz="1600" dirty="0"/>
              <a:t>30</a:t>
            </a:r>
            <a:r>
              <a:rPr lang="ko-KR" altLang="en-US" sz="1600" dirty="0"/>
              <a:t>여개 기업과 각종 문화체육시설</a:t>
            </a:r>
            <a:r>
              <a:rPr lang="en-US" altLang="ko-KR" sz="1600" dirty="0"/>
              <a:t>, </a:t>
            </a:r>
          </a:p>
          <a:p>
            <a:pPr defTabSz="915215">
              <a:defRPr/>
            </a:pPr>
            <a:r>
              <a:rPr lang="ko-KR" altLang="en-US" sz="1600" dirty="0"/>
              <a:t>그리고 주택지구까지 조성할 예정입니다</a:t>
            </a:r>
            <a:r>
              <a:rPr lang="en-US" altLang="ko-KR" sz="1600" dirty="0"/>
              <a:t>.</a:t>
            </a:r>
          </a:p>
          <a:p>
            <a:pPr defTabSz="915215">
              <a:defRPr/>
            </a:pP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이들 업체들은 생산</a:t>
            </a:r>
            <a:r>
              <a:rPr lang="en-US" altLang="ko-KR" sz="1600" dirty="0"/>
              <a:t>-</a:t>
            </a:r>
            <a:r>
              <a:rPr lang="ko-KR" altLang="en-US" sz="1600" dirty="0"/>
              <a:t>유통</a:t>
            </a:r>
            <a:r>
              <a:rPr lang="en-US" altLang="ko-KR" sz="1600" dirty="0"/>
              <a:t>-</a:t>
            </a:r>
            <a:r>
              <a:rPr lang="ko-KR" altLang="en-US" sz="1600" dirty="0"/>
              <a:t>판매까지 아우르는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대한민국의 대표적인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기업이며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모두 괴산에서 기반을 두고 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416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이러한 </a:t>
            </a:r>
            <a:r>
              <a:rPr lang="ko-KR" altLang="en-US" sz="1600" dirty="0" smtClean="0"/>
              <a:t>바탕 위에 </a:t>
            </a:r>
            <a:r>
              <a:rPr lang="ko-KR" altLang="en-US" sz="1600" dirty="0"/>
              <a:t>다양한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지원 정책이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뒷받침 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괴산군의 재정자립도는 매우 낮은 편입니다만</a:t>
            </a:r>
            <a:r>
              <a:rPr lang="en-US" altLang="ko-KR" sz="1600" dirty="0"/>
              <a:t>, </a:t>
            </a:r>
          </a:p>
          <a:p>
            <a:pPr fontAlgn="base" latinLnBrk="0"/>
            <a:r>
              <a:rPr lang="ko-KR" altLang="en-US" sz="1600" dirty="0"/>
              <a:t>국가 공모사업 </a:t>
            </a:r>
            <a:r>
              <a:rPr lang="ko-KR" altLang="en-US" sz="1600" dirty="0" err="1"/>
              <a:t>선정률은</a:t>
            </a:r>
            <a:r>
              <a:rPr lang="ko-KR" altLang="en-US" sz="1600" dirty="0"/>
              <a:t> 전국 최고 수준이며</a:t>
            </a:r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유기농</a:t>
            </a:r>
            <a:r>
              <a:rPr lang="ko-KR" altLang="en-US" sz="1600" dirty="0"/>
              <a:t> 육성 분야에 많은 예산을 투입하고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기존 생산지원 정책에 더하여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친환경농산물꾸러미 지원사업</a:t>
            </a:r>
            <a:r>
              <a:rPr lang="en-US" altLang="ko-KR" sz="1600" dirty="0"/>
              <a:t>, </a:t>
            </a:r>
            <a:r>
              <a:rPr lang="ko-KR" altLang="en-US" sz="1600" dirty="0"/>
              <a:t>유기농업 공영관리제와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같은 다양한 신규 사업을 개발하여 실시하고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유기농</a:t>
            </a:r>
            <a:r>
              <a:rPr lang="ko-KR" altLang="en-US" sz="1600" dirty="0"/>
              <a:t> 공영관리제에 대해서는 잠시 후에 자세히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설명하겠습니다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92455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괴산군에서는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지원 정책 뿐만 아니라 </a:t>
            </a:r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유기농</a:t>
            </a:r>
            <a:r>
              <a:rPr lang="ko-KR" altLang="en-US" sz="1600" dirty="0"/>
              <a:t> 연구개발 및 교육에도 다양한 지원을 하고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괴산군에 위치한 충북 유기농업연구소와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농업기술센터에서는 농민들을 대상으로 다양한 </a:t>
            </a:r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유기농</a:t>
            </a:r>
            <a:r>
              <a:rPr lang="ko-KR" altLang="en-US" sz="1600" dirty="0"/>
              <a:t> 관련 연구 및 교육을 실시하고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또한 농산물안전분석실을 설치하여 친환경농산물의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잔류농약검사와 </a:t>
            </a:r>
            <a:r>
              <a:rPr lang="ko-KR" altLang="en-US" sz="1600" dirty="0" err="1"/>
              <a:t>토양분석을</a:t>
            </a:r>
            <a:r>
              <a:rPr lang="ko-KR" altLang="en-US" sz="1600" dirty="0"/>
              <a:t> 무료로 실시하여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친환경 농가들에게 많은 도움을 주고 있으며</a:t>
            </a:r>
            <a:r>
              <a:rPr lang="en-US" altLang="ko-KR" sz="1600" dirty="0"/>
              <a:t>,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그리고 </a:t>
            </a:r>
            <a:r>
              <a:rPr lang="en-US" altLang="ko-KR" sz="1600" dirty="0"/>
              <a:t>6</a:t>
            </a:r>
            <a:r>
              <a:rPr lang="ko-KR" altLang="en-US" sz="1600" dirty="0"/>
              <a:t>개의 농기계임대소에서 농기계를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농민들에게 임대하고 있으며 이는 </a:t>
            </a:r>
            <a:r>
              <a:rPr lang="ko-KR" altLang="en-US" sz="1600" dirty="0" err="1"/>
              <a:t>친환경농가</a:t>
            </a:r>
            <a:r>
              <a:rPr lang="ko-KR" altLang="en-US" sz="1600" dirty="0"/>
              <a:t> 뿐만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모든 관내 농가들에게 큰 힘이 되고 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52204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15">
              <a:defRPr/>
            </a:pPr>
            <a:r>
              <a:rPr lang="ko-KR" altLang="en-US" sz="1600" dirty="0"/>
              <a:t>이어서 괴산군의 다양한 </a:t>
            </a:r>
            <a:r>
              <a:rPr lang="ko-KR" altLang="en-US" sz="1600" dirty="0" err="1"/>
              <a:t>유기농지원</a:t>
            </a:r>
            <a:r>
              <a:rPr lang="ko-KR" altLang="en-US" sz="1600" dirty="0"/>
              <a:t> 정책과 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혁신 사례들에 대해 조금 더 자세히 말씀 드리겠습니다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0952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400" dirty="0"/>
              <a:t>괴산군 유기농업의 핵심은 </a:t>
            </a:r>
            <a:r>
              <a:rPr lang="en-US" altLang="ko-KR" sz="1400" dirty="0"/>
              <a:t>‘</a:t>
            </a:r>
            <a:r>
              <a:rPr lang="ko-KR" altLang="en-US" sz="1400" dirty="0" err="1"/>
              <a:t>자연순환형</a:t>
            </a:r>
            <a:r>
              <a:rPr lang="ko-KR" altLang="en-US" sz="1400" dirty="0"/>
              <a:t> 농업</a:t>
            </a:r>
            <a:r>
              <a:rPr lang="en-US" altLang="ko-KR" sz="1400" dirty="0"/>
              <a:t>’</a:t>
            </a:r>
            <a:r>
              <a:rPr lang="ko-KR" altLang="en-US" sz="1400" dirty="0"/>
              <a:t>입니다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괴산군은 경종</a:t>
            </a:r>
            <a:r>
              <a:rPr lang="en-US" altLang="ko-KR" sz="1400" dirty="0"/>
              <a:t>, </a:t>
            </a:r>
            <a:r>
              <a:rPr lang="ko-KR" altLang="en-US" sz="1400" dirty="0"/>
              <a:t>축산</a:t>
            </a:r>
            <a:r>
              <a:rPr lang="en-US" altLang="ko-KR" sz="1400" dirty="0"/>
              <a:t>, </a:t>
            </a:r>
            <a:r>
              <a:rPr lang="ko-KR" altLang="en-US" sz="1400" dirty="0"/>
              <a:t>임업을 연계한 </a:t>
            </a:r>
            <a:r>
              <a:rPr lang="ko-KR" altLang="en-US" sz="1400" dirty="0" err="1"/>
              <a:t>자연순환형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농업체계를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구축하여 자원의 재사용을 통해 농가 지출비용을 절감하고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있습니다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그리고 각 분야별에서 나오는 결과물을 재사용함으로써</a:t>
            </a:r>
            <a:r>
              <a:rPr lang="en-US" altLang="ko-KR" sz="1400" dirty="0"/>
              <a:t>,</a:t>
            </a:r>
          </a:p>
          <a:p>
            <a:pPr fontAlgn="base" latinLnBrk="0"/>
            <a:r>
              <a:rPr lang="ko-KR" altLang="en-US" sz="1400" dirty="0"/>
              <a:t>자연을 </a:t>
            </a:r>
            <a:r>
              <a:rPr lang="ko-KR" altLang="en-US" sz="1400" dirty="0" err="1"/>
              <a:t>보존하는데에도</a:t>
            </a:r>
            <a:r>
              <a:rPr lang="ko-KR" altLang="en-US" sz="1400" dirty="0"/>
              <a:t> 큰 기여를 하고 있습니다</a:t>
            </a:r>
            <a:r>
              <a:rPr lang="en-US" altLang="ko-KR" sz="14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9510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400" dirty="0"/>
              <a:t>괴산에서는 생산분야에만 지원을 하는 방법에서 벗어나</a:t>
            </a:r>
            <a:r>
              <a:rPr lang="en-US" altLang="ko-KR" sz="1400" dirty="0"/>
              <a:t>, </a:t>
            </a:r>
          </a:p>
          <a:p>
            <a:pPr fontAlgn="base" latinLnBrk="0"/>
            <a:r>
              <a:rPr lang="ko-KR" altLang="en-US" sz="1400" dirty="0"/>
              <a:t>친환경 유기농과 관련된 전분야를 동시에 이끄는</a:t>
            </a:r>
            <a:endParaRPr lang="en-US" altLang="ko-KR" sz="1400" dirty="0"/>
          </a:p>
          <a:p>
            <a:pPr fontAlgn="base" latinLnBrk="0"/>
            <a:r>
              <a:rPr lang="en-US" altLang="ko-KR" sz="1400" dirty="0"/>
              <a:t>‘</a:t>
            </a:r>
            <a:r>
              <a:rPr lang="ko-KR" altLang="en-US" sz="1400" dirty="0"/>
              <a:t>유기농업 </a:t>
            </a:r>
            <a:r>
              <a:rPr lang="ko-KR" altLang="en-US" sz="1400" dirty="0" err="1"/>
              <a:t>공영관리제</a:t>
            </a:r>
            <a:r>
              <a:rPr lang="en-US" altLang="ko-KR" sz="1400" dirty="0"/>
              <a:t>’</a:t>
            </a:r>
            <a:r>
              <a:rPr lang="ko-KR" altLang="en-US" sz="1400" dirty="0"/>
              <a:t>를 계획하고 있습니다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 smtClean="0"/>
              <a:t>유기농업 </a:t>
            </a:r>
            <a:r>
              <a:rPr lang="ko-KR" altLang="en-US" sz="1400" dirty="0"/>
              <a:t>공영관리제의 </a:t>
            </a:r>
            <a:r>
              <a:rPr lang="ko-KR" altLang="en-US" sz="1400" dirty="0" smtClean="0"/>
              <a:t>안정적인 정착을 </a:t>
            </a:r>
            <a:r>
              <a:rPr lang="ko-KR" altLang="en-US" sz="1400" dirty="0"/>
              <a:t>위해서</a:t>
            </a:r>
            <a:endParaRPr lang="en-US" altLang="ko-KR" sz="1400" dirty="0"/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 err="1"/>
              <a:t>유기농으로</a:t>
            </a:r>
            <a:r>
              <a:rPr lang="ko-KR" altLang="en-US" sz="1400" dirty="0"/>
              <a:t> 전환하는 농가의 초기 소득 손실보전을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위해 생산자에게 장려금을 지원하고</a:t>
            </a:r>
            <a:r>
              <a:rPr lang="en-US" altLang="ko-KR" sz="1400" dirty="0"/>
              <a:t>,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친환경농산물 유통센터 설치로 대도시에 괴산군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친환경농산물 공급을 확대할 계획입니다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또한 괴산군에서 생산된 </a:t>
            </a:r>
            <a:r>
              <a:rPr lang="ko-KR" altLang="en-US" sz="1400" dirty="0" smtClean="0"/>
              <a:t>친환경농산물만큼은</a:t>
            </a:r>
            <a:endParaRPr lang="en-US" altLang="ko-KR" sz="1400" dirty="0" smtClean="0"/>
          </a:p>
          <a:p>
            <a:pPr fontAlgn="base" latinLnBrk="0"/>
            <a:r>
              <a:rPr lang="ko-KR" altLang="en-US" sz="1400" dirty="0" smtClean="0"/>
              <a:t>소비자가 안심하고 먹을 수 있도록 </a:t>
            </a:r>
            <a:r>
              <a:rPr lang="en-US" altLang="ko-KR" sz="1400" dirty="0" smtClean="0"/>
              <a:t>,</a:t>
            </a:r>
          </a:p>
          <a:p>
            <a:pPr fontAlgn="base" latinLnBrk="0"/>
            <a:r>
              <a:rPr lang="ko-KR" altLang="en-US" sz="1400" dirty="0" smtClean="0"/>
              <a:t>농산물 안전분석실을 설치하여 운영해 나가고</a:t>
            </a:r>
            <a:endParaRPr lang="en-US" altLang="ko-KR" sz="1400" dirty="0" smtClean="0"/>
          </a:p>
          <a:p>
            <a:pPr fontAlgn="base" latinLnBrk="0"/>
            <a:r>
              <a:rPr lang="ko-KR" altLang="en-US" sz="1400" dirty="0" smtClean="0"/>
              <a:t>장기적으로는 자체 </a:t>
            </a:r>
            <a:r>
              <a:rPr lang="ko-KR" altLang="en-US" sz="1400" dirty="0" err="1" smtClean="0"/>
              <a:t>인증방안도</a:t>
            </a:r>
            <a:r>
              <a:rPr lang="ko-KR" altLang="en-US" sz="1400" dirty="0" smtClean="0"/>
              <a:t> 검토할 계획입니다</a:t>
            </a:r>
            <a:r>
              <a:rPr lang="en-US" altLang="ko-KR" sz="1400" dirty="0" smtClean="0"/>
              <a:t>.</a:t>
            </a:r>
            <a:endParaRPr lang="en-US" altLang="ko-KR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59672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이와 같이 유기농공영관리제가 정착되면 친환경 농가들의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소득 증대로 직결되어</a:t>
            </a:r>
            <a:r>
              <a:rPr lang="en-US" altLang="ko-KR" sz="1600" dirty="0"/>
              <a:t>, </a:t>
            </a:r>
            <a:r>
              <a:rPr lang="ko-KR" altLang="en-US" sz="1600" dirty="0"/>
              <a:t>더 많은 농가들이 친환경 농업을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실천하는 선순환 시스템이 만들어질 것입니다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이는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인증면적</a:t>
            </a:r>
            <a:r>
              <a:rPr lang="ko-KR" altLang="en-US" sz="1600" dirty="0"/>
              <a:t> 확대로 이어지게 될 것이고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en-US" altLang="ko-KR" sz="1600" dirty="0"/>
              <a:t>2022</a:t>
            </a:r>
            <a:r>
              <a:rPr lang="ko-KR" altLang="en-US" sz="1600" dirty="0"/>
              <a:t>년까지 모든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관련 분야를 </a:t>
            </a:r>
            <a:r>
              <a:rPr lang="en-US" altLang="ko-KR" sz="1600" dirty="0"/>
              <a:t>2</a:t>
            </a:r>
            <a:r>
              <a:rPr lang="ko-KR" altLang="en-US" sz="1600" dirty="0"/>
              <a:t>배 이상 높이려는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목표를 세우고 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3162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400" dirty="0"/>
              <a:t>2015</a:t>
            </a:r>
            <a:r>
              <a:rPr lang="ko-KR" altLang="en-US" sz="1400" dirty="0"/>
              <a:t>년에 개최했던 괴산 유기농산업엑스포에 대해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소개해드리겠습니다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전체 </a:t>
            </a:r>
            <a:r>
              <a:rPr lang="en-US" altLang="ko-KR" sz="1400" dirty="0"/>
              <a:t>24</a:t>
            </a:r>
            <a:r>
              <a:rPr lang="ko-KR" altLang="en-US" sz="1400" dirty="0"/>
              <a:t>일간 총 </a:t>
            </a:r>
            <a:r>
              <a:rPr lang="en-US" altLang="ko-KR" sz="1400" dirty="0"/>
              <a:t>108</a:t>
            </a:r>
            <a:r>
              <a:rPr lang="ko-KR" altLang="en-US" sz="1400" dirty="0"/>
              <a:t>만명이 방문한 괴산세계유기농산업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엑스포에서는 </a:t>
            </a:r>
            <a:r>
              <a:rPr lang="en-US" altLang="ko-KR" sz="1400" dirty="0"/>
              <a:t>74</a:t>
            </a:r>
            <a:r>
              <a:rPr lang="ko-KR" altLang="en-US" sz="1400" dirty="0"/>
              <a:t>개의 해외기업을 포함한</a:t>
            </a:r>
            <a:endParaRPr lang="en-US" altLang="ko-KR" sz="1400" dirty="0"/>
          </a:p>
          <a:p>
            <a:pPr fontAlgn="base" latinLnBrk="0"/>
            <a:r>
              <a:rPr lang="en-US" altLang="ko-KR" sz="1400" dirty="0"/>
              <a:t>264</a:t>
            </a:r>
            <a:r>
              <a:rPr lang="ko-KR" altLang="en-US" sz="1400" dirty="0"/>
              <a:t>개의 </a:t>
            </a:r>
            <a:r>
              <a:rPr lang="ko-KR" altLang="en-US" sz="1400" dirty="0" err="1"/>
              <a:t>유기농산업</a:t>
            </a:r>
            <a:r>
              <a:rPr lang="ko-KR" altLang="en-US" sz="1400" dirty="0"/>
              <a:t> 관련 기업이 참여하였습니다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또한 </a:t>
            </a:r>
            <a:r>
              <a:rPr lang="en-US" altLang="ko-KR" sz="1400" dirty="0"/>
              <a:t>10</a:t>
            </a:r>
            <a:r>
              <a:rPr lang="ko-KR" altLang="en-US" sz="1400" dirty="0"/>
              <a:t>대 주제전시관을 비롯한 다양한 볼거리와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체험행사</a:t>
            </a:r>
            <a:r>
              <a:rPr lang="en-US" altLang="ko-KR" sz="1400" dirty="0"/>
              <a:t>, </a:t>
            </a:r>
            <a:r>
              <a:rPr lang="ko-KR" altLang="en-US" sz="1400" dirty="0"/>
              <a:t>공연으로 방문객들에게 </a:t>
            </a:r>
            <a:r>
              <a:rPr lang="ko-KR" altLang="en-US" sz="1400" dirty="0" err="1"/>
              <a:t>유기농의</a:t>
            </a:r>
            <a:r>
              <a:rPr lang="ko-KR" altLang="en-US" sz="1400" dirty="0"/>
              <a:t> 중요성과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괴산이 세계 </a:t>
            </a:r>
            <a:r>
              <a:rPr lang="ko-KR" altLang="en-US" sz="1400" dirty="0" err="1"/>
              <a:t>유기농의</a:t>
            </a:r>
            <a:r>
              <a:rPr lang="ko-KR" altLang="en-US" sz="1400" dirty="0"/>
              <a:t> 중심이라는 인식을 확실하게 </a:t>
            </a:r>
            <a:endParaRPr lang="en-US" altLang="ko-KR" sz="1400" dirty="0"/>
          </a:p>
          <a:p>
            <a:pPr fontAlgn="base" latinLnBrk="0"/>
            <a:r>
              <a:rPr lang="ko-KR" altLang="en-US" sz="1400" dirty="0"/>
              <a:t>심어준 행사였습니다</a:t>
            </a:r>
            <a:r>
              <a:rPr lang="en-US" altLang="ko-KR" sz="1400" dirty="0"/>
              <a:t>.</a:t>
            </a:r>
          </a:p>
          <a:p>
            <a:pPr fontAlgn="base" latinLnBrk="0"/>
            <a:endParaRPr lang="en-US" altLang="ko-KR" sz="1400" dirty="0"/>
          </a:p>
          <a:p>
            <a:pPr fontAlgn="base" latinLnBrk="0"/>
            <a:r>
              <a:rPr lang="ko-KR" altLang="en-US" sz="1400" dirty="0"/>
              <a:t>그리고 지난 </a:t>
            </a:r>
            <a:r>
              <a:rPr lang="en-US" altLang="ko-KR" sz="1400" dirty="0"/>
              <a:t>4</a:t>
            </a:r>
            <a:r>
              <a:rPr lang="ko-KR" altLang="en-US" sz="1400" dirty="0"/>
              <a:t>년간 </a:t>
            </a:r>
            <a:r>
              <a:rPr lang="en-US" altLang="ko-KR" sz="1400" dirty="0"/>
              <a:t>200</a:t>
            </a:r>
            <a:r>
              <a:rPr lang="ko-KR" altLang="en-US" sz="1400" dirty="0"/>
              <a:t>개 이상의 아시아 지방정부들이 가입한</a:t>
            </a:r>
            <a:r>
              <a:rPr lang="en-US" altLang="ko-KR" sz="1400" dirty="0"/>
              <a:t>, </a:t>
            </a:r>
          </a:p>
          <a:p>
            <a:pPr fontAlgn="base" latinLnBrk="0"/>
            <a:r>
              <a:rPr lang="ko-KR" altLang="en-US" sz="1400" dirty="0"/>
              <a:t>아시아지방정부유기농협의회</a:t>
            </a:r>
            <a:r>
              <a:rPr lang="en-US" altLang="ko-KR" sz="1400" dirty="0"/>
              <a:t>(</a:t>
            </a:r>
            <a:r>
              <a:rPr lang="ko-KR" altLang="en-US" sz="1400" dirty="0" err="1"/>
              <a:t>알고아</a:t>
            </a:r>
            <a:r>
              <a:rPr lang="en-US" altLang="ko-KR" sz="1400" dirty="0"/>
              <a:t>)</a:t>
            </a:r>
            <a:r>
              <a:rPr lang="ko-KR" altLang="en-US" sz="1400" dirty="0"/>
              <a:t>도 이 시기에 설립되었으며</a:t>
            </a:r>
            <a:r>
              <a:rPr lang="en-US" altLang="ko-KR" sz="1400" dirty="0"/>
              <a:t>, </a:t>
            </a:r>
          </a:p>
          <a:p>
            <a:pPr fontAlgn="base" latinLnBrk="0"/>
            <a:r>
              <a:rPr lang="ko-KR" altLang="en-US" sz="1400" dirty="0"/>
              <a:t>세계 </a:t>
            </a:r>
            <a:r>
              <a:rPr lang="ko-KR" altLang="en-US" sz="1400" dirty="0" err="1"/>
              <a:t>유기농의</a:t>
            </a:r>
            <a:r>
              <a:rPr lang="ko-KR" altLang="en-US" sz="1400" dirty="0"/>
              <a:t> 새로운 패러다임을 </a:t>
            </a:r>
            <a:r>
              <a:rPr lang="ko-KR" altLang="en-US" sz="1400" dirty="0" err="1"/>
              <a:t>열게된</a:t>
            </a:r>
            <a:r>
              <a:rPr lang="ko-KR" altLang="en-US" sz="1400" dirty="0"/>
              <a:t> </a:t>
            </a:r>
            <a:r>
              <a:rPr lang="en-US" altLang="ko-KR" sz="1400" dirty="0"/>
              <a:t>“</a:t>
            </a:r>
            <a:r>
              <a:rPr lang="ko-KR" altLang="en-US" sz="1400" dirty="0" err="1"/>
              <a:t>유기농</a:t>
            </a:r>
            <a:r>
              <a:rPr lang="ko-KR" altLang="en-US" sz="1400" dirty="0"/>
              <a:t> </a:t>
            </a:r>
            <a:endParaRPr lang="en-US" altLang="ko-KR" sz="1400" dirty="0"/>
          </a:p>
          <a:p>
            <a:pPr fontAlgn="base" latinLnBrk="0"/>
            <a:r>
              <a:rPr lang="en-US" altLang="ko-KR" sz="1400" dirty="0"/>
              <a:t>3.0 </a:t>
            </a:r>
            <a:r>
              <a:rPr lang="ko-KR" altLang="en-US" sz="1400" dirty="0" err="1"/>
              <a:t>괴산선언</a:t>
            </a:r>
            <a:r>
              <a:rPr lang="en-US" altLang="ko-KR" sz="1400" dirty="0"/>
              <a:t>”</a:t>
            </a:r>
            <a:r>
              <a:rPr lang="ko-KR" altLang="en-US" sz="1400" dirty="0"/>
              <a:t>도 엑스포 기간 중에 이루어졌습니다</a:t>
            </a:r>
            <a:r>
              <a:rPr lang="en-US" altLang="ko-KR" sz="14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29779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15">
              <a:defRPr/>
            </a:pPr>
            <a:r>
              <a:rPr lang="ko-KR" altLang="en-US" sz="1600" dirty="0"/>
              <a:t>엑스포 당시의 분위기를 느껴보실 수 있도록 행사 사진 </a:t>
            </a: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몇 장을 소개합니다</a:t>
            </a:r>
            <a:r>
              <a:rPr lang="en-US" altLang="ko-KR" sz="1600" dirty="0"/>
              <a:t>.</a:t>
            </a:r>
          </a:p>
          <a:p>
            <a:pPr defTabSz="915215">
              <a:defRPr/>
            </a:pPr>
            <a:endParaRPr lang="en-US" altLang="ko-KR" sz="1600" dirty="0"/>
          </a:p>
          <a:p>
            <a:pPr defTabSz="915215">
              <a:defRPr/>
            </a:pPr>
            <a:r>
              <a:rPr lang="ko-KR" altLang="en-US" sz="1600" dirty="0"/>
              <a:t>행사장 전경입니다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6859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en-US" altLang="ko-KR" sz="1600" dirty="0"/>
          </a:p>
          <a:p>
            <a:pPr fontAlgn="base" latinLnBrk="1"/>
            <a:r>
              <a:rPr lang="ko-KR" altLang="en-US" sz="1600" dirty="0"/>
              <a:t>오늘 발표는 먼저 괴산군의 소개로 시작하여</a:t>
            </a:r>
            <a:r>
              <a:rPr lang="en-US" altLang="ko-KR" sz="1600" dirty="0"/>
              <a:t>,</a:t>
            </a:r>
          </a:p>
          <a:p>
            <a:pPr fontAlgn="base" latinLnBrk="1"/>
            <a:r>
              <a:rPr lang="ko-KR" altLang="en-US" sz="1600" dirty="0"/>
              <a:t>괴산의 </a:t>
            </a:r>
            <a:r>
              <a:rPr lang="ko-KR" altLang="en-US" sz="1600" dirty="0" err="1"/>
              <a:t>유기농산업</a:t>
            </a:r>
            <a:r>
              <a:rPr lang="ko-KR" altLang="en-US" sz="1600" dirty="0"/>
              <a:t> 현황에 대해 설명하고</a:t>
            </a:r>
            <a:r>
              <a:rPr lang="en-US" altLang="ko-KR" sz="1600" dirty="0"/>
              <a:t>,</a:t>
            </a:r>
          </a:p>
          <a:p>
            <a:pPr fontAlgn="base" latinLnBrk="1"/>
            <a:r>
              <a:rPr lang="ko-KR" altLang="en-US" sz="1600" dirty="0"/>
              <a:t>괴산에서 실시하고 있는 다양한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관련 지원사업 및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혁신 사례들을 소개하는 것으로 마무리 하겠습니다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26134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459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92453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11876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이렇게 전세계에 큰 영향을 준 괴산세계유기농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산업엑스포를 성공적으로 치뤄낸 힘을 모아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ko-KR" altLang="en-US" sz="1600" dirty="0"/>
              <a:t>우리 괴산군은 </a:t>
            </a:r>
            <a:r>
              <a:rPr lang="en-US" altLang="ko-KR" sz="1600" dirty="0"/>
              <a:t>2022</a:t>
            </a:r>
            <a:r>
              <a:rPr lang="ko-KR" altLang="en-US" sz="1600" dirty="0"/>
              <a:t>년에 다시 한번 </a:t>
            </a:r>
            <a:r>
              <a:rPr lang="ko-KR" altLang="en-US" sz="1600" dirty="0" err="1"/>
              <a:t>세계유기농산업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엑스포를 개최할 준비를 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충청북도와 괴산군이 공동주최하는 </a:t>
            </a:r>
            <a:endParaRPr lang="en-US" altLang="ko-KR" sz="1600" dirty="0"/>
          </a:p>
          <a:p>
            <a:pPr fontAlgn="base" latinLnBrk="0"/>
            <a:r>
              <a:rPr lang="en-US" altLang="ko-KR" sz="1600" dirty="0"/>
              <a:t>2022 </a:t>
            </a:r>
            <a:r>
              <a:rPr lang="ko-KR" altLang="en-US" sz="1600" dirty="0" err="1"/>
              <a:t>괴산세계유기농산업엑스포에서는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ko-KR" altLang="en-US" sz="1600" dirty="0"/>
              <a:t>다양한 </a:t>
            </a:r>
            <a:r>
              <a:rPr lang="ko-KR" altLang="en-US" sz="1600" dirty="0" err="1"/>
              <a:t>주제관</a:t>
            </a:r>
            <a:r>
              <a:rPr lang="en-US" altLang="ko-KR" sz="1600" dirty="0"/>
              <a:t>,</a:t>
            </a:r>
            <a:r>
              <a:rPr lang="ko-KR" altLang="en-US" sz="1600" dirty="0"/>
              <a:t> 전시관</a:t>
            </a:r>
            <a:r>
              <a:rPr lang="en-US" altLang="ko-KR" sz="1600" dirty="0"/>
              <a:t>, </a:t>
            </a:r>
            <a:r>
              <a:rPr lang="ko-KR" altLang="en-US" sz="1600" dirty="0"/>
              <a:t>박람회</a:t>
            </a:r>
            <a:r>
              <a:rPr lang="en-US" altLang="ko-KR" sz="1600" dirty="0"/>
              <a:t>, </a:t>
            </a:r>
            <a:r>
              <a:rPr lang="ko-KR" altLang="en-US" sz="1600" dirty="0"/>
              <a:t>농산물직판장</a:t>
            </a:r>
            <a:r>
              <a:rPr lang="en-US" altLang="ko-KR" sz="1600" dirty="0"/>
              <a:t>, </a:t>
            </a:r>
          </a:p>
          <a:p>
            <a:pPr fontAlgn="base" latinLnBrk="0"/>
            <a:r>
              <a:rPr lang="ko-KR" altLang="en-US" sz="1600" dirty="0"/>
              <a:t>체험 및 교육 프로그램</a:t>
            </a:r>
            <a:r>
              <a:rPr lang="en-US" altLang="ko-KR" sz="1600" dirty="0"/>
              <a:t>, </a:t>
            </a:r>
            <a:r>
              <a:rPr lang="ko-KR" altLang="en-US" sz="1600" dirty="0"/>
              <a:t>학술행사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ko-KR" altLang="en-US" sz="1600" dirty="0"/>
              <a:t>전시 및 공연 등이 준비 될 것입니다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그동안 </a:t>
            </a:r>
            <a:r>
              <a:rPr lang="ko-KR" altLang="en-US" sz="1600" dirty="0" err="1"/>
              <a:t>알고아를</a:t>
            </a:r>
            <a:r>
              <a:rPr lang="ko-KR" altLang="en-US" sz="1600" dirty="0"/>
              <a:t> 통해 형성된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국제협력 관계가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성공적인 대회 개최에 많은 도움이 될 것으로 기대하고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29779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이상으로 짧게나마 괴산군의 </a:t>
            </a:r>
            <a:r>
              <a:rPr lang="ko-KR" altLang="en-US" sz="1600" dirty="0" err="1"/>
              <a:t>유기농산업의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과거</a:t>
            </a:r>
            <a:r>
              <a:rPr lang="en-US" altLang="ko-KR" sz="1600" dirty="0"/>
              <a:t>, </a:t>
            </a:r>
            <a:r>
              <a:rPr lang="ko-KR" altLang="en-US" sz="1600" dirty="0"/>
              <a:t>현재와 미래에 대해 소개를 해드렸습니다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하지만 시간 관계상 미처 언급하지 못한 내용들이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훨씬 더 많습니다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이번 </a:t>
            </a:r>
            <a:r>
              <a:rPr lang="ko-KR" altLang="en-US" sz="1600" dirty="0" err="1"/>
              <a:t>알고아</a:t>
            </a:r>
            <a:r>
              <a:rPr lang="ko-KR" altLang="en-US" sz="1600" dirty="0"/>
              <a:t> 정상회의가 끝나는 날 연이어 개최될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유기농페스티벌을 비롯하여 </a:t>
            </a:r>
            <a:r>
              <a:rPr lang="ko-KR" altLang="en-US" sz="1600" dirty="0" err="1"/>
              <a:t>산막이옛길</a:t>
            </a:r>
            <a:r>
              <a:rPr lang="ko-KR" altLang="en-US" sz="1600" dirty="0"/>
              <a:t> 등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괴산 곳곳을 직접 방문해보시기 바랍니다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오랜 시간 경청해 주신 여러분 감사합니다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40827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600" dirty="0"/>
              <a:t>그럼</a:t>
            </a:r>
            <a:r>
              <a:rPr lang="en-US" altLang="ko-KR" sz="1600" dirty="0"/>
              <a:t>, </a:t>
            </a:r>
            <a:r>
              <a:rPr lang="ko-KR" altLang="en-US" sz="1600" dirty="0"/>
              <a:t>지금부터 우리 괴산군을 크게 </a:t>
            </a:r>
            <a:r>
              <a:rPr lang="en-US" altLang="ko-KR" sz="1600" dirty="0"/>
              <a:t>4</a:t>
            </a:r>
            <a:r>
              <a:rPr lang="ko-KR" altLang="en-US" sz="1600" dirty="0"/>
              <a:t>가지 요소로 </a:t>
            </a:r>
            <a:endParaRPr lang="en-US" altLang="ko-KR" sz="1600" dirty="0"/>
          </a:p>
          <a:p>
            <a:pPr fontAlgn="base" latinLnBrk="1"/>
            <a:r>
              <a:rPr lang="ko-KR" altLang="en-US" sz="1600" dirty="0"/>
              <a:t>구분하여 소개하겠습니다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6071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ko-KR" altLang="en-US" sz="1600" dirty="0"/>
              <a:t>괴산의 가장 큰 강점으로는 깨끗하고 아름다운 </a:t>
            </a:r>
            <a:endParaRPr lang="en-US" altLang="ko-KR" sz="1600" dirty="0"/>
          </a:p>
          <a:p>
            <a:pPr fontAlgn="base" latinLnBrk="1"/>
            <a:r>
              <a:rPr lang="ko-KR" altLang="en-US" sz="1600" dirty="0" smtClean="0"/>
              <a:t>자연환경을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말씀드릴 수 </a:t>
            </a:r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</a:p>
          <a:p>
            <a:pPr fontAlgn="base" latinLnBrk="1"/>
            <a:endParaRPr lang="en-US" altLang="ko-KR" sz="1600" dirty="0"/>
          </a:p>
          <a:p>
            <a:pPr fontAlgn="base" latinLnBrk="1"/>
            <a:r>
              <a:rPr lang="ko-KR" altLang="en-US" sz="1600" dirty="0"/>
              <a:t>괴산군은 대한민국 중심부에 위치하고 있으며</a:t>
            </a:r>
            <a:r>
              <a:rPr lang="en-US" altLang="ko-KR" sz="1600" dirty="0"/>
              <a:t>,</a:t>
            </a:r>
          </a:p>
          <a:p>
            <a:pPr fontAlgn="base" latinLnBrk="1"/>
            <a:r>
              <a:rPr lang="ko-KR" altLang="en-US" sz="1600" dirty="0"/>
              <a:t>산</a:t>
            </a:r>
            <a:r>
              <a:rPr lang="en-US" altLang="ko-KR" sz="1600" dirty="0"/>
              <a:t>, </a:t>
            </a:r>
            <a:r>
              <a:rPr lang="ko-KR" altLang="en-US" sz="1600" dirty="0"/>
              <a:t>강</a:t>
            </a:r>
            <a:r>
              <a:rPr lang="en-US" altLang="ko-KR" sz="1600" dirty="0"/>
              <a:t>, </a:t>
            </a:r>
            <a:r>
              <a:rPr lang="ko-KR" altLang="en-US" sz="1600" dirty="0"/>
              <a:t>계곡이 아름답고 깨끗한</a:t>
            </a:r>
            <a:endParaRPr lang="en-US" altLang="ko-KR" sz="1600" dirty="0"/>
          </a:p>
          <a:p>
            <a:pPr fontAlgn="base" latinLnBrk="1"/>
            <a:r>
              <a:rPr lang="ko-KR" altLang="en-US" sz="1600" dirty="0" smtClean="0"/>
              <a:t>전통적인 </a:t>
            </a:r>
            <a:r>
              <a:rPr lang="ko-KR" altLang="en-US" sz="1600" dirty="0" err="1"/>
              <a:t>농업군입니다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청결고추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대학찰옥수수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절임배추</a:t>
            </a:r>
            <a:r>
              <a:rPr lang="ko-KR" altLang="en-US" sz="1600" dirty="0"/>
              <a:t> 등의 농산물은 이미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전국적으로 명성을 떨치고 있으며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ko-KR" altLang="en-US" sz="1600" dirty="0"/>
              <a:t>생산자와 소비자 직거래 물량도 전국 최고입니다</a:t>
            </a:r>
            <a:r>
              <a:rPr lang="en-US" altLang="ko-KR" sz="1600" dirty="0"/>
              <a:t>. </a:t>
            </a:r>
          </a:p>
          <a:p>
            <a:pPr fontAlgn="base" latinLnBrk="0"/>
            <a:endParaRPr lang="ko-KR" altLang="en-US" sz="1600" dirty="0"/>
          </a:p>
          <a:p>
            <a:pPr fontAlgn="base" latinLnBrk="0"/>
            <a:r>
              <a:rPr lang="ko-KR" altLang="en-US" sz="1600" dirty="0"/>
              <a:t>이로 인해 도시인들이 살고 싶어하는 귀농</a:t>
            </a:r>
            <a:r>
              <a:rPr lang="en-US" altLang="ko-KR" sz="1600" dirty="0"/>
              <a:t>, </a:t>
            </a:r>
            <a:r>
              <a:rPr lang="ko-KR" altLang="en-US" sz="1600" dirty="0" err="1"/>
              <a:t>귀촌지로도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각광받고 있습니다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197858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 err="1"/>
              <a:t>두번째로</a:t>
            </a:r>
            <a:r>
              <a:rPr lang="en-US" altLang="ko-KR" sz="1600" dirty="0"/>
              <a:t>, </a:t>
            </a:r>
            <a:r>
              <a:rPr lang="ko-KR" altLang="en-US" sz="1600" dirty="0"/>
              <a:t>괴산군에서는 이런 천혜의</a:t>
            </a:r>
            <a:r>
              <a:rPr lang="en-US" altLang="ko-KR" sz="1600" dirty="0"/>
              <a:t> </a:t>
            </a:r>
            <a:r>
              <a:rPr lang="ko-KR" altLang="en-US" sz="1600" dirty="0"/>
              <a:t>자연 환경을 토대로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친환경 유기농산업이 자연스럽게 태동한 지역입니다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관행농업이</a:t>
            </a:r>
            <a:r>
              <a:rPr lang="ko-KR" altLang="en-US" sz="1600" dirty="0"/>
              <a:t> 국가 정책이었던 </a:t>
            </a:r>
            <a:r>
              <a:rPr lang="en-US" altLang="ko-KR" sz="1600" dirty="0"/>
              <a:t>1970</a:t>
            </a:r>
            <a:r>
              <a:rPr lang="ko-KR" altLang="en-US" sz="1600" dirty="0"/>
              <a:t>년대부터 자생적인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친환경농업 운동이 시작된 지역이 바로 괴산입니다</a:t>
            </a:r>
            <a:r>
              <a:rPr lang="en-US" altLang="ko-KR" sz="1600" dirty="0"/>
              <a:t>.</a:t>
            </a:r>
          </a:p>
          <a:p>
            <a:pPr fontAlgn="base" latinLnBrk="0"/>
            <a:r>
              <a:rPr lang="en-US" altLang="ko-KR" sz="1600" dirty="0" smtClean="0"/>
              <a:t>80</a:t>
            </a:r>
            <a:r>
              <a:rPr lang="ko-KR" altLang="en-US" sz="1600" dirty="0" smtClean="0"/>
              <a:t>년대 </a:t>
            </a:r>
            <a:r>
              <a:rPr lang="en-US" altLang="ko-KR" sz="1600" dirty="0" smtClean="0"/>
              <a:t>90</a:t>
            </a:r>
            <a:r>
              <a:rPr lang="ko-KR" altLang="en-US" sz="1600" dirty="0" smtClean="0"/>
              <a:t>년대 </a:t>
            </a:r>
            <a:r>
              <a:rPr lang="ko-KR" altLang="en-US" sz="1600" dirty="0" err="1" smtClean="0"/>
              <a:t>한살림</a:t>
            </a:r>
            <a:r>
              <a:rPr lang="en-US" altLang="ko-KR" sz="1600" dirty="0" smtClean="0"/>
              <a:t>,</a:t>
            </a:r>
            <a:r>
              <a:rPr lang="ko-KR" altLang="en-US" sz="1600" dirty="0" smtClean="0"/>
              <a:t> </a:t>
            </a:r>
            <a:r>
              <a:rPr lang="ko-KR" altLang="en-US" sz="1600" dirty="0"/>
              <a:t>흙살림연구소가 괴산에 </a:t>
            </a:r>
            <a:r>
              <a:rPr lang="ko-KR" altLang="en-US" sz="1600" dirty="0" smtClean="0"/>
              <a:t>터를</a:t>
            </a:r>
            <a:endParaRPr lang="en-US" altLang="ko-KR" sz="1600" smtClean="0"/>
          </a:p>
          <a:p>
            <a:pPr fontAlgn="base" latinLnBrk="0"/>
            <a:r>
              <a:rPr lang="ko-KR" altLang="en-US" sz="1600" smtClean="0"/>
              <a:t>잡았습니다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이러한 배경으로 괴산에서는 </a:t>
            </a:r>
            <a:r>
              <a:rPr lang="en-US" altLang="ko-KR" sz="1600" dirty="0"/>
              <a:t>2000</a:t>
            </a:r>
            <a:r>
              <a:rPr lang="ko-KR" altLang="en-US" sz="1600" dirty="0"/>
              <a:t>년대에 다양한 친환경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관련 조례 제정을 시작으로 </a:t>
            </a:r>
            <a:r>
              <a:rPr lang="en-US" altLang="ko-KR" sz="1600" dirty="0"/>
              <a:t>2012</a:t>
            </a:r>
            <a:r>
              <a:rPr lang="ko-KR" altLang="en-US" sz="1600" dirty="0"/>
              <a:t>년 대한민국 최초의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유기농업군을 선포하여 지금에 이르고 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3632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/>
              <a:t>셋째로</a:t>
            </a:r>
            <a:r>
              <a:rPr lang="en-US" altLang="ko-KR" sz="1600" dirty="0"/>
              <a:t>, </a:t>
            </a:r>
            <a:r>
              <a:rPr lang="ko-KR" altLang="en-US" sz="1600" dirty="0"/>
              <a:t>괴산군은 이러한 친환경 유기농업의 역사적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중심지에서 이제 국제 </a:t>
            </a:r>
            <a:r>
              <a:rPr lang="ko-KR" altLang="en-US" sz="1600" dirty="0" err="1"/>
              <a:t>유기농</a:t>
            </a:r>
            <a:r>
              <a:rPr lang="ko-KR" altLang="en-US" sz="1600" dirty="0"/>
              <a:t> 네트워크의 중심지로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발돋움 하고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지난 </a:t>
            </a:r>
            <a:r>
              <a:rPr lang="en-US" altLang="ko-KR" sz="1600" dirty="0"/>
              <a:t>2015</a:t>
            </a:r>
            <a:r>
              <a:rPr lang="ko-KR" altLang="en-US" sz="1600" dirty="0"/>
              <a:t>년에 세계 최초로 세계유기농산업 엑스포가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열렸고</a:t>
            </a:r>
            <a:r>
              <a:rPr lang="en-US" altLang="ko-KR" sz="1600" dirty="0"/>
              <a:t>, </a:t>
            </a:r>
            <a:r>
              <a:rPr lang="ko-KR" altLang="en-US" sz="1600" dirty="0"/>
              <a:t>이때 결성된 </a:t>
            </a:r>
            <a:r>
              <a:rPr lang="ko-KR" altLang="en-US" sz="1600" dirty="0" err="1"/>
              <a:t>알고아의</a:t>
            </a:r>
            <a:r>
              <a:rPr lang="ko-KR" altLang="en-US" sz="1600" dirty="0"/>
              <a:t> 의장국으로서 매년 </a:t>
            </a:r>
            <a:endParaRPr lang="en-US" altLang="ko-KR" sz="1600" dirty="0"/>
          </a:p>
          <a:p>
            <a:pPr fontAlgn="base" latinLnBrk="0"/>
            <a:r>
              <a:rPr lang="ko-KR" altLang="en-US" sz="1600" dirty="0" err="1"/>
              <a:t>알고아</a:t>
            </a:r>
            <a:r>
              <a:rPr lang="ko-KR" altLang="en-US" sz="1600" dirty="0"/>
              <a:t> 정상회의와 유기농지도자교육 사업을 이어오고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그리고 </a:t>
            </a:r>
            <a:r>
              <a:rPr lang="en-US" altLang="ko-KR" sz="1600" dirty="0"/>
              <a:t>2022</a:t>
            </a:r>
            <a:r>
              <a:rPr lang="ko-KR" altLang="en-US" sz="1600" dirty="0"/>
              <a:t>년에는 세계유기농산업엑스포를 다시 한번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개최하여 진정으로 친환경 유기농산업의 발전에 도움이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되는 행사로 만들 계획입니다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14489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600" dirty="0" err="1"/>
              <a:t>네번째</a:t>
            </a:r>
            <a:r>
              <a:rPr lang="en-US" altLang="ko-KR" sz="1600" dirty="0"/>
              <a:t>, </a:t>
            </a:r>
            <a:r>
              <a:rPr lang="ko-KR" altLang="en-US" sz="1600" dirty="0"/>
              <a:t>괴산은 최근</a:t>
            </a:r>
            <a:r>
              <a:rPr lang="en-US" altLang="ko-KR" sz="1600" dirty="0"/>
              <a:t> </a:t>
            </a:r>
            <a:r>
              <a:rPr lang="ko-KR" altLang="en-US" sz="1600" dirty="0"/>
              <a:t>도로망 확충에</a:t>
            </a:r>
            <a:r>
              <a:rPr lang="en-US" altLang="ko-KR" sz="1600" dirty="0"/>
              <a:t> </a:t>
            </a:r>
            <a:r>
              <a:rPr lang="ko-KR" altLang="en-US" sz="1600" dirty="0"/>
              <a:t>의한 접근성 개선으로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농업과 관광 뿐만 아니라</a:t>
            </a:r>
            <a:r>
              <a:rPr lang="en-US" altLang="ko-KR" sz="1600" dirty="0"/>
              <a:t>, </a:t>
            </a:r>
            <a:r>
              <a:rPr lang="ko-KR" altLang="en-US" sz="1600" dirty="0"/>
              <a:t>산업적 기능도 확대되어</a:t>
            </a:r>
            <a:r>
              <a:rPr lang="en-US" altLang="ko-KR" sz="1600" dirty="0"/>
              <a:t>,</a:t>
            </a:r>
          </a:p>
          <a:p>
            <a:pPr fontAlgn="base" latinLnBrk="0"/>
            <a:r>
              <a:rPr lang="ko-KR" altLang="en-US" sz="1600" dirty="0"/>
              <a:t>미래 지속 발전 가능성이 높아지고 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농업분야에서는 유기농업과 연계한 첨단 </a:t>
            </a:r>
            <a:r>
              <a:rPr lang="ko-KR" altLang="en-US" sz="1600" dirty="0" err="1"/>
              <a:t>스마트팜</a:t>
            </a:r>
            <a:r>
              <a:rPr lang="ko-KR" altLang="en-US" sz="1600" dirty="0"/>
              <a:t> 시설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구축으로 생명공학 바이오산업이 그 기반을 구축하고 있으며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관광에서도 체험</a:t>
            </a:r>
            <a:r>
              <a:rPr lang="en-US" altLang="ko-KR" sz="1600" dirty="0"/>
              <a:t>, </a:t>
            </a:r>
            <a:r>
              <a:rPr lang="ko-KR" altLang="en-US" sz="1600" dirty="0"/>
              <a:t>놀이</a:t>
            </a:r>
            <a:r>
              <a:rPr lang="en-US" altLang="ko-KR" sz="1600" dirty="0"/>
              <a:t>, </a:t>
            </a:r>
            <a:r>
              <a:rPr lang="ko-KR" altLang="en-US" sz="1600" dirty="0"/>
              <a:t>휴양 공간을 숙박시설과 연계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개발하여 </a:t>
            </a:r>
            <a:r>
              <a:rPr lang="ko-KR" altLang="en-US" sz="1600" dirty="0" err="1"/>
              <a:t>체류형</a:t>
            </a:r>
            <a:r>
              <a:rPr lang="ko-KR" altLang="en-US" sz="1600" dirty="0"/>
              <a:t> </a:t>
            </a:r>
            <a:r>
              <a:rPr lang="ko-KR" altLang="en-US" sz="1600" dirty="0" err="1"/>
              <a:t>힐링</a:t>
            </a:r>
            <a:r>
              <a:rPr lang="ko-KR" altLang="en-US" sz="1600" dirty="0"/>
              <a:t> 관광지역으로 탈바꿈해 가고 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있습니다</a:t>
            </a:r>
            <a:r>
              <a:rPr lang="en-US" altLang="ko-KR" sz="1600" dirty="0"/>
              <a:t>.</a:t>
            </a:r>
          </a:p>
          <a:p>
            <a:pPr fontAlgn="base" latinLnBrk="0"/>
            <a:endParaRPr lang="en-US" altLang="ko-KR" sz="1600" dirty="0"/>
          </a:p>
          <a:p>
            <a:pPr fontAlgn="base" latinLnBrk="0"/>
            <a:r>
              <a:rPr lang="ko-KR" altLang="en-US" sz="1600" dirty="0"/>
              <a:t>또한 </a:t>
            </a:r>
            <a:r>
              <a:rPr lang="ko-KR" altLang="en-US" sz="1600" dirty="0" err="1"/>
              <a:t>식품중심</a:t>
            </a:r>
            <a:r>
              <a:rPr lang="ko-KR" altLang="en-US" sz="1600" dirty="0"/>
              <a:t> </a:t>
            </a:r>
            <a:r>
              <a:rPr lang="ko-KR" altLang="en-US" sz="1600" dirty="0" err="1"/>
              <a:t>제조산업의</a:t>
            </a:r>
            <a:r>
              <a:rPr lang="ko-KR" altLang="en-US" sz="1600" dirty="0"/>
              <a:t> 유치로 일자리 창출 효과를</a:t>
            </a:r>
            <a:endParaRPr lang="en-US" altLang="ko-KR" sz="1600" dirty="0"/>
          </a:p>
          <a:p>
            <a:pPr fontAlgn="base" latinLnBrk="0"/>
            <a:r>
              <a:rPr lang="ko-KR" altLang="en-US" sz="1600" dirty="0"/>
              <a:t>높여</a:t>
            </a:r>
            <a:r>
              <a:rPr lang="en-US" altLang="ko-KR" sz="1600" dirty="0"/>
              <a:t>, </a:t>
            </a:r>
            <a:r>
              <a:rPr lang="ko-KR" altLang="en-US" sz="1600" dirty="0"/>
              <a:t>젊은 층의 </a:t>
            </a:r>
            <a:r>
              <a:rPr lang="ko-KR" altLang="en-US" sz="1600" dirty="0" err="1"/>
              <a:t>귀촌도</a:t>
            </a:r>
            <a:r>
              <a:rPr lang="ko-KR" altLang="en-US" sz="1600" dirty="0"/>
              <a:t> 많아지고 있습니다</a:t>
            </a:r>
            <a:r>
              <a:rPr lang="en-US" altLang="ko-KR" sz="16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084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600" dirty="0"/>
              <a:t>이제 괴산군의 </a:t>
            </a:r>
            <a:r>
              <a:rPr lang="ko-KR" altLang="en-US" sz="1600" dirty="0" err="1"/>
              <a:t>유기농산업</a:t>
            </a:r>
            <a:r>
              <a:rPr lang="ko-KR" altLang="en-US" sz="1600" dirty="0"/>
              <a:t> 현황에 대해 </a:t>
            </a:r>
            <a:r>
              <a:rPr lang="ko-KR" altLang="en-US" sz="1600" dirty="0" err="1"/>
              <a:t>설명드리겠습니다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622157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215" fontAlgn="base" latinLnBrk="0">
              <a:defRPr/>
            </a:pPr>
            <a:r>
              <a:rPr lang="ko-KR" altLang="en-US" sz="1400" dirty="0"/>
              <a:t>괴산군의 유기농업 역사는 대한민국의 유기농업이 자생적으로 </a:t>
            </a: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존재하던 </a:t>
            </a:r>
            <a:r>
              <a:rPr lang="en-US" altLang="ko-KR" sz="1400" dirty="0"/>
              <a:t>1970</a:t>
            </a:r>
            <a:r>
              <a:rPr lang="ko-KR" altLang="en-US" sz="1400" dirty="0"/>
              <a:t>년대부터 시작되었습니다</a:t>
            </a:r>
            <a:r>
              <a:rPr lang="en-US" altLang="ko-KR" sz="1400" dirty="0"/>
              <a:t>.</a:t>
            </a:r>
          </a:p>
          <a:p>
            <a:pPr defTabSz="915215" fontAlgn="base" latinLnBrk="0">
              <a:defRPr/>
            </a:pP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그리고 유기농업의 확산기인 </a:t>
            </a:r>
            <a:r>
              <a:rPr lang="en-US" altLang="ko-KR" sz="1400" dirty="0"/>
              <a:t>1990</a:t>
            </a:r>
            <a:r>
              <a:rPr lang="ko-KR" altLang="en-US" sz="1400" dirty="0"/>
              <a:t>년대를 지나 새천년에 들어서는 </a:t>
            </a: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친환경 농업을 확대하기 위한 다양한 조례가 제정되었습니다</a:t>
            </a:r>
            <a:r>
              <a:rPr lang="en-US" altLang="ko-KR" sz="1400" dirty="0"/>
              <a:t>.</a:t>
            </a:r>
          </a:p>
          <a:p>
            <a:pPr defTabSz="915215" fontAlgn="base" latinLnBrk="0">
              <a:defRPr/>
            </a:pPr>
            <a:endParaRPr lang="en-US" altLang="ko-KR" sz="1400" dirty="0"/>
          </a:p>
          <a:p>
            <a:pPr defTabSz="915215" fontAlgn="base" latinLnBrk="0">
              <a:defRPr/>
            </a:pPr>
            <a:r>
              <a:rPr lang="en-US" altLang="ko-KR" sz="1400" dirty="0"/>
              <a:t>2012</a:t>
            </a:r>
            <a:r>
              <a:rPr lang="ko-KR" altLang="en-US" sz="1400" dirty="0"/>
              <a:t>년에는 대한민국 최초로 유기농업군으로 선포하고</a:t>
            </a:r>
            <a:r>
              <a:rPr lang="en-US" altLang="ko-KR" sz="1400" dirty="0"/>
              <a:t>,</a:t>
            </a:r>
          </a:p>
          <a:p>
            <a:pPr defTabSz="915215" fontAlgn="base" latinLnBrk="0">
              <a:defRPr/>
            </a:pPr>
            <a:r>
              <a:rPr lang="en-US" altLang="ko-KR" sz="1400" dirty="0"/>
              <a:t>2015</a:t>
            </a:r>
            <a:r>
              <a:rPr lang="ko-KR" altLang="en-US" sz="1400" dirty="0"/>
              <a:t>년 </a:t>
            </a:r>
            <a:r>
              <a:rPr lang="ko-KR" altLang="en-US" sz="1400" dirty="0" err="1"/>
              <a:t>세계유기농산업엑스포</a:t>
            </a:r>
            <a:r>
              <a:rPr lang="ko-KR" altLang="en-US" sz="1400" dirty="0"/>
              <a:t> 개최를 통해 유기가공식품단지 및 </a:t>
            </a: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 err="1"/>
              <a:t>유기농</a:t>
            </a:r>
            <a:r>
              <a:rPr lang="ko-KR" altLang="en-US" sz="1400" dirty="0"/>
              <a:t> 국제협력이 시작되는 발판이 마련되었습니다</a:t>
            </a:r>
            <a:r>
              <a:rPr lang="en-US" altLang="ko-KR" sz="1400" dirty="0"/>
              <a:t>.</a:t>
            </a:r>
          </a:p>
          <a:p>
            <a:pPr defTabSz="915215" fontAlgn="base" latinLnBrk="0">
              <a:defRPr/>
            </a:pP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이상 말씀드린 바와 같이</a:t>
            </a:r>
            <a:r>
              <a:rPr lang="en-US" altLang="ko-KR" sz="1400" dirty="0"/>
              <a:t>, </a:t>
            </a:r>
            <a:r>
              <a:rPr lang="ko-KR" altLang="en-US" sz="1400" dirty="0"/>
              <a:t>괴산군 유기농업의 역사는 민간의 </a:t>
            </a: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자생적 공동체 형성에 정부의 정책적 지원이 합쳐진 특징을 </a:t>
            </a:r>
            <a:endParaRPr lang="en-US" altLang="ko-KR" sz="1400" dirty="0"/>
          </a:p>
          <a:p>
            <a:pPr defTabSz="915215" fontAlgn="base" latinLnBrk="0">
              <a:defRPr/>
            </a:pPr>
            <a:r>
              <a:rPr lang="ko-KR" altLang="en-US" sz="1400" dirty="0"/>
              <a:t>지닌다고 할 수 있습니다</a:t>
            </a:r>
            <a:r>
              <a:rPr lang="en-US" altLang="ko-KR" sz="14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072BB-9BFA-425A-8658-EC15970475B8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1268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0870-2CAA-42E8-B0A5-4E4DD3F316FA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8247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6ADE-EB14-4571-9C25-E78C77A2D04D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464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AE9F5-AC9E-47FB-846F-13DA37926996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98018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5370-39E8-4242-BFCE-19179D293369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9411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83F6-ADB7-4842-A1A1-E67644AF6E58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4562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4B02-E53D-47E4-A648-8D9B8C2E5B2D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377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BACE-2981-4EA4-9779-44C976BB08EA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3976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88AE-9197-4201-BBF8-4E725BE75DCB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2118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73B0-485A-4F03-8383-86E69467A8EF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48590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18D6F-0932-427A-ADB5-A21531674496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7812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B2DF1-ECCA-4DD4-89B6-D8F45D57AB3E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619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A2BA-EC17-48B3-9C8E-43D96870E66B}" type="datetime1">
              <a:rPr lang="ko-KR" altLang="en-US" smtClean="0"/>
              <a:pPr/>
              <a:t>2019-09-17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28F5E-8A4D-452C-A5EB-6F0BE771A8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7483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슬라이드 번호 개체 틀 3">
            <a:extLst>
              <a:ext uri="{FF2B5EF4-FFF2-40B4-BE49-F238E27FC236}">
                <a16:creationId xmlns:a16="http://schemas.microsoft.com/office/drawing/2014/main" xmlns="" id="{A8062355-5CA8-4C94-902C-317269574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7EC28F5E-8A4D-452C-A5EB-6F0BE771A8A4}" type="slidenum">
              <a:rPr lang="ko-KR" altLang="en-US" smtClean="0"/>
              <a:pPr/>
              <a:t>1</a:t>
            </a:fld>
            <a:endParaRPr lang="ko-KR" altLang="en-US"/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7C3DD1EF-2A4E-4428-A231-AB65157E30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74A65970-60E1-4578-BD75-F10878207897}"/>
              </a:ext>
            </a:extLst>
          </p:cNvPr>
          <p:cNvSpPr/>
          <p:nvPr/>
        </p:nvSpPr>
        <p:spPr>
          <a:xfrm>
            <a:off x="-6360" y="0"/>
            <a:ext cx="9144000" cy="706067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Oval 7">
            <a:extLst>
              <a:ext uri="{FF2B5EF4-FFF2-40B4-BE49-F238E27FC236}">
                <a16:creationId xmlns:a16="http://schemas.microsoft.com/office/drawing/2014/main" xmlns="" id="{9B215F3F-24F4-4642-8212-05EB97FE4B9F}"/>
              </a:ext>
            </a:extLst>
          </p:cNvPr>
          <p:cNvSpPr/>
          <p:nvPr/>
        </p:nvSpPr>
        <p:spPr bwMode="auto">
          <a:xfrm>
            <a:off x="2633644" y="1182370"/>
            <a:ext cx="3876712" cy="3876712"/>
          </a:xfrm>
          <a:prstGeom prst="ellipse">
            <a:avLst/>
          </a:prstGeom>
          <a:solidFill>
            <a:srgbClr val="FFFFFF">
              <a:alpha val="60000"/>
            </a:srgbClr>
          </a:solidFill>
          <a:ln w="146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F9819A5-B3E3-42B0-B953-4B8DCD91724C}"/>
              </a:ext>
            </a:extLst>
          </p:cNvPr>
          <p:cNvSpPr txBox="1"/>
          <p:nvPr/>
        </p:nvSpPr>
        <p:spPr>
          <a:xfrm>
            <a:off x="2545817" y="2309505"/>
            <a:ext cx="406743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ko-KR" sz="3400" dirty="0" smtClean="0">
                <a:solidFill>
                  <a:srgbClr val="005A44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Organic Agriculture of </a:t>
            </a:r>
            <a:r>
              <a:rPr lang="en-US" altLang="ko-KR" sz="3400" dirty="0" err="1" smtClean="0">
                <a:solidFill>
                  <a:srgbClr val="005A44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Goesan</a:t>
            </a:r>
            <a:endParaRPr lang="en-US" altLang="ko-KR" sz="3400" dirty="0">
              <a:solidFill>
                <a:srgbClr val="005A44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xmlns="" id="{05BFF9E9-15E5-45B1-A2D5-9215A9CE324B}"/>
              </a:ext>
            </a:extLst>
          </p:cNvPr>
          <p:cNvCxnSpPr>
            <a:cxnSpLocks/>
          </p:cNvCxnSpPr>
          <p:nvPr/>
        </p:nvCxnSpPr>
        <p:spPr>
          <a:xfrm>
            <a:off x="4547342" y="-123433"/>
            <a:ext cx="4888887" cy="5143262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xmlns="" id="{BA0F6915-0921-429B-8149-6B4DB307D252}"/>
              </a:ext>
            </a:extLst>
          </p:cNvPr>
          <p:cNvCxnSpPr>
            <a:cxnSpLocks/>
          </p:cNvCxnSpPr>
          <p:nvPr/>
        </p:nvCxnSpPr>
        <p:spPr>
          <a:xfrm>
            <a:off x="6887084" y="2564981"/>
            <a:ext cx="2549145" cy="2672181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xmlns="" id="{BC7B8518-BA72-4838-A2E8-01014AD5F7D3}"/>
              </a:ext>
            </a:extLst>
          </p:cNvPr>
          <p:cNvCxnSpPr>
            <a:cxnSpLocks/>
          </p:cNvCxnSpPr>
          <p:nvPr/>
        </p:nvCxnSpPr>
        <p:spPr>
          <a:xfrm>
            <a:off x="-94193" y="1545115"/>
            <a:ext cx="3840351" cy="3809947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xmlns="" id="{9BE02EE7-2B95-4404-B8C1-FE536E9D7C05}"/>
              </a:ext>
            </a:extLst>
          </p:cNvPr>
          <p:cNvCxnSpPr>
            <a:cxnSpLocks/>
          </p:cNvCxnSpPr>
          <p:nvPr/>
        </p:nvCxnSpPr>
        <p:spPr>
          <a:xfrm>
            <a:off x="-173666" y="1568180"/>
            <a:ext cx="3148830" cy="312390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그림 52">
            <a:extLst>
              <a:ext uri="{FF2B5EF4-FFF2-40B4-BE49-F238E27FC236}">
                <a16:creationId xmlns:a16="http://schemas.microsoft.com/office/drawing/2014/main" xmlns="" id="{3F83A922-E5D6-4D05-9C10-4591A1E9A1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4493" y="6383663"/>
            <a:ext cx="1015014" cy="281822"/>
          </a:xfrm>
          <a:prstGeom prst="rect">
            <a:avLst/>
          </a:prstGeom>
        </p:spPr>
      </p:pic>
      <p:sp>
        <p:nvSpPr>
          <p:cNvPr id="54" name="평행 사변형 53">
            <a:extLst>
              <a:ext uri="{FF2B5EF4-FFF2-40B4-BE49-F238E27FC236}">
                <a16:creationId xmlns:a16="http://schemas.microsoft.com/office/drawing/2014/main" xmlns="" id="{3046F70C-68AD-442A-973A-3F3E6F8F7E5B}"/>
              </a:ext>
            </a:extLst>
          </p:cNvPr>
          <p:cNvSpPr/>
          <p:nvPr/>
        </p:nvSpPr>
        <p:spPr>
          <a:xfrm>
            <a:off x="-304800" y="251220"/>
            <a:ext cx="4852141" cy="744532"/>
          </a:xfrm>
          <a:prstGeom prst="parallelogram">
            <a:avLst/>
          </a:prstGeom>
          <a:solidFill>
            <a:srgbClr val="078F8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076B2790-9DE6-4E2E-A9D1-4997590BC52B}"/>
              </a:ext>
            </a:extLst>
          </p:cNvPr>
          <p:cNvSpPr txBox="1"/>
          <p:nvPr/>
        </p:nvSpPr>
        <p:spPr>
          <a:xfrm>
            <a:off x="-45550" y="249766"/>
            <a:ext cx="448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Goesan</a:t>
            </a:r>
            <a:endParaRPr lang="en-US" altLang="ko-KR" sz="2000" b="1" dirty="0">
              <a:ln>
                <a:solidFill>
                  <a:schemeClr val="bg1">
                    <a:alpha val="3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/>
            <a:r>
              <a:rPr lang="en-US" altLang="ko-KR" sz="2000" b="1" dirty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County of organic &amp; </a:t>
            </a:r>
            <a:r>
              <a:rPr lang="en-US" altLang="ko-KR" sz="2000" b="1" dirty="0" smtClean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sustainability</a:t>
            </a:r>
            <a:endParaRPr lang="ko-KR" altLang="en-US" sz="2000" b="1" dirty="0">
              <a:ln>
                <a:solidFill>
                  <a:schemeClr val="bg1">
                    <a:alpha val="3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평행 사변형 13">
            <a:extLst>
              <a:ext uri="{FF2B5EF4-FFF2-40B4-BE49-F238E27FC236}">
                <a16:creationId xmlns:a16="http://schemas.microsoft.com/office/drawing/2014/main" xmlns="" id="{3046F70C-68AD-442A-973A-3F3E6F8F7E5B}"/>
              </a:ext>
            </a:extLst>
          </p:cNvPr>
          <p:cNvSpPr/>
          <p:nvPr/>
        </p:nvSpPr>
        <p:spPr>
          <a:xfrm>
            <a:off x="4487885" y="5383531"/>
            <a:ext cx="4852141" cy="744532"/>
          </a:xfrm>
          <a:prstGeom prst="parallelogram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6B2790-9DE6-4E2E-A9D1-4997590BC52B}"/>
              </a:ext>
            </a:extLst>
          </p:cNvPr>
          <p:cNvSpPr txBox="1"/>
          <p:nvPr/>
        </p:nvSpPr>
        <p:spPr>
          <a:xfrm>
            <a:off x="4621084" y="5409633"/>
            <a:ext cx="448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Mayor of </a:t>
            </a:r>
            <a:r>
              <a:rPr lang="en-US" altLang="ko-KR" sz="2000" b="1" dirty="0" err="1" smtClean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Goesan</a:t>
            </a:r>
            <a:r>
              <a:rPr lang="en-US" altLang="ko-KR" sz="2000" b="1" dirty="0" smtClean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County</a:t>
            </a:r>
          </a:p>
          <a:p>
            <a:pPr algn="ctr"/>
            <a:r>
              <a:rPr lang="en-US" altLang="ko-KR" sz="2000" b="1" dirty="0" smtClean="0">
                <a:ln>
                  <a:solidFill>
                    <a:schemeClr val="bg1">
                      <a:alpha val="3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Lee, Cha Young</a:t>
            </a:r>
            <a:endParaRPr lang="ko-KR" altLang="en-US" sz="2000" b="1" dirty="0">
              <a:ln>
                <a:solidFill>
                  <a:schemeClr val="bg1">
                    <a:alpha val="3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82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자유형 1301">
            <a:extLst>
              <a:ext uri="{FF2B5EF4-FFF2-40B4-BE49-F238E27FC236}">
                <a16:creationId xmlns:a16="http://schemas.microsoft.com/office/drawing/2014/main" xmlns="" id="{F42596F3-6B72-47C9-B017-AD1EDA781509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10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48015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2. </a:t>
            </a:r>
            <a:r>
              <a:rPr lang="en-US" altLang="ko-KR" sz="2200" b="1" dirty="0">
                <a:latin typeface="+mn-ea"/>
              </a:rPr>
              <a:t>Producers and input companies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xmlns="" id="{039DA42B-704D-4971-A0BA-E3C10830E8EC}"/>
              </a:ext>
            </a:extLst>
          </p:cNvPr>
          <p:cNvSpPr/>
          <p:nvPr/>
        </p:nvSpPr>
        <p:spPr>
          <a:xfrm>
            <a:off x="1205125" y="2249430"/>
            <a:ext cx="3314587" cy="394549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Rounded Rectangle 23">
            <a:extLst>
              <a:ext uri="{FF2B5EF4-FFF2-40B4-BE49-F238E27FC236}">
                <a16:creationId xmlns:a16="http://schemas.microsoft.com/office/drawing/2014/main" xmlns="" id="{028CBDE0-20C9-4782-B9D0-C2E37C24B659}"/>
              </a:ext>
            </a:extLst>
          </p:cNvPr>
          <p:cNvSpPr/>
          <p:nvPr/>
        </p:nvSpPr>
        <p:spPr>
          <a:xfrm>
            <a:off x="1797089" y="1420162"/>
            <a:ext cx="2168101" cy="2168101"/>
          </a:xfrm>
          <a:prstGeom prst="roundRect">
            <a:avLst>
              <a:gd name="adj" fmla="val 50000"/>
            </a:avLst>
          </a:prstGeom>
          <a:solidFill>
            <a:srgbClr val="DA8437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90F59511-BEF8-45AD-986F-DAA91AAD7A3C}"/>
              </a:ext>
            </a:extLst>
          </p:cNvPr>
          <p:cNvSpPr txBox="1"/>
          <p:nvPr/>
        </p:nvSpPr>
        <p:spPr>
          <a:xfrm>
            <a:off x="1332125" y="3692880"/>
            <a:ext cx="3123333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Goesan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Organic Farmers 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Union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Hansalim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Livestock Farmers</a:t>
            </a:r>
            <a:b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Union 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Nunbisan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Village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Solmoe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Community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Buljung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Farmers </a:t>
            </a: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Coop.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Goesan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Grains etc.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C61DCBE8-FF74-4131-B179-DDB875A34596}"/>
              </a:ext>
            </a:extLst>
          </p:cNvPr>
          <p:cNvSpPr txBox="1"/>
          <p:nvPr/>
        </p:nvSpPr>
        <p:spPr>
          <a:xfrm>
            <a:off x="1911918" y="2374794"/>
            <a:ext cx="1964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Organic producer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groups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91" name="그림 90">
            <a:extLst>
              <a:ext uri="{FF2B5EF4-FFF2-40B4-BE49-F238E27FC236}">
                <a16:creationId xmlns:a16="http://schemas.microsoft.com/office/drawing/2014/main" xmlns="" id="{B3E9055E-2974-4606-88C9-8AFFEF3F7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2418" y="1671148"/>
            <a:ext cx="720000" cy="720000"/>
          </a:xfrm>
          <a:prstGeom prst="rect">
            <a:avLst/>
          </a:prstGeom>
        </p:spPr>
      </p:pic>
      <p:sp>
        <p:nvSpPr>
          <p:cNvPr id="92" name="Rectangle 3">
            <a:extLst>
              <a:ext uri="{FF2B5EF4-FFF2-40B4-BE49-F238E27FC236}">
                <a16:creationId xmlns:a16="http://schemas.microsoft.com/office/drawing/2014/main" xmlns="" id="{00FC524B-FF3A-4E15-9305-8699564B2EC4}"/>
              </a:ext>
            </a:extLst>
          </p:cNvPr>
          <p:cNvSpPr/>
          <p:nvPr/>
        </p:nvSpPr>
        <p:spPr>
          <a:xfrm>
            <a:off x="4697396" y="2258966"/>
            <a:ext cx="3314587" cy="394549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F75689F-DF02-455D-9D20-2EA2CA46FC14}"/>
              </a:ext>
            </a:extLst>
          </p:cNvPr>
          <p:cNvSpPr txBox="1"/>
          <p:nvPr/>
        </p:nvSpPr>
        <p:spPr>
          <a:xfrm>
            <a:off x="4889698" y="3863997"/>
            <a:ext cx="293166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Heuksalim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Heuksarang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ts val="22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Daewon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Nongsan</a:t>
            </a: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ts val="2200"/>
              </a:lnSpc>
            </a:pPr>
            <a:r>
              <a:rPr lang="en-US" altLang="ko-KR" sz="16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Seoul Livestock etc.</a:t>
            </a:r>
            <a:endParaRPr lang="en-US" altLang="ko-KR" sz="1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94" name="Rounded Rectangle 23">
            <a:extLst>
              <a:ext uri="{FF2B5EF4-FFF2-40B4-BE49-F238E27FC236}">
                <a16:creationId xmlns:a16="http://schemas.microsoft.com/office/drawing/2014/main" xmlns="" id="{55EE0BB1-3832-4B93-8E76-FB1364026119}"/>
              </a:ext>
            </a:extLst>
          </p:cNvPr>
          <p:cNvSpPr/>
          <p:nvPr/>
        </p:nvSpPr>
        <p:spPr>
          <a:xfrm>
            <a:off x="5288113" y="1402438"/>
            <a:ext cx="2168101" cy="2168101"/>
          </a:xfrm>
          <a:prstGeom prst="roundRect">
            <a:avLst>
              <a:gd name="adj" fmla="val 50000"/>
            </a:avLst>
          </a:prstGeom>
          <a:solidFill>
            <a:srgbClr val="DA8437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C6722790-A405-4805-B745-74F69A1ADB8F}"/>
              </a:ext>
            </a:extLst>
          </p:cNvPr>
          <p:cNvSpPr txBox="1"/>
          <p:nvPr/>
        </p:nvSpPr>
        <p:spPr>
          <a:xfrm>
            <a:off x="5491843" y="2576890"/>
            <a:ext cx="1760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Input companies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xmlns="" id="{AA04A9DA-8189-493E-9E22-85F9AD192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3" y="1775689"/>
            <a:ext cx="720000" cy="72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254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Ⅱ.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Agriculture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341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자유형 1301">
            <a:extLst>
              <a:ext uri="{FF2B5EF4-FFF2-40B4-BE49-F238E27FC236}">
                <a16:creationId xmlns:a16="http://schemas.microsoft.com/office/drawing/2014/main" xmlns="" id="{0205175D-1909-40FB-BE39-FB70C0707A39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0" name="사각형: 모서리가 접힌 도형 39">
            <a:extLst>
              <a:ext uri="{FF2B5EF4-FFF2-40B4-BE49-F238E27FC236}">
                <a16:creationId xmlns:a16="http://schemas.microsoft.com/office/drawing/2014/main" xmlns="" id="{BA1B6922-8922-4B00-AAE3-13F299DB3434}"/>
              </a:ext>
            </a:extLst>
          </p:cNvPr>
          <p:cNvSpPr/>
          <p:nvPr/>
        </p:nvSpPr>
        <p:spPr>
          <a:xfrm>
            <a:off x="421773" y="1735974"/>
            <a:ext cx="3375646" cy="4235335"/>
          </a:xfrm>
          <a:prstGeom prst="foldedCorner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xmlns="" id="{1E10F750-F035-485C-9F8C-A965F389E8C0}"/>
              </a:ext>
            </a:extLst>
          </p:cNvPr>
          <p:cNvGrpSpPr/>
          <p:nvPr/>
        </p:nvGrpSpPr>
        <p:grpSpPr>
          <a:xfrm>
            <a:off x="936324" y="1558764"/>
            <a:ext cx="2437515" cy="625254"/>
            <a:chOff x="4254980" y="1225553"/>
            <a:chExt cx="2437515" cy="625254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B168E1BF-5146-438C-9460-AB3DDACB3523}"/>
                </a:ext>
              </a:extLst>
            </p:cNvPr>
            <p:cNvSpPr/>
            <p:nvPr/>
          </p:nvSpPr>
          <p:spPr>
            <a:xfrm rot="449697">
              <a:off x="5180866" y="1292694"/>
              <a:ext cx="1511629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xmlns="" id="{8E15CD74-789D-4B1A-B03F-8CF99F5EF4C6}"/>
                </a:ext>
              </a:extLst>
            </p:cNvPr>
            <p:cNvSpPr/>
            <p:nvPr/>
          </p:nvSpPr>
          <p:spPr>
            <a:xfrm>
              <a:off x="4254980" y="1225553"/>
              <a:ext cx="2362640" cy="4320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err="1">
                  <a:solidFill>
                    <a:srgbClr val="3E3D43"/>
                  </a:solidFill>
                  <a:latin typeface="+mn-ea"/>
                </a:rPr>
                <a:t>Hansalim</a:t>
              </a:r>
              <a:endParaRPr lang="ko-KR" altLang="en-US" sz="2000" b="1" dirty="0">
                <a:solidFill>
                  <a:srgbClr val="3E3D43"/>
                </a:solidFill>
                <a:latin typeface="+mn-ea"/>
              </a:endParaRPr>
            </a:p>
          </p:txBody>
        </p:sp>
      </p:grpSp>
      <p:sp>
        <p:nvSpPr>
          <p:cNvPr id="41" name="사각형: 모서리가 접힌 도형 40">
            <a:extLst>
              <a:ext uri="{FF2B5EF4-FFF2-40B4-BE49-F238E27FC236}">
                <a16:creationId xmlns:a16="http://schemas.microsoft.com/office/drawing/2014/main" xmlns="" id="{5542EC9B-545A-4D4C-8775-9E95A4429A41}"/>
              </a:ext>
            </a:extLst>
          </p:cNvPr>
          <p:cNvSpPr/>
          <p:nvPr/>
        </p:nvSpPr>
        <p:spPr>
          <a:xfrm>
            <a:off x="4852914" y="1735979"/>
            <a:ext cx="3859285" cy="4235329"/>
          </a:xfrm>
          <a:prstGeom prst="foldedCorner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11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3957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>
                <a:latin typeface="+mn-ea"/>
              </a:rPr>
              <a:t>3</a:t>
            </a:r>
            <a:r>
              <a:rPr lang="en-US" altLang="ko-KR" sz="2200" b="1" dirty="0" smtClean="0">
                <a:latin typeface="+mn-ea"/>
              </a:rPr>
              <a:t>. </a:t>
            </a:r>
            <a:r>
              <a:rPr lang="en-US" altLang="ko-KR" sz="2200" b="1" dirty="0">
                <a:latin typeface="+mn-ea"/>
              </a:rPr>
              <a:t>Processing &amp; distribution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23" name="Up Arrow 14">
            <a:extLst>
              <a:ext uri="{FF2B5EF4-FFF2-40B4-BE49-F238E27FC236}">
                <a16:creationId xmlns:a16="http://schemas.microsoft.com/office/drawing/2014/main" xmlns="" id="{4DD6225D-8AAA-4A99-A606-728E673CD896}"/>
              </a:ext>
            </a:extLst>
          </p:cNvPr>
          <p:cNvSpPr/>
          <p:nvPr/>
        </p:nvSpPr>
        <p:spPr>
          <a:xfrm rot="2575528">
            <a:off x="4048169" y="3669514"/>
            <a:ext cx="396000" cy="396000"/>
          </a:xfrm>
          <a:prstGeom prst="plus">
            <a:avLst>
              <a:gd name="adj" fmla="val 38326"/>
            </a:avLst>
          </a:prstGeom>
          <a:solidFill>
            <a:srgbClr val="119F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8" name="Rounded Rectangle 23">
            <a:extLst>
              <a:ext uri="{FF2B5EF4-FFF2-40B4-BE49-F238E27FC236}">
                <a16:creationId xmlns:a16="http://schemas.microsoft.com/office/drawing/2014/main" xmlns="" id="{62AD0AF0-EB56-43C8-B6DD-B2D1846AE7F9}"/>
              </a:ext>
            </a:extLst>
          </p:cNvPr>
          <p:cNvSpPr/>
          <p:nvPr/>
        </p:nvSpPr>
        <p:spPr>
          <a:xfrm>
            <a:off x="3436231" y="1892828"/>
            <a:ext cx="1619877" cy="1619877"/>
          </a:xfrm>
          <a:prstGeom prst="roundRect">
            <a:avLst>
              <a:gd name="adj" fmla="val 50000"/>
            </a:avLst>
          </a:prstGeom>
          <a:solidFill>
            <a:srgbClr val="C6A20F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C0120B0-7F66-45D5-B8C0-6EFF1D6CC4FF}"/>
              </a:ext>
            </a:extLst>
          </p:cNvPr>
          <p:cNvSpPr txBox="1"/>
          <p:nvPr/>
        </p:nvSpPr>
        <p:spPr>
          <a:xfrm>
            <a:off x="3489482" y="2159649"/>
            <a:ext cx="15271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Processing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xmlns="" id="{32488F81-4921-41C2-A001-71C689787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6879" y="2563486"/>
            <a:ext cx="648084" cy="648084"/>
          </a:xfrm>
          <a:prstGeom prst="rect">
            <a:avLst/>
          </a:prstGeom>
        </p:spPr>
      </p:pic>
      <p:sp>
        <p:nvSpPr>
          <p:cNvPr id="39" name="Rounded Rectangle 23">
            <a:extLst>
              <a:ext uri="{FF2B5EF4-FFF2-40B4-BE49-F238E27FC236}">
                <a16:creationId xmlns:a16="http://schemas.microsoft.com/office/drawing/2014/main" xmlns="" id="{0C620C81-7052-4C6C-B72C-EA080C11B093}"/>
              </a:ext>
            </a:extLst>
          </p:cNvPr>
          <p:cNvSpPr/>
          <p:nvPr/>
        </p:nvSpPr>
        <p:spPr>
          <a:xfrm>
            <a:off x="3489482" y="4217515"/>
            <a:ext cx="1619877" cy="1619877"/>
          </a:xfrm>
          <a:prstGeom prst="roundRect">
            <a:avLst>
              <a:gd name="adj" fmla="val 50000"/>
            </a:avLst>
          </a:prstGeom>
          <a:solidFill>
            <a:srgbClr val="C6A20F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7286C55-987D-4716-B97C-B229008EC75E}"/>
              </a:ext>
            </a:extLst>
          </p:cNvPr>
          <p:cNvSpPr txBox="1"/>
          <p:nvPr/>
        </p:nvSpPr>
        <p:spPr>
          <a:xfrm>
            <a:off x="3551627" y="5081907"/>
            <a:ext cx="15271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Distribution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9B2D4C2E-D788-4828-AB2D-096838535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0359" y="4499749"/>
            <a:ext cx="720000" cy="72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CBBE64E-18B0-49D2-AE37-FA6E20B0490C}"/>
              </a:ext>
            </a:extLst>
          </p:cNvPr>
          <p:cNvSpPr txBox="1"/>
          <p:nvPr/>
        </p:nvSpPr>
        <p:spPr>
          <a:xfrm>
            <a:off x="5072732" y="2168828"/>
            <a:ext cx="3639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∙ 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Multifunctional farming </a:t>
            </a:r>
            <a:endParaRPr lang="en-US" altLang="ko-KR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industry  complex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(“6th Industry”)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Processing &amp; distribution of</a:t>
            </a:r>
            <a:b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local foods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Self certification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Centralizing Nature Dream </a:t>
            </a:r>
            <a:endParaRPr lang="en-US" altLang="ko-KR" b="1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factory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xmlns="" id="{70F4D27F-D605-4200-BC1F-B80476E48D6D}"/>
              </a:ext>
            </a:extLst>
          </p:cNvPr>
          <p:cNvGrpSpPr/>
          <p:nvPr/>
        </p:nvGrpSpPr>
        <p:grpSpPr>
          <a:xfrm>
            <a:off x="5543159" y="1562030"/>
            <a:ext cx="2437515" cy="625254"/>
            <a:chOff x="4254980" y="1225553"/>
            <a:chExt cx="2437515" cy="625254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xmlns="" id="{4216EC89-4122-4C6F-805C-9CA6BACAD71C}"/>
                </a:ext>
              </a:extLst>
            </p:cNvPr>
            <p:cNvSpPr/>
            <p:nvPr/>
          </p:nvSpPr>
          <p:spPr>
            <a:xfrm rot="449697">
              <a:off x="5180866" y="1292694"/>
              <a:ext cx="1511629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b="1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xmlns="" id="{6FD99EFF-B9EC-45DE-A4A3-50DF68BC8646}"/>
                </a:ext>
              </a:extLst>
            </p:cNvPr>
            <p:cNvSpPr/>
            <p:nvPr/>
          </p:nvSpPr>
          <p:spPr>
            <a:xfrm>
              <a:off x="4254980" y="1225553"/>
              <a:ext cx="2362640" cy="4320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 err="1">
                  <a:solidFill>
                    <a:srgbClr val="3E3D43"/>
                  </a:solidFill>
                  <a:latin typeface="+mn-ea"/>
                </a:rPr>
                <a:t>iCOOP</a:t>
              </a:r>
              <a:endParaRPr lang="ko-KR" altLang="en-US" sz="2000" b="1" dirty="0">
                <a:solidFill>
                  <a:srgbClr val="3E3D43"/>
                </a:solidFill>
                <a:latin typeface="+mn-ea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7E6322C-4E50-43CE-B409-446585561789}"/>
              </a:ext>
            </a:extLst>
          </p:cNvPr>
          <p:cNvSpPr txBox="1"/>
          <p:nvPr/>
        </p:nvSpPr>
        <p:spPr>
          <a:xfrm>
            <a:off x="332943" y="2639407"/>
            <a:ext cx="3441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Increase contract cultivation,</a:t>
            </a:r>
            <a:b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Community development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Certified Area: 251ha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Sales: 35million USD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Items: rice, grains, livestock,</a:t>
            </a:r>
            <a:b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vegetables &amp; processing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254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Ⅱ.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Agriculture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52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301">
            <a:extLst>
              <a:ext uri="{FF2B5EF4-FFF2-40B4-BE49-F238E27FC236}">
                <a16:creationId xmlns:a16="http://schemas.microsoft.com/office/drawing/2014/main" xmlns="" id="{D05977AB-F5F5-44BF-9124-9AA55A50A318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xmlns="" id="{E357655C-AABE-46D0-9BB5-11927558B33F}"/>
              </a:ext>
            </a:extLst>
          </p:cNvPr>
          <p:cNvSpPr/>
          <p:nvPr/>
        </p:nvSpPr>
        <p:spPr>
          <a:xfrm>
            <a:off x="1426656" y="3050100"/>
            <a:ext cx="7355425" cy="211976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xmlns="" id="{B8E9DEEC-B059-4070-8A58-EA16271739C0}"/>
              </a:ext>
            </a:extLst>
          </p:cNvPr>
          <p:cNvSpPr/>
          <p:nvPr/>
        </p:nvSpPr>
        <p:spPr>
          <a:xfrm>
            <a:off x="1426656" y="1977097"/>
            <a:ext cx="7355425" cy="95470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xmlns="" id="{207D692B-36CC-49B1-9DAE-F77209C5F782}"/>
              </a:ext>
            </a:extLst>
          </p:cNvPr>
          <p:cNvSpPr/>
          <p:nvPr/>
        </p:nvSpPr>
        <p:spPr>
          <a:xfrm>
            <a:off x="1426656" y="1121253"/>
            <a:ext cx="7355425" cy="72948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12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4289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2-3. </a:t>
            </a:r>
            <a:r>
              <a:rPr lang="en-US" altLang="ko-KR" sz="2200" b="1" dirty="0">
                <a:latin typeface="+mn-ea"/>
              </a:rPr>
              <a:t>Organic agriculture policy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9AE4E56-A9E7-487F-A593-1B58DD19F2BF}"/>
              </a:ext>
            </a:extLst>
          </p:cNvPr>
          <p:cNvSpPr txBox="1"/>
          <p:nvPr/>
        </p:nvSpPr>
        <p:spPr>
          <a:xfrm>
            <a:off x="1840673" y="1121252"/>
            <a:ext cx="6554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Support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organic agricultural 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projects: the nation’s best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- 35 million USD in 2007 →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B08CA"/>
                </a:solidFill>
                <a:latin typeface="+mn-ea"/>
              </a:rPr>
              <a:t>154 million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B08CA"/>
                </a:solidFill>
                <a:latin typeface="+mn-ea"/>
              </a:rPr>
              <a:t>USD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in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2019: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B08CA"/>
                </a:solidFill>
                <a:latin typeface="+mn-ea"/>
              </a:rPr>
              <a:t>440%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B08CA"/>
                </a:solidFill>
                <a:latin typeface="+mn-ea"/>
              </a:rPr>
              <a:t>increased</a:t>
            </a:r>
            <a:endParaRPr lang="ko-KR" altLang="en-US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B08CA"/>
              </a:solidFill>
              <a:latin typeface="+mn-ea"/>
            </a:endParaRPr>
          </a:p>
        </p:txBody>
      </p:sp>
      <p:sp>
        <p:nvSpPr>
          <p:cNvPr id="28" name="이등변 삼각형 27">
            <a:extLst>
              <a:ext uri="{FF2B5EF4-FFF2-40B4-BE49-F238E27FC236}">
                <a16:creationId xmlns:a16="http://schemas.microsoft.com/office/drawing/2014/main" xmlns="" id="{E9530972-DF5D-401E-85A5-03416EC82E97}"/>
              </a:ext>
            </a:extLst>
          </p:cNvPr>
          <p:cNvSpPr/>
          <p:nvPr/>
        </p:nvSpPr>
        <p:spPr bwMode="auto">
          <a:xfrm rot="10800000">
            <a:off x="3960434" y="5075941"/>
            <a:ext cx="1919523" cy="398439"/>
          </a:xfrm>
          <a:prstGeom prst="triangle">
            <a:avLst/>
          </a:prstGeom>
          <a:gradFill>
            <a:gsLst>
              <a:gs pos="0">
                <a:srgbClr val="57AD1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9" name="Snip Diagonal Corner Rectangle 7">
            <a:extLst>
              <a:ext uri="{FF2B5EF4-FFF2-40B4-BE49-F238E27FC236}">
                <a16:creationId xmlns:a16="http://schemas.microsoft.com/office/drawing/2014/main" xmlns="" id="{E5986874-87A3-4C94-AA61-91121C3E57F2}"/>
              </a:ext>
            </a:extLst>
          </p:cNvPr>
          <p:cNvSpPr/>
          <p:nvPr/>
        </p:nvSpPr>
        <p:spPr>
          <a:xfrm>
            <a:off x="1408588" y="5488114"/>
            <a:ext cx="7023217" cy="802612"/>
          </a:xfrm>
          <a:prstGeom prst="snip2DiagRect">
            <a:avLst/>
          </a:prstGeom>
          <a:solidFill>
            <a:srgbClr val="86B7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Implementation of 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organic </a:t>
            </a: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public management system,</a:t>
            </a:r>
          </a:p>
          <a:p>
            <a:pPr algn="ctr">
              <a:lnSpc>
                <a:spcPct val="120000"/>
              </a:lnSpc>
            </a:pPr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The realization of </a:t>
            </a: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sustainable rural society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F13C55-12F0-4F42-BDF1-E767CA57F6B8}"/>
              </a:ext>
            </a:extLst>
          </p:cNvPr>
          <p:cNvSpPr txBox="1"/>
          <p:nvPr/>
        </p:nvSpPr>
        <p:spPr>
          <a:xfrm>
            <a:off x="1834901" y="1973165"/>
            <a:ext cx="6458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[Organic package for new mothers] program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Supporting mothers with new born child with organic package consisting </a:t>
            </a:r>
          </a:p>
          <a:p>
            <a:pPr>
              <a:lnSpc>
                <a:spcPts val="2000"/>
              </a:lnSpc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organic products from </a:t>
            </a:r>
            <a:r>
              <a:rPr lang="en-US" altLang="ko-KR" sz="1400" dirty="0" err="1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Goesan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B81CD52-C7C3-42AE-975C-601640BEC489}"/>
              </a:ext>
            </a:extLst>
          </p:cNvPr>
          <p:cNvSpPr txBox="1"/>
          <p:nvPr/>
        </p:nvSpPr>
        <p:spPr>
          <a:xfrm>
            <a:off x="1823628" y="3077415"/>
            <a:ext cx="7399307" cy="200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∙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Implementation of organic public management system</a:t>
            </a: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⇒ increasing certified area: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407 farm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households,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378.9ha(2018. 12.)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⇒ cost saving facilities and productivity increase support (25 million USD)</a:t>
            </a: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⇒ value added processing facilities and organic farming support (45 million USD)</a:t>
            </a: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※ organic compost, manure, TMR(total mixed ration), freshwater snail, microbial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     manufacturing facilities etc.</a:t>
            </a:r>
          </a:p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⇒ Forest support: 130ha</a:t>
            </a:r>
          </a:p>
        </p:txBody>
      </p:sp>
      <p:sp>
        <p:nvSpPr>
          <p:cNvPr id="32" name="위쪽 화살표 18">
            <a:extLst>
              <a:ext uri="{FF2B5EF4-FFF2-40B4-BE49-F238E27FC236}">
                <a16:creationId xmlns:a16="http://schemas.microsoft.com/office/drawing/2014/main" xmlns="" id="{CD51DEC1-D7E2-43C9-A021-9900B7D21D15}"/>
              </a:ext>
            </a:extLst>
          </p:cNvPr>
          <p:cNvSpPr/>
          <p:nvPr/>
        </p:nvSpPr>
        <p:spPr>
          <a:xfrm>
            <a:off x="7741940" y="1408955"/>
            <a:ext cx="186266" cy="3725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xmlns="" id="{EFC6427C-C08D-447F-9EBE-D18FB162D320}"/>
              </a:ext>
            </a:extLst>
          </p:cNvPr>
          <p:cNvSpPr/>
          <p:nvPr/>
        </p:nvSpPr>
        <p:spPr>
          <a:xfrm>
            <a:off x="285334" y="1595221"/>
            <a:ext cx="1619877" cy="1619877"/>
          </a:xfrm>
          <a:prstGeom prst="roundRect">
            <a:avLst>
              <a:gd name="adj" fmla="val 50000"/>
            </a:avLst>
          </a:prstGeom>
          <a:solidFill>
            <a:srgbClr val="2773A2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38BAC59-E176-486D-AC1B-61E7ADEDEFFE}"/>
              </a:ext>
            </a:extLst>
          </p:cNvPr>
          <p:cNvSpPr txBox="1"/>
          <p:nvPr/>
        </p:nvSpPr>
        <p:spPr>
          <a:xfrm>
            <a:off x="331700" y="2143575"/>
            <a:ext cx="1527143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Policy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254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Ⅱ.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Agriculture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602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301">
            <a:extLst>
              <a:ext uri="{FF2B5EF4-FFF2-40B4-BE49-F238E27FC236}">
                <a16:creationId xmlns:a16="http://schemas.microsoft.com/office/drawing/2014/main" xmlns="" id="{B4FD0EE3-A936-4239-B808-786A832CB320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xmlns="" id="{E9A9BB0A-2755-41B9-A1DA-55C02DCCDEB3}"/>
              </a:ext>
            </a:extLst>
          </p:cNvPr>
          <p:cNvSpPr/>
          <p:nvPr/>
        </p:nvSpPr>
        <p:spPr>
          <a:xfrm>
            <a:off x="457200" y="3510916"/>
            <a:ext cx="8222975" cy="274139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ounded Rectangle 23">
            <a:extLst>
              <a:ext uri="{FF2B5EF4-FFF2-40B4-BE49-F238E27FC236}">
                <a16:creationId xmlns:a16="http://schemas.microsoft.com/office/drawing/2014/main" xmlns="" id="{689691DC-4B9D-4EF8-B18B-5F27855B6503}"/>
              </a:ext>
            </a:extLst>
          </p:cNvPr>
          <p:cNvSpPr/>
          <p:nvPr/>
        </p:nvSpPr>
        <p:spPr>
          <a:xfrm>
            <a:off x="4973512" y="2355131"/>
            <a:ext cx="1787909" cy="1787909"/>
          </a:xfrm>
          <a:prstGeom prst="roundRect">
            <a:avLst>
              <a:gd name="adj" fmla="val 50000"/>
            </a:avLst>
          </a:prstGeom>
          <a:solidFill>
            <a:srgbClr val="794F86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Rounded Rectangle 23">
            <a:extLst>
              <a:ext uri="{FF2B5EF4-FFF2-40B4-BE49-F238E27FC236}">
                <a16:creationId xmlns:a16="http://schemas.microsoft.com/office/drawing/2014/main" xmlns="" id="{CE4E65BD-D78D-499E-81E0-C90CDC087E2B}"/>
              </a:ext>
            </a:extLst>
          </p:cNvPr>
          <p:cNvSpPr/>
          <p:nvPr/>
        </p:nvSpPr>
        <p:spPr>
          <a:xfrm>
            <a:off x="2157739" y="2355131"/>
            <a:ext cx="1787909" cy="1787909"/>
          </a:xfrm>
          <a:prstGeom prst="roundRect">
            <a:avLst>
              <a:gd name="adj" fmla="val 50000"/>
            </a:avLst>
          </a:prstGeom>
          <a:solidFill>
            <a:srgbClr val="794F86"/>
          </a:solidFill>
          <a:ln w="635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13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5289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4. </a:t>
            </a:r>
            <a:r>
              <a:rPr lang="en-US" altLang="ko-KR" sz="2200" b="1" dirty="0">
                <a:latin typeface="+mn-ea"/>
              </a:rPr>
              <a:t>Practical research &amp; leader training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83BB706-B260-4439-AA1B-08FFDBFB823B}"/>
              </a:ext>
            </a:extLst>
          </p:cNvPr>
          <p:cNvSpPr txBox="1"/>
          <p:nvPr/>
        </p:nvSpPr>
        <p:spPr>
          <a:xfrm>
            <a:off x="5116594" y="2848083"/>
            <a:ext cx="1527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Leadership training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Up Arrow 14">
            <a:extLst>
              <a:ext uri="{FF2B5EF4-FFF2-40B4-BE49-F238E27FC236}">
                <a16:creationId xmlns:a16="http://schemas.microsoft.com/office/drawing/2014/main" xmlns="" id="{0B1FB6A9-617F-4ED3-AD36-6ED016F0BEDF}"/>
              </a:ext>
            </a:extLst>
          </p:cNvPr>
          <p:cNvSpPr/>
          <p:nvPr/>
        </p:nvSpPr>
        <p:spPr>
          <a:xfrm>
            <a:off x="4295491" y="3069085"/>
            <a:ext cx="360000" cy="360000"/>
          </a:xfrm>
          <a:prstGeom prst="plus">
            <a:avLst>
              <a:gd name="adj" fmla="val 38326"/>
            </a:avLst>
          </a:prstGeom>
          <a:solidFill>
            <a:srgbClr val="86B7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이등변 삼각형 25">
            <a:extLst>
              <a:ext uri="{FF2B5EF4-FFF2-40B4-BE49-F238E27FC236}">
                <a16:creationId xmlns:a16="http://schemas.microsoft.com/office/drawing/2014/main" xmlns="" id="{1BB44868-40DA-44FC-9B3B-BE479B5A7997}"/>
              </a:ext>
            </a:extLst>
          </p:cNvPr>
          <p:cNvSpPr/>
          <p:nvPr/>
        </p:nvSpPr>
        <p:spPr bwMode="auto">
          <a:xfrm>
            <a:off x="3368251" y="2027526"/>
            <a:ext cx="2233335" cy="463577"/>
          </a:xfrm>
          <a:prstGeom prst="triangle">
            <a:avLst/>
          </a:prstGeom>
          <a:gradFill>
            <a:gsLst>
              <a:gs pos="0">
                <a:srgbClr val="57AD1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Snip Diagonal Corner Rectangle 7">
            <a:extLst>
              <a:ext uri="{FF2B5EF4-FFF2-40B4-BE49-F238E27FC236}">
                <a16:creationId xmlns:a16="http://schemas.microsoft.com/office/drawing/2014/main" xmlns="" id="{5E6B970E-71FD-433B-9BF1-65B09DB4EFFA}"/>
              </a:ext>
            </a:extLst>
          </p:cNvPr>
          <p:cNvSpPr/>
          <p:nvPr/>
        </p:nvSpPr>
        <p:spPr>
          <a:xfrm>
            <a:off x="984191" y="1142446"/>
            <a:ext cx="7023217" cy="772105"/>
          </a:xfrm>
          <a:prstGeom prst="snip2DiagRect">
            <a:avLst/>
          </a:prstGeom>
          <a:solidFill>
            <a:srgbClr val="B9EE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Establishment of organic county,</a:t>
            </a:r>
            <a:b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</a:br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Capacity development of organic agricultural leaders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0CF8E3A-BCF8-47A8-92D8-4D3E82C1563B}"/>
              </a:ext>
            </a:extLst>
          </p:cNvPr>
          <p:cNvSpPr txBox="1"/>
          <p:nvPr/>
        </p:nvSpPr>
        <p:spPr>
          <a:xfrm>
            <a:off x="3326323" y="4089518"/>
            <a:ext cx="242922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Nature Farming School</a:t>
            </a:r>
          </a:p>
          <a:p>
            <a:pPr algn="ctr">
              <a:lnSpc>
                <a:spcPts val="1700"/>
              </a:lnSpc>
            </a:pP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en-US" altLang="ko-KR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Lohas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 Academy </a:t>
            </a:r>
            <a:r>
              <a:rPr lang="en-US" altLang="ko-KR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Pulmuone</a:t>
            </a: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+mn-ea"/>
            </a:endParaRPr>
          </a:p>
          <a:p>
            <a:pPr algn="ctr">
              <a:lnSpc>
                <a:spcPts val="1700"/>
              </a:lnSpc>
            </a:pPr>
            <a:r>
              <a:rPr lang="en-US" altLang="ko-KR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Heuksalim</a:t>
            </a:r>
            <a:r>
              <a: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 Research </a:t>
            </a:r>
            <a:r>
              <a:rPr lang="en-US" altLang="ko-KR" sz="14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+mn-ea"/>
              </a:rPr>
              <a:t>Farm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B0D7DE9-7A99-4152-9609-A863F0B9DDC3}"/>
              </a:ext>
            </a:extLst>
          </p:cNvPr>
          <p:cNvSpPr txBox="1"/>
          <p:nvPr/>
        </p:nvSpPr>
        <p:spPr>
          <a:xfrm>
            <a:off x="441089" y="4740508"/>
            <a:ext cx="29947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- Organic agri. HRD</a:t>
            </a:r>
          </a:p>
          <a:p>
            <a:pPr>
              <a:lnSpc>
                <a:spcPts val="1700"/>
              </a:lnSpc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- Symposium &amp; workshop for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new organic technology</a:t>
            </a:r>
          </a:p>
          <a:p>
            <a:pPr>
              <a:lnSpc>
                <a:spcPts val="1700"/>
              </a:lnSpc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- </a:t>
            </a:r>
            <a:r>
              <a:rPr lang="en-US" altLang="ko-KR" sz="14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Chungbuk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organic farmers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school for professional organic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training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B6E9B94-C41D-4701-9903-DE2AB3EE6707}"/>
              </a:ext>
            </a:extLst>
          </p:cNvPr>
          <p:cNvSpPr txBox="1"/>
          <p:nvPr/>
        </p:nvSpPr>
        <p:spPr>
          <a:xfrm>
            <a:off x="6067263" y="4638908"/>
            <a:ext cx="2629023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Specialized cropping tech.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transfer</a:t>
            </a:r>
          </a:p>
          <a:p>
            <a:pPr>
              <a:lnSpc>
                <a:spcPts val="1700"/>
              </a:lnSpc>
            </a:pP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Training for women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farmers</a:t>
            </a:r>
          </a:p>
          <a:p>
            <a:pPr>
              <a:lnSpc>
                <a:spcPts val="1700"/>
              </a:lnSpc>
            </a:pP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</a:t>
            </a: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Agricultural machinery</a:t>
            </a:r>
            <a:b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rental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service</a:t>
            </a:r>
          </a:p>
          <a:p>
            <a:pPr>
              <a:lnSpc>
                <a:spcPts val="1700"/>
              </a:lnSpc>
            </a:pP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- Agricultural products safety</a:t>
            </a:r>
          </a:p>
          <a:p>
            <a:pPr>
              <a:lnSpc>
                <a:spcPts val="1700"/>
              </a:lnSpc>
            </a:pPr>
            <a:r>
              <a:rPr lang="en-US" altLang="ko-KR" sz="1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</a:t>
            </a:r>
            <a:r>
              <a:rPr lang="en-US" altLang="ko-KR" sz="14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check service</a:t>
            </a:r>
            <a:endParaRPr lang="ko-KR" altLang="en-US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6ACEC9-F972-410A-9122-546C274E6CF2}"/>
              </a:ext>
            </a:extLst>
          </p:cNvPr>
          <p:cNvSpPr txBox="1"/>
          <p:nvPr/>
        </p:nvSpPr>
        <p:spPr>
          <a:xfrm>
            <a:off x="2288123" y="2594083"/>
            <a:ext cx="1527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Practical research &amp; tech. transfer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EF431D5B-DE1B-4414-83B0-F8A48985E0A5}"/>
              </a:ext>
            </a:extLst>
          </p:cNvPr>
          <p:cNvSpPr/>
          <p:nvPr/>
        </p:nvSpPr>
        <p:spPr>
          <a:xfrm>
            <a:off x="556042" y="3933168"/>
            <a:ext cx="207977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Chungbuk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Organic</a:t>
            </a:r>
            <a:b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Agriculture </a:t>
            </a:r>
            <a:b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Research Center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EC4D5117-D465-45C6-8B00-4E0E646A42FC}"/>
              </a:ext>
            </a:extLst>
          </p:cNvPr>
          <p:cNvSpPr/>
          <p:nvPr/>
        </p:nvSpPr>
        <p:spPr>
          <a:xfrm>
            <a:off x="6219237" y="3831568"/>
            <a:ext cx="242677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altLang="ko-KR" sz="16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Goesan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Agricultural</a:t>
            </a:r>
            <a:b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</a:b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Technology &amp; Extension Center</a:t>
            </a:r>
            <a:endParaRPr lang="en-US" altLang="ko-KR" sz="1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254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Ⅱ.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Agriculture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915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D9F53E7-E32D-4887-8C6A-962CEB633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05651"/>
          </a:xfrm>
          <a:prstGeom prst="rect">
            <a:avLst/>
          </a:prstGeom>
        </p:spPr>
      </p:pic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xmlns="" id="{2A35B32A-00C8-4213-B132-F69957FC0A4D}"/>
              </a:ext>
            </a:extLst>
          </p:cNvPr>
          <p:cNvSpPr txBox="1">
            <a:spLocks/>
          </p:cNvSpPr>
          <p:nvPr/>
        </p:nvSpPr>
        <p:spPr>
          <a:xfrm>
            <a:off x="8721306" y="560717"/>
            <a:ext cx="422694" cy="312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직사각형 2">
            <a:extLst>
              <a:ext uri="{FF2B5EF4-FFF2-40B4-BE49-F238E27FC236}">
                <a16:creationId xmlns:a16="http://schemas.microsoft.com/office/drawing/2014/main" xmlns="" id="{B926897F-CE15-44AB-8858-E7F37D701FFD}"/>
              </a:ext>
            </a:extLst>
          </p:cNvPr>
          <p:cNvSpPr/>
          <p:nvPr/>
        </p:nvSpPr>
        <p:spPr>
          <a:xfrm rot="10800000">
            <a:off x="0" y="3602091"/>
            <a:ext cx="9144000" cy="3922157"/>
          </a:xfrm>
          <a:custGeom>
            <a:avLst/>
            <a:gdLst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0 w 12192000"/>
              <a:gd name="connsiteY3" fmla="*/ 3628571 h 3628571"/>
              <a:gd name="connsiteX4" fmla="*/ 0 w 12192000"/>
              <a:gd name="connsiteY4" fmla="*/ 0 h 3628571"/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14514 w 12192000"/>
              <a:gd name="connsiteY3" fmla="*/ 2569028 h 3628571"/>
              <a:gd name="connsiteX4" fmla="*/ 0 w 12192000"/>
              <a:gd name="connsiteY4" fmla="*/ 0 h 3628571"/>
              <a:gd name="connsiteX0" fmla="*/ 0 w 12177486"/>
              <a:gd name="connsiteY0" fmla="*/ 1088572 h 3628571"/>
              <a:gd name="connsiteX1" fmla="*/ 12177486 w 12177486"/>
              <a:gd name="connsiteY1" fmla="*/ 0 h 3628571"/>
              <a:gd name="connsiteX2" fmla="*/ 12177486 w 12177486"/>
              <a:gd name="connsiteY2" fmla="*/ 3628571 h 3628571"/>
              <a:gd name="connsiteX3" fmla="*/ 0 w 12177486"/>
              <a:gd name="connsiteY3" fmla="*/ 2569028 h 3628571"/>
              <a:gd name="connsiteX4" fmla="*/ 0 w 12177486"/>
              <a:gd name="connsiteY4" fmla="*/ 1088572 h 36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3628571">
                <a:moveTo>
                  <a:pt x="0" y="1088572"/>
                </a:moveTo>
                <a:lnTo>
                  <a:pt x="12177486" y="0"/>
                </a:lnTo>
                <a:lnTo>
                  <a:pt x="12177486" y="3628571"/>
                </a:lnTo>
                <a:lnTo>
                  <a:pt x="0" y="2569028"/>
                </a:lnTo>
                <a:lnTo>
                  <a:pt x="0" y="1088572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xmlns="" id="{30D3FD9C-EAF9-4ED0-972D-B7EBF7384953}"/>
              </a:ext>
            </a:extLst>
          </p:cNvPr>
          <p:cNvSpPr/>
          <p:nvPr/>
        </p:nvSpPr>
        <p:spPr>
          <a:xfrm>
            <a:off x="0" y="3602090"/>
            <a:ext cx="9144000" cy="3252856"/>
          </a:xfrm>
          <a:prstGeom prst="rtTriangle">
            <a:avLst/>
          </a:prstGeom>
          <a:solidFill>
            <a:srgbClr val="09B9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E1FA1BB9-4480-4D52-B7BD-1B392F99B761}"/>
              </a:ext>
            </a:extLst>
          </p:cNvPr>
          <p:cNvCxnSpPr/>
          <p:nvPr/>
        </p:nvCxnSpPr>
        <p:spPr>
          <a:xfrm flipV="1">
            <a:off x="13139" y="1169538"/>
            <a:ext cx="4036097" cy="4041833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xmlns="" id="{33EF50F5-2CEF-44EB-9EFA-D6FBCCB259CF}"/>
              </a:ext>
            </a:extLst>
          </p:cNvPr>
          <p:cNvCxnSpPr>
            <a:cxnSpLocks/>
          </p:cNvCxnSpPr>
          <p:nvPr/>
        </p:nvCxnSpPr>
        <p:spPr>
          <a:xfrm>
            <a:off x="2875190" y="3602092"/>
            <a:ext cx="2491848" cy="247212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D239966D-9490-4CE1-97F4-12F58E5CA8B8}"/>
              </a:ext>
            </a:extLst>
          </p:cNvPr>
          <p:cNvCxnSpPr/>
          <p:nvPr/>
        </p:nvCxnSpPr>
        <p:spPr>
          <a:xfrm>
            <a:off x="1164262" y="2119923"/>
            <a:ext cx="3465292" cy="3437857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xmlns="" id="{5A385F9C-4FA2-48F4-B8E0-888BF44FFB84}"/>
              </a:ext>
            </a:extLst>
          </p:cNvPr>
          <p:cNvCxnSpPr>
            <a:cxnSpLocks/>
          </p:cNvCxnSpPr>
          <p:nvPr/>
        </p:nvCxnSpPr>
        <p:spPr>
          <a:xfrm>
            <a:off x="113124" y="5094946"/>
            <a:ext cx="3429608" cy="3440831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8D1F492A-A9EE-4B1C-A80E-B0584AB94658}"/>
              </a:ext>
            </a:extLst>
          </p:cNvPr>
          <p:cNvCxnSpPr>
            <a:cxnSpLocks/>
          </p:cNvCxnSpPr>
          <p:nvPr/>
        </p:nvCxnSpPr>
        <p:spPr>
          <a:xfrm>
            <a:off x="113124" y="4928993"/>
            <a:ext cx="3635567" cy="3606784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D5C507-B75B-4064-BCB8-C0E8855F59F9}"/>
              </a:ext>
            </a:extLst>
          </p:cNvPr>
          <p:cNvSpPr txBox="1"/>
          <p:nvPr/>
        </p:nvSpPr>
        <p:spPr>
          <a:xfrm>
            <a:off x="1336945" y="5401636"/>
            <a:ext cx="7325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+mn-ea"/>
              </a:rPr>
              <a:t>Organic Support and Innovation</a:t>
            </a:r>
          </a:p>
          <a:p>
            <a:r>
              <a:rPr lang="en-US" altLang="ko-KR" sz="3600" b="1" dirty="0" smtClean="0">
                <a:latin typeface="+mn-ea"/>
              </a:rPr>
              <a:t>Policies of </a:t>
            </a:r>
            <a:r>
              <a:rPr lang="en-US" altLang="ko-KR" sz="3600" b="1" dirty="0" err="1" smtClean="0">
                <a:latin typeface="+mn-ea"/>
              </a:rPr>
              <a:t>Goesan</a:t>
            </a:r>
            <a:endParaRPr lang="ko-KR" altLang="en-US" sz="3600" b="1" dirty="0">
              <a:latin typeface="+mn-ea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721E7169-7C18-41E6-B76F-76B1B8646AA4}"/>
              </a:ext>
            </a:extLst>
          </p:cNvPr>
          <p:cNvSpPr/>
          <p:nvPr/>
        </p:nvSpPr>
        <p:spPr bwMode="auto">
          <a:xfrm>
            <a:off x="305455" y="5524706"/>
            <a:ext cx="911618" cy="911618"/>
          </a:xfrm>
          <a:prstGeom prst="ellipse">
            <a:avLst/>
          </a:prstGeom>
          <a:noFill/>
          <a:ln w="730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338" algn="l"/>
              </a:tabLst>
            </a:pPr>
            <a:r>
              <a:rPr kumimoji="1" lang="en-US" sz="3600" dirty="0">
                <a:latin typeface="HY견고딕" pitchFamily="18" charset="-127"/>
                <a:ea typeface="HY견고딕" pitchFamily="18" charset="-127"/>
              </a:rPr>
              <a:t>III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6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자유형 1301">
            <a:extLst>
              <a:ext uri="{FF2B5EF4-FFF2-40B4-BE49-F238E27FC236}">
                <a16:creationId xmlns:a16="http://schemas.microsoft.com/office/drawing/2014/main" xmlns="" id="{F42596F3-6B72-47C9-B017-AD1EDA781509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15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51947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1</a:t>
            </a:r>
            <a:r>
              <a:rPr lang="en-US" altLang="ko-KR" sz="2200" b="1" dirty="0">
                <a:latin typeface="+mn-ea"/>
              </a:rPr>
              <a:t>. </a:t>
            </a:r>
            <a:r>
              <a:rPr lang="en-US" altLang="ko-KR" sz="2200" b="1" dirty="0" smtClean="0">
                <a:latin typeface="+mn-ea"/>
              </a:rPr>
              <a:t>Eco-Circulating Agriculture System</a:t>
            </a:r>
            <a:endParaRPr lang="en-US" altLang="ko-KR" sz="2200" b="1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417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Ⅲ.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Supports and Innovation Policies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양쪽 모서리가 둥근 사각형 21"/>
          <p:cNvSpPr>
            <a:spLocks/>
          </p:cNvSpPr>
          <p:nvPr/>
        </p:nvSpPr>
        <p:spPr bwMode="auto">
          <a:xfrm>
            <a:off x="387715" y="3661649"/>
            <a:ext cx="2411800" cy="35766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503" y="5925299"/>
            <a:ext cx="8928992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Reducing Cost</a:t>
            </a:r>
            <a:r>
              <a:rPr kumimoji="0" lang="en-US" altLang="ko-KR" sz="2000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kumimoji="0" lang="en-US" altLang="ko-KR" sz="200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Reusing Resources</a:t>
            </a:r>
            <a:r>
              <a:rPr kumimoji="0" lang="ko-KR" altLang="en-US" sz="200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 </a:t>
            </a:r>
            <a:r>
              <a:rPr lang="en-US" altLang="ko-KR" sz="2000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Rise of Income,</a:t>
            </a:r>
            <a:r>
              <a:rPr kumimoji="0" lang="en-US" altLang="ko-KR" sz="2000" dirty="0" smtClean="0">
                <a:ln w="1143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Saving nature</a:t>
            </a:r>
            <a:endParaRPr kumimoji="0" lang="ko-KR" altLang="en-US" sz="200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4" name="Picture 78" descr="6"/>
          <p:cNvPicPr>
            <a:picLocks noChangeAspect="1" noChangeArrowheads="1"/>
          </p:cNvPicPr>
          <p:nvPr/>
        </p:nvPicPr>
        <p:blipFill>
          <a:blip r:embed="rId3" cstate="print"/>
          <a:srcRect l="32899" t="69305" r="59775" b="22801"/>
          <a:stretch>
            <a:fillRect/>
          </a:stretch>
        </p:blipFill>
        <p:spPr bwMode="auto">
          <a:xfrm rot="5400000">
            <a:off x="4531148" y="5915209"/>
            <a:ext cx="432049" cy="4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양쪽 모서리가 둥근 사각형 24"/>
          <p:cNvSpPr>
            <a:spLocks/>
          </p:cNvSpPr>
          <p:nvPr/>
        </p:nvSpPr>
        <p:spPr bwMode="auto">
          <a:xfrm>
            <a:off x="392702" y="4012462"/>
            <a:ext cx="2401824" cy="1432761"/>
          </a:xfrm>
          <a:prstGeom prst="round2SameRect">
            <a:avLst>
              <a:gd name="adj1" fmla="val 0"/>
              <a:gd name="adj2" fmla="val 1100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6" name="양쪽 모서리가 둥근 사각형 25"/>
          <p:cNvSpPr>
            <a:spLocks/>
          </p:cNvSpPr>
          <p:nvPr/>
        </p:nvSpPr>
        <p:spPr bwMode="auto">
          <a:xfrm>
            <a:off x="6140482" y="3607667"/>
            <a:ext cx="2763426" cy="34832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7" name="양쪽 모서리가 둥근 사각형 26"/>
          <p:cNvSpPr>
            <a:spLocks/>
          </p:cNvSpPr>
          <p:nvPr/>
        </p:nvSpPr>
        <p:spPr bwMode="auto">
          <a:xfrm>
            <a:off x="3239891" y="1094197"/>
            <a:ext cx="2538009" cy="43824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" name="직사각형 27"/>
          <p:cNvSpPr/>
          <p:nvPr/>
        </p:nvSpPr>
        <p:spPr bwMode="auto">
          <a:xfrm>
            <a:off x="3747150" y="1111781"/>
            <a:ext cx="1545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Farming</a:t>
            </a:r>
          </a:p>
        </p:txBody>
      </p:sp>
      <p:sp>
        <p:nvSpPr>
          <p:cNvPr id="29" name="직사각형 28"/>
          <p:cNvSpPr/>
          <p:nvPr/>
        </p:nvSpPr>
        <p:spPr bwMode="auto">
          <a:xfrm>
            <a:off x="6830527" y="3573547"/>
            <a:ext cx="1545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Livestock</a:t>
            </a:r>
          </a:p>
        </p:txBody>
      </p:sp>
      <p:sp>
        <p:nvSpPr>
          <p:cNvPr id="30" name="직사각형 29"/>
          <p:cNvSpPr/>
          <p:nvPr/>
        </p:nvSpPr>
        <p:spPr bwMode="auto">
          <a:xfrm>
            <a:off x="838109" y="3607654"/>
            <a:ext cx="1545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gradFill>
                  <a:gsLst>
                    <a:gs pos="0">
                      <a:schemeClr val="bg1"/>
                    </a:gs>
                    <a:gs pos="5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Forestry</a:t>
            </a:r>
          </a:p>
        </p:txBody>
      </p:sp>
      <p:sp>
        <p:nvSpPr>
          <p:cNvPr id="31" name="AutoShape 41"/>
          <p:cNvSpPr>
            <a:spLocks noChangeArrowheads="1"/>
          </p:cNvSpPr>
          <p:nvPr/>
        </p:nvSpPr>
        <p:spPr bwMode="auto">
          <a:xfrm rot="3213965">
            <a:off x="1632177" y="1779756"/>
            <a:ext cx="332520" cy="1757384"/>
          </a:xfrm>
          <a:prstGeom prst="downArrow">
            <a:avLst>
              <a:gd name="adj1" fmla="val 75806"/>
              <a:gd name="adj2" fmla="val 59574"/>
            </a:avLst>
          </a:prstGeom>
          <a:gradFill>
            <a:gsLst>
              <a:gs pos="0">
                <a:srgbClr val="DDEBCF">
                  <a:alpha val="14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AutoShape 41"/>
          <p:cNvSpPr>
            <a:spLocks noChangeArrowheads="1"/>
          </p:cNvSpPr>
          <p:nvPr/>
        </p:nvSpPr>
        <p:spPr bwMode="auto">
          <a:xfrm rot="5400000">
            <a:off x="4138941" y="3601582"/>
            <a:ext cx="432048" cy="2376265"/>
          </a:xfrm>
          <a:prstGeom prst="downArrow">
            <a:avLst>
              <a:gd name="adj1" fmla="val 49630"/>
              <a:gd name="adj2" fmla="val 59574"/>
            </a:avLst>
          </a:prstGeom>
          <a:gradFill rotWithShape="1">
            <a:gsLst>
              <a:gs pos="0">
                <a:srgbClr val="E600AF">
                  <a:gamma/>
                  <a:tint val="3137"/>
                  <a:invGamma/>
                  <a:alpha val="0"/>
                </a:srgbClr>
              </a:gs>
              <a:gs pos="100000">
                <a:srgbClr val="0020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양쪽 모서리가 둥근 사각형 32"/>
          <p:cNvSpPr>
            <a:spLocks/>
          </p:cNvSpPr>
          <p:nvPr/>
        </p:nvSpPr>
        <p:spPr bwMode="auto">
          <a:xfrm>
            <a:off x="3239891" y="1524051"/>
            <a:ext cx="2569568" cy="1291228"/>
          </a:xfrm>
          <a:prstGeom prst="round2SameRect">
            <a:avLst>
              <a:gd name="adj1" fmla="val 0"/>
              <a:gd name="adj2" fmla="val 1100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gray">
          <a:xfrm>
            <a:off x="3327031" y="1795319"/>
            <a:ext cx="269952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Eco-friendly Farm Village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ko-KR" altLang="en-US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Organic Forage Complex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ko-KR" altLang="en-US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High Quality Products</a:t>
            </a:r>
            <a:endParaRPr lang="ko-KR" altLang="en-US" sz="1500" dirty="0" smtClean="0">
              <a:gradFill flip="none" rotWithShape="1">
                <a:gsLst>
                  <a:gs pos="0">
                    <a:schemeClr val="accent3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gray">
          <a:xfrm>
            <a:off x="482975" y="4091574"/>
            <a:ext cx="2268350" cy="130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Forest Products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ko-KR" altLang="en-US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Sawdust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ko-KR" altLang="en-US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Mushroom Land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Flower Gardens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ko-KR" altLang="en-US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Recreational Forest</a:t>
            </a:r>
            <a:endParaRPr lang="ko-KR" altLang="en-US" sz="1500" dirty="0" smtClean="0">
              <a:gradFill flip="none" rotWithShape="1">
                <a:gsLst>
                  <a:gs pos="0">
                    <a:schemeClr val="accent3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gray">
          <a:xfrm rot="19405193">
            <a:off x="1087006" y="2189752"/>
            <a:ext cx="2014118" cy="8463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fontAlgn="auto" hangingPunct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Saving Nature</a:t>
            </a:r>
          </a:p>
          <a:p>
            <a:pPr algn="ctr" eaLnBrk="0" fontAlgn="auto" hangingPunc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Forest Products</a:t>
            </a:r>
            <a:endParaRPr lang="ko-KR" altLang="en-US" sz="15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9" name="AutoShape 41"/>
          <p:cNvSpPr>
            <a:spLocks noChangeArrowheads="1"/>
          </p:cNvSpPr>
          <p:nvPr/>
        </p:nvSpPr>
        <p:spPr bwMode="auto">
          <a:xfrm rot="17889648">
            <a:off x="6645316" y="2156135"/>
            <a:ext cx="398634" cy="1568190"/>
          </a:xfrm>
          <a:prstGeom prst="downArrow">
            <a:avLst>
              <a:gd name="adj1" fmla="val 49630"/>
              <a:gd name="adj2" fmla="val 59574"/>
            </a:avLst>
          </a:prstGeom>
          <a:gradFill rotWithShape="1">
            <a:gsLst>
              <a:gs pos="0">
                <a:srgbClr val="E600AF">
                  <a:gamma/>
                  <a:tint val="3137"/>
                  <a:invGamma/>
                  <a:alpha val="0"/>
                </a:srgbClr>
              </a:gs>
              <a:gs pos="100000">
                <a:srgbClr val="0020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0" name="AutoShape 41"/>
          <p:cNvSpPr>
            <a:spLocks noChangeArrowheads="1"/>
          </p:cNvSpPr>
          <p:nvPr/>
        </p:nvSpPr>
        <p:spPr bwMode="auto">
          <a:xfrm rot="7089648">
            <a:off x="6479460" y="1416051"/>
            <a:ext cx="380056" cy="1777778"/>
          </a:xfrm>
          <a:prstGeom prst="downArrow">
            <a:avLst>
              <a:gd name="adj1" fmla="val 49630"/>
              <a:gd name="adj2" fmla="val 59574"/>
            </a:avLst>
          </a:prstGeom>
          <a:gradFill>
            <a:gsLst>
              <a:gs pos="0">
                <a:srgbClr val="DDEBCF">
                  <a:alpha val="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 rot="14013965">
            <a:off x="2341020" y="1868408"/>
            <a:ext cx="449127" cy="1482882"/>
          </a:xfrm>
          <a:prstGeom prst="downArrow">
            <a:avLst>
              <a:gd name="adj1" fmla="val 49630"/>
              <a:gd name="adj2" fmla="val 59574"/>
            </a:avLst>
          </a:prstGeom>
          <a:gradFill rotWithShape="1">
            <a:gsLst>
              <a:gs pos="0">
                <a:srgbClr val="E600AF">
                  <a:gamma/>
                  <a:tint val="3137"/>
                  <a:invGamma/>
                  <a:alpha val="0"/>
                </a:srgbClr>
              </a:gs>
              <a:gs pos="100000">
                <a:srgbClr val="0020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 rot="16200000">
            <a:off x="4378175" y="3235426"/>
            <a:ext cx="443910" cy="2307617"/>
          </a:xfrm>
          <a:prstGeom prst="downArrow">
            <a:avLst>
              <a:gd name="adj1" fmla="val 49630"/>
              <a:gd name="adj2" fmla="val 59574"/>
            </a:avLst>
          </a:prstGeom>
          <a:gradFill rotWithShape="1">
            <a:gsLst>
              <a:gs pos="0">
                <a:srgbClr val="DDEBCF">
                  <a:alpha val="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ko-KR" altLang="ko-KR" sz="1500" b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gray">
          <a:xfrm>
            <a:off x="3302305" y="4200356"/>
            <a:ext cx="2268350" cy="7309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fontAlgn="auto" hangingPunc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Forest Products, Flowers</a:t>
            </a:r>
            <a:endParaRPr lang="en-US" altLang="ko-KR" sz="15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  <a:p>
            <a:pPr algn="ctr" eaLnBrk="0" fontAlgn="auto" hangingPunc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Manure, Fertilizer</a:t>
            </a:r>
            <a:endParaRPr lang="ko-KR" altLang="en-US" sz="15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gray">
          <a:xfrm rot="1691650">
            <a:off x="5551923" y="2025715"/>
            <a:ext cx="2349704" cy="9618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fontAlgn="auto" hangingPunct="0">
              <a:lnSpc>
                <a:spcPct val="25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Manure, Fertilizer</a:t>
            </a:r>
          </a:p>
          <a:p>
            <a:pPr algn="ctr" eaLnBrk="0" fontAlgn="auto" hangingPunct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     Forage</a:t>
            </a:r>
            <a:endParaRPr lang="ko-KR" altLang="en-US" sz="15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5" name="양쪽 모서리가 둥근 사각형 44"/>
          <p:cNvSpPr>
            <a:spLocks/>
          </p:cNvSpPr>
          <p:nvPr/>
        </p:nvSpPr>
        <p:spPr bwMode="auto">
          <a:xfrm>
            <a:off x="6140482" y="3937578"/>
            <a:ext cx="2763426" cy="1638276"/>
          </a:xfrm>
          <a:prstGeom prst="round2SameRect">
            <a:avLst>
              <a:gd name="adj1" fmla="val 0"/>
              <a:gd name="adj2" fmla="val 1100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gray">
          <a:xfrm>
            <a:off x="6247535" y="3961803"/>
            <a:ext cx="2682499" cy="15773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Organic Fertilizer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Farm-livestock resource 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circulation center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Forage factory, Honeybee 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 Land</a:t>
            </a:r>
          </a:p>
          <a:p>
            <a:pPr eaLnBrk="0" fontAlgn="auto" hangingPunct="0">
              <a:spcBef>
                <a:spcPts val="300"/>
              </a:spcBef>
              <a:spcAft>
                <a:spcPts val="0"/>
              </a:spcAft>
              <a:buSzPct val="80000"/>
              <a:buBlip>
                <a:blip r:embed="rId4"/>
              </a:buBlip>
              <a:defRPr/>
            </a:pPr>
            <a:r>
              <a:rPr lang="en-US" altLang="ko-KR" sz="1500" dirty="0" smtClean="0">
                <a:gradFill flip="none" rotWithShape="1">
                  <a:gsLst>
                    <a:gs pos="0">
                      <a:schemeClr val="accent3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Inland Eco-farm</a:t>
            </a:r>
            <a:endParaRPr lang="ko-KR" altLang="en-US" sz="1500" dirty="0" smtClean="0">
              <a:gradFill flip="none" rotWithShape="1">
                <a:gsLst>
                  <a:gs pos="0">
                    <a:schemeClr val="accent3">
                      <a:lumMod val="50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50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bg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528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자유형 1301">
            <a:extLst>
              <a:ext uri="{FF2B5EF4-FFF2-40B4-BE49-F238E27FC236}">
                <a16:creationId xmlns:a16="http://schemas.microsoft.com/office/drawing/2014/main" xmlns="" id="{D46DD7B5-4EC7-42C2-804A-660DC10E8A8A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16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54163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2. </a:t>
            </a:r>
            <a:r>
              <a:rPr lang="en-US" altLang="ko-KR" sz="2200" b="1" dirty="0">
                <a:latin typeface="+mn-ea"/>
              </a:rPr>
              <a:t>Organic </a:t>
            </a:r>
            <a:r>
              <a:rPr lang="en-US" altLang="ko-KR" sz="2200" b="1" dirty="0" smtClean="0">
                <a:latin typeface="+mn-ea"/>
              </a:rPr>
              <a:t>Public Management System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101" name="도넛 20">
            <a:extLst>
              <a:ext uri="{FF2B5EF4-FFF2-40B4-BE49-F238E27FC236}">
                <a16:creationId xmlns:a16="http://schemas.microsoft.com/office/drawing/2014/main" xmlns="" id="{84733F20-41AB-44EA-90F3-65BBC7ED4D66}"/>
              </a:ext>
            </a:extLst>
          </p:cNvPr>
          <p:cNvSpPr/>
          <p:nvPr/>
        </p:nvSpPr>
        <p:spPr>
          <a:xfrm>
            <a:off x="2574569" y="2367838"/>
            <a:ext cx="3731779" cy="3731779"/>
          </a:xfrm>
          <a:prstGeom prst="donut">
            <a:avLst/>
          </a:prstGeom>
          <a:noFill/>
          <a:ln w="63500">
            <a:solidFill>
              <a:srgbClr val="298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xmlns="" id="{FB5D76DF-7360-4483-8E71-187DA22953A1}"/>
              </a:ext>
            </a:extLst>
          </p:cNvPr>
          <p:cNvSpPr/>
          <p:nvPr/>
        </p:nvSpPr>
        <p:spPr>
          <a:xfrm>
            <a:off x="2836295" y="2632503"/>
            <a:ext cx="3207703" cy="3207703"/>
          </a:xfrm>
          <a:prstGeom prst="ellipse">
            <a:avLst/>
          </a:prstGeom>
          <a:noFill/>
          <a:ln w="63500">
            <a:solidFill>
              <a:srgbClr val="298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Rix고딕 M" panose="02020603020101020101" pitchFamily="18" charset="-127"/>
              <a:ea typeface="Rix고딕 M" panose="02020603020101020101" pitchFamily="18" charset="-127"/>
            </a:endParaRPr>
          </a:p>
        </p:txBody>
      </p:sp>
      <p:sp>
        <p:nvSpPr>
          <p:cNvPr id="104" name="자유형: 도형 103">
            <a:extLst>
              <a:ext uri="{FF2B5EF4-FFF2-40B4-BE49-F238E27FC236}">
                <a16:creationId xmlns:a16="http://schemas.microsoft.com/office/drawing/2014/main" xmlns="" id="{6B754316-3DA6-4A55-9764-A1C933D34AEA}"/>
              </a:ext>
            </a:extLst>
          </p:cNvPr>
          <p:cNvSpPr/>
          <p:nvPr/>
        </p:nvSpPr>
        <p:spPr>
          <a:xfrm>
            <a:off x="3349500" y="1265352"/>
            <a:ext cx="2206800" cy="763200"/>
          </a:xfrm>
          <a:custGeom>
            <a:avLst/>
            <a:gdLst>
              <a:gd name="connsiteX0" fmla="*/ 993798 w 1987596"/>
              <a:gd name="connsiteY0" fmla="*/ 0 h 686864"/>
              <a:gd name="connsiteX1" fmla="*/ 1974000 w 1987596"/>
              <a:gd name="connsiteY1" fmla="*/ 649719 h 686864"/>
              <a:gd name="connsiteX2" fmla="*/ 1987596 w 1987596"/>
              <a:gd name="connsiteY2" fmla="*/ 686864 h 686864"/>
              <a:gd name="connsiteX3" fmla="*/ 0 w 1987596"/>
              <a:gd name="connsiteY3" fmla="*/ 686864 h 686864"/>
              <a:gd name="connsiteX4" fmla="*/ 13596 w 1987596"/>
              <a:gd name="connsiteY4" fmla="*/ 649719 h 686864"/>
              <a:gd name="connsiteX5" fmla="*/ 993798 w 1987596"/>
              <a:gd name="connsiteY5" fmla="*/ 0 h 68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7596" h="686864">
                <a:moveTo>
                  <a:pt x="993798" y="0"/>
                </a:moveTo>
                <a:cubicBezTo>
                  <a:pt x="1434439" y="0"/>
                  <a:pt x="1812507" y="267906"/>
                  <a:pt x="1974000" y="649719"/>
                </a:cubicBezTo>
                <a:lnTo>
                  <a:pt x="1987596" y="686864"/>
                </a:lnTo>
                <a:lnTo>
                  <a:pt x="0" y="686864"/>
                </a:lnTo>
                <a:lnTo>
                  <a:pt x="13596" y="649719"/>
                </a:lnTo>
                <a:cubicBezTo>
                  <a:pt x="175090" y="267906"/>
                  <a:pt x="553157" y="0"/>
                  <a:pt x="993798" y="0"/>
                </a:cubicBezTo>
                <a:close/>
              </a:path>
            </a:pathLst>
          </a:custGeom>
          <a:solidFill>
            <a:srgbClr val="07450E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DBE5D32-1BCA-4D79-955A-E8C98C0C0448}"/>
              </a:ext>
            </a:extLst>
          </p:cNvPr>
          <p:cNvSpPr txBox="1"/>
          <p:nvPr/>
        </p:nvSpPr>
        <p:spPr>
          <a:xfrm>
            <a:off x="3702511" y="1561687"/>
            <a:ext cx="1560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Production</a:t>
            </a:r>
            <a:endParaRPr lang="ko-KR" altLang="en-US" sz="2000" dirty="0"/>
          </a:p>
        </p:txBody>
      </p:sp>
      <p:sp>
        <p:nvSpPr>
          <p:cNvPr id="2" name="순서도: 연결자 1">
            <a:extLst>
              <a:ext uri="{FF2B5EF4-FFF2-40B4-BE49-F238E27FC236}">
                <a16:creationId xmlns:a16="http://schemas.microsoft.com/office/drawing/2014/main" xmlns="" id="{98763226-0044-4A5B-A39C-458EC1CC26AA}"/>
              </a:ext>
            </a:extLst>
          </p:cNvPr>
          <p:cNvSpPr/>
          <p:nvPr/>
        </p:nvSpPr>
        <p:spPr>
          <a:xfrm>
            <a:off x="3305664" y="3110936"/>
            <a:ext cx="2317898" cy="231789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자유형: 도형 102">
            <a:extLst>
              <a:ext uri="{FF2B5EF4-FFF2-40B4-BE49-F238E27FC236}">
                <a16:creationId xmlns:a16="http://schemas.microsoft.com/office/drawing/2014/main" xmlns="" id="{0A738783-9027-426F-AA1F-23B4E830F6CF}"/>
              </a:ext>
            </a:extLst>
          </p:cNvPr>
          <p:cNvSpPr/>
          <p:nvPr/>
        </p:nvSpPr>
        <p:spPr>
          <a:xfrm>
            <a:off x="3272100" y="2033993"/>
            <a:ext cx="2361600" cy="1598400"/>
          </a:xfrm>
          <a:custGeom>
            <a:avLst/>
            <a:gdLst>
              <a:gd name="connsiteX0" fmla="*/ 70003 w 2127602"/>
              <a:gd name="connsiteY0" fmla="*/ 0 h 1440730"/>
              <a:gd name="connsiteX1" fmla="*/ 2057599 w 2127602"/>
              <a:gd name="connsiteY1" fmla="*/ 0 h 1440730"/>
              <a:gd name="connsiteX2" fmla="*/ 2079776 w 2127602"/>
              <a:gd name="connsiteY2" fmla="*/ 60592 h 1440730"/>
              <a:gd name="connsiteX3" fmla="*/ 2127602 w 2127602"/>
              <a:gd name="connsiteY3" fmla="*/ 376933 h 1440730"/>
              <a:gd name="connsiteX4" fmla="*/ 1063801 w 2127602"/>
              <a:gd name="connsiteY4" fmla="*/ 1440730 h 1440730"/>
              <a:gd name="connsiteX5" fmla="*/ 0 w 2127602"/>
              <a:gd name="connsiteY5" fmla="*/ 376933 h 1440730"/>
              <a:gd name="connsiteX6" fmla="*/ 47826 w 2127602"/>
              <a:gd name="connsiteY6" fmla="*/ 60592 h 1440730"/>
              <a:gd name="connsiteX7" fmla="*/ 70003 w 2127602"/>
              <a:gd name="connsiteY7" fmla="*/ 0 h 14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7602" h="1440730">
                <a:moveTo>
                  <a:pt x="70003" y="0"/>
                </a:moveTo>
                <a:lnTo>
                  <a:pt x="2057599" y="0"/>
                </a:lnTo>
                <a:lnTo>
                  <a:pt x="2079776" y="60592"/>
                </a:lnTo>
                <a:cubicBezTo>
                  <a:pt x="2110858" y="160524"/>
                  <a:pt x="2127602" y="266773"/>
                  <a:pt x="2127602" y="376933"/>
                </a:cubicBezTo>
                <a:cubicBezTo>
                  <a:pt x="2127602" y="964452"/>
                  <a:pt x="1651322" y="1440730"/>
                  <a:pt x="1063801" y="1440730"/>
                </a:cubicBezTo>
                <a:cubicBezTo>
                  <a:pt x="476280" y="1440730"/>
                  <a:pt x="0" y="964452"/>
                  <a:pt x="0" y="376933"/>
                </a:cubicBezTo>
                <a:cubicBezTo>
                  <a:pt x="0" y="266773"/>
                  <a:pt x="16744" y="160524"/>
                  <a:pt x="47826" y="60592"/>
                </a:cubicBezTo>
                <a:lnTo>
                  <a:pt x="70003" y="0"/>
                </a:lnTo>
                <a:close/>
              </a:path>
            </a:pathLst>
          </a:custGeom>
          <a:solidFill>
            <a:srgbClr val="C5E0B4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xmlns="" id="{BE27D6E0-FF95-40A7-AC2C-7A3D801F2990}"/>
              </a:ext>
            </a:extLst>
          </p:cNvPr>
          <p:cNvSpPr/>
          <p:nvPr/>
        </p:nvSpPr>
        <p:spPr>
          <a:xfrm>
            <a:off x="3357646" y="2037335"/>
            <a:ext cx="2189896" cy="1293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Subsidies for the loss of converting farms </a:t>
            </a:r>
          </a:p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Support farmers’ communities by training</a:t>
            </a:r>
          </a:p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Develop organic farming zone</a:t>
            </a: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07" name="자유형: 도형 106">
            <a:extLst>
              <a:ext uri="{FF2B5EF4-FFF2-40B4-BE49-F238E27FC236}">
                <a16:creationId xmlns:a16="http://schemas.microsoft.com/office/drawing/2014/main" xmlns="" id="{CF6B6D4D-ABBA-4FC9-9D73-1B6B90C7B8FD}"/>
              </a:ext>
            </a:extLst>
          </p:cNvPr>
          <p:cNvSpPr/>
          <p:nvPr/>
        </p:nvSpPr>
        <p:spPr>
          <a:xfrm>
            <a:off x="1287475" y="4495401"/>
            <a:ext cx="2361871" cy="1599368"/>
          </a:xfrm>
          <a:custGeom>
            <a:avLst/>
            <a:gdLst>
              <a:gd name="connsiteX0" fmla="*/ 70003 w 2127602"/>
              <a:gd name="connsiteY0" fmla="*/ 0 h 1440730"/>
              <a:gd name="connsiteX1" fmla="*/ 2057599 w 2127602"/>
              <a:gd name="connsiteY1" fmla="*/ 0 h 1440730"/>
              <a:gd name="connsiteX2" fmla="*/ 2079776 w 2127602"/>
              <a:gd name="connsiteY2" fmla="*/ 60592 h 1440730"/>
              <a:gd name="connsiteX3" fmla="*/ 2127602 w 2127602"/>
              <a:gd name="connsiteY3" fmla="*/ 376933 h 1440730"/>
              <a:gd name="connsiteX4" fmla="*/ 1063801 w 2127602"/>
              <a:gd name="connsiteY4" fmla="*/ 1440730 h 1440730"/>
              <a:gd name="connsiteX5" fmla="*/ 0 w 2127602"/>
              <a:gd name="connsiteY5" fmla="*/ 376933 h 1440730"/>
              <a:gd name="connsiteX6" fmla="*/ 47826 w 2127602"/>
              <a:gd name="connsiteY6" fmla="*/ 60592 h 1440730"/>
              <a:gd name="connsiteX7" fmla="*/ 70003 w 2127602"/>
              <a:gd name="connsiteY7" fmla="*/ 0 h 14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7602" h="1440730">
                <a:moveTo>
                  <a:pt x="70003" y="0"/>
                </a:moveTo>
                <a:lnTo>
                  <a:pt x="2057599" y="0"/>
                </a:lnTo>
                <a:lnTo>
                  <a:pt x="2079776" y="60592"/>
                </a:lnTo>
                <a:cubicBezTo>
                  <a:pt x="2110858" y="160524"/>
                  <a:pt x="2127602" y="266773"/>
                  <a:pt x="2127602" y="376933"/>
                </a:cubicBezTo>
                <a:cubicBezTo>
                  <a:pt x="2127602" y="964452"/>
                  <a:pt x="1651322" y="1440730"/>
                  <a:pt x="1063801" y="1440730"/>
                </a:cubicBezTo>
                <a:cubicBezTo>
                  <a:pt x="476280" y="1440730"/>
                  <a:pt x="0" y="964452"/>
                  <a:pt x="0" y="376933"/>
                </a:cubicBezTo>
                <a:cubicBezTo>
                  <a:pt x="0" y="266773"/>
                  <a:pt x="16744" y="160524"/>
                  <a:pt x="47826" y="60592"/>
                </a:cubicBezTo>
                <a:lnTo>
                  <a:pt x="70003" y="0"/>
                </a:lnTo>
                <a:close/>
              </a:path>
            </a:pathLst>
          </a:custGeom>
          <a:solidFill>
            <a:srgbClr val="89C167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8" name="자유형: 도형 107">
            <a:extLst>
              <a:ext uri="{FF2B5EF4-FFF2-40B4-BE49-F238E27FC236}">
                <a16:creationId xmlns:a16="http://schemas.microsoft.com/office/drawing/2014/main" xmlns="" id="{67907CEA-5125-49E3-A524-142498613995}"/>
              </a:ext>
            </a:extLst>
          </p:cNvPr>
          <p:cNvSpPr/>
          <p:nvPr/>
        </p:nvSpPr>
        <p:spPr>
          <a:xfrm>
            <a:off x="1363338" y="3736419"/>
            <a:ext cx="2206448" cy="762494"/>
          </a:xfrm>
          <a:custGeom>
            <a:avLst/>
            <a:gdLst>
              <a:gd name="connsiteX0" fmla="*/ 993798 w 1987596"/>
              <a:gd name="connsiteY0" fmla="*/ 0 h 686864"/>
              <a:gd name="connsiteX1" fmla="*/ 1974000 w 1987596"/>
              <a:gd name="connsiteY1" fmla="*/ 649719 h 686864"/>
              <a:gd name="connsiteX2" fmla="*/ 1987596 w 1987596"/>
              <a:gd name="connsiteY2" fmla="*/ 686864 h 686864"/>
              <a:gd name="connsiteX3" fmla="*/ 0 w 1987596"/>
              <a:gd name="connsiteY3" fmla="*/ 686864 h 686864"/>
              <a:gd name="connsiteX4" fmla="*/ 13596 w 1987596"/>
              <a:gd name="connsiteY4" fmla="*/ 649719 h 686864"/>
              <a:gd name="connsiteX5" fmla="*/ 993798 w 1987596"/>
              <a:gd name="connsiteY5" fmla="*/ 0 h 68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7596" h="686864">
                <a:moveTo>
                  <a:pt x="993798" y="0"/>
                </a:moveTo>
                <a:cubicBezTo>
                  <a:pt x="1434439" y="0"/>
                  <a:pt x="1812507" y="267906"/>
                  <a:pt x="1974000" y="649719"/>
                </a:cubicBezTo>
                <a:lnTo>
                  <a:pt x="1987596" y="686864"/>
                </a:lnTo>
                <a:lnTo>
                  <a:pt x="0" y="686864"/>
                </a:lnTo>
                <a:lnTo>
                  <a:pt x="13596" y="649719"/>
                </a:lnTo>
                <a:cubicBezTo>
                  <a:pt x="175090" y="267906"/>
                  <a:pt x="553157" y="0"/>
                  <a:pt x="993798" y="0"/>
                </a:cubicBezTo>
                <a:close/>
              </a:path>
            </a:pathLst>
          </a:custGeom>
          <a:solidFill>
            <a:srgbClr val="0E801C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07AA41F-2A83-4B50-A03F-7262D7DC495B}"/>
              </a:ext>
            </a:extLst>
          </p:cNvPr>
          <p:cNvSpPr txBox="1"/>
          <p:nvPr/>
        </p:nvSpPr>
        <p:spPr>
          <a:xfrm>
            <a:off x="1679281" y="4054502"/>
            <a:ext cx="160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Certification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xmlns="" id="{DF9A4B2F-E71F-4088-B112-7885EFB71B68}"/>
              </a:ext>
            </a:extLst>
          </p:cNvPr>
          <p:cNvSpPr/>
          <p:nvPr/>
        </p:nvSpPr>
        <p:spPr>
          <a:xfrm>
            <a:off x="1536949" y="4542026"/>
            <a:ext cx="1939048" cy="1181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Providing free soil test and analyze </a:t>
            </a:r>
          </a:p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Develop self-certification system</a:t>
            </a:r>
            <a:endParaRPr lang="ko-KR" altLang="en-US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11" name="자유형: 도형 110">
            <a:extLst>
              <a:ext uri="{FF2B5EF4-FFF2-40B4-BE49-F238E27FC236}">
                <a16:creationId xmlns:a16="http://schemas.microsoft.com/office/drawing/2014/main" xmlns="" id="{FC221BEB-3A1F-42FC-B495-53F6E67DBAB9}"/>
              </a:ext>
            </a:extLst>
          </p:cNvPr>
          <p:cNvSpPr/>
          <p:nvPr/>
        </p:nvSpPr>
        <p:spPr>
          <a:xfrm>
            <a:off x="5324624" y="4452732"/>
            <a:ext cx="2361600" cy="1598400"/>
          </a:xfrm>
          <a:custGeom>
            <a:avLst/>
            <a:gdLst>
              <a:gd name="connsiteX0" fmla="*/ 70003 w 2127602"/>
              <a:gd name="connsiteY0" fmla="*/ 0 h 1440730"/>
              <a:gd name="connsiteX1" fmla="*/ 2057599 w 2127602"/>
              <a:gd name="connsiteY1" fmla="*/ 0 h 1440730"/>
              <a:gd name="connsiteX2" fmla="*/ 2079776 w 2127602"/>
              <a:gd name="connsiteY2" fmla="*/ 60592 h 1440730"/>
              <a:gd name="connsiteX3" fmla="*/ 2127602 w 2127602"/>
              <a:gd name="connsiteY3" fmla="*/ 376933 h 1440730"/>
              <a:gd name="connsiteX4" fmla="*/ 1063801 w 2127602"/>
              <a:gd name="connsiteY4" fmla="*/ 1440730 h 1440730"/>
              <a:gd name="connsiteX5" fmla="*/ 0 w 2127602"/>
              <a:gd name="connsiteY5" fmla="*/ 376933 h 1440730"/>
              <a:gd name="connsiteX6" fmla="*/ 47826 w 2127602"/>
              <a:gd name="connsiteY6" fmla="*/ 60592 h 1440730"/>
              <a:gd name="connsiteX7" fmla="*/ 70003 w 2127602"/>
              <a:gd name="connsiteY7" fmla="*/ 0 h 14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7602" h="1440730">
                <a:moveTo>
                  <a:pt x="70003" y="0"/>
                </a:moveTo>
                <a:lnTo>
                  <a:pt x="2057599" y="0"/>
                </a:lnTo>
                <a:lnTo>
                  <a:pt x="2079776" y="60592"/>
                </a:lnTo>
                <a:cubicBezTo>
                  <a:pt x="2110858" y="160524"/>
                  <a:pt x="2127602" y="266773"/>
                  <a:pt x="2127602" y="376933"/>
                </a:cubicBezTo>
                <a:cubicBezTo>
                  <a:pt x="2127602" y="964452"/>
                  <a:pt x="1651322" y="1440730"/>
                  <a:pt x="1063801" y="1440730"/>
                </a:cubicBezTo>
                <a:cubicBezTo>
                  <a:pt x="476280" y="1440730"/>
                  <a:pt x="0" y="964452"/>
                  <a:pt x="0" y="376933"/>
                </a:cubicBezTo>
                <a:cubicBezTo>
                  <a:pt x="0" y="266773"/>
                  <a:pt x="16744" y="160524"/>
                  <a:pt x="47826" y="60592"/>
                </a:cubicBezTo>
                <a:lnTo>
                  <a:pt x="70003" y="0"/>
                </a:lnTo>
                <a:close/>
              </a:path>
            </a:pathLst>
          </a:custGeom>
          <a:solidFill>
            <a:srgbClr val="A8D18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2" name="자유형: 도형 111">
            <a:extLst>
              <a:ext uri="{FF2B5EF4-FFF2-40B4-BE49-F238E27FC236}">
                <a16:creationId xmlns:a16="http://schemas.microsoft.com/office/drawing/2014/main" xmlns="" id="{2DD1F85A-2829-44FA-AA72-6336F80574FB}"/>
              </a:ext>
            </a:extLst>
          </p:cNvPr>
          <p:cNvSpPr/>
          <p:nvPr/>
        </p:nvSpPr>
        <p:spPr>
          <a:xfrm>
            <a:off x="5398476" y="3694870"/>
            <a:ext cx="2206800" cy="763200"/>
          </a:xfrm>
          <a:custGeom>
            <a:avLst/>
            <a:gdLst>
              <a:gd name="connsiteX0" fmla="*/ 993798 w 1987596"/>
              <a:gd name="connsiteY0" fmla="*/ 0 h 686864"/>
              <a:gd name="connsiteX1" fmla="*/ 1974000 w 1987596"/>
              <a:gd name="connsiteY1" fmla="*/ 649719 h 686864"/>
              <a:gd name="connsiteX2" fmla="*/ 1987596 w 1987596"/>
              <a:gd name="connsiteY2" fmla="*/ 686864 h 686864"/>
              <a:gd name="connsiteX3" fmla="*/ 0 w 1987596"/>
              <a:gd name="connsiteY3" fmla="*/ 686864 h 686864"/>
              <a:gd name="connsiteX4" fmla="*/ 13596 w 1987596"/>
              <a:gd name="connsiteY4" fmla="*/ 649719 h 686864"/>
              <a:gd name="connsiteX5" fmla="*/ 993798 w 1987596"/>
              <a:gd name="connsiteY5" fmla="*/ 0 h 68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7596" h="686864">
                <a:moveTo>
                  <a:pt x="993798" y="0"/>
                </a:moveTo>
                <a:cubicBezTo>
                  <a:pt x="1434439" y="0"/>
                  <a:pt x="1812507" y="267906"/>
                  <a:pt x="1974000" y="649719"/>
                </a:cubicBezTo>
                <a:lnTo>
                  <a:pt x="1987596" y="686864"/>
                </a:lnTo>
                <a:lnTo>
                  <a:pt x="0" y="686864"/>
                </a:lnTo>
                <a:lnTo>
                  <a:pt x="13596" y="649719"/>
                </a:lnTo>
                <a:cubicBezTo>
                  <a:pt x="175090" y="267906"/>
                  <a:pt x="553157" y="0"/>
                  <a:pt x="993798" y="0"/>
                </a:cubicBezTo>
                <a:close/>
              </a:path>
            </a:pathLst>
          </a:custGeom>
          <a:solidFill>
            <a:srgbClr val="0A5E14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E5916F52-1FF2-48B2-8DB7-51B90DF635A0}"/>
              </a:ext>
            </a:extLst>
          </p:cNvPr>
          <p:cNvSpPr txBox="1"/>
          <p:nvPr/>
        </p:nvSpPr>
        <p:spPr>
          <a:xfrm>
            <a:off x="5586619" y="3908219"/>
            <a:ext cx="1910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Marketing</a:t>
            </a:r>
          </a:p>
          <a:p>
            <a:pPr algn="ctr">
              <a:lnSpc>
                <a:spcPts val="1800"/>
              </a:lnSpc>
            </a:pPr>
            <a:r>
              <a:rPr lang="en-US" altLang="ko-KR" sz="20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&amp; Distributing</a:t>
            </a:r>
            <a:endParaRPr lang="ko-KR" altLang="en-US" sz="2000" dirty="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xmlns="" id="{E6D461DE-E356-428D-95DD-70677E0FD011}"/>
              </a:ext>
            </a:extLst>
          </p:cNvPr>
          <p:cNvSpPr/>
          <p:nvPr/>
        </p:nvSpPr>
        <p:spPr>
          <a:xfrm>
            <a:off x="5416880" y="4610123"/>
            <a:ext cx="2339193" cy="1181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Community supported agriculture</a:t>
            </a:r>
          </a:p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Connect with environment campaigns, festivals etc.</a:t>
            </a:r>
          </a:p>
          <a:p>
            <a:pPr marL="158270" indent="-158270">
              <a:spcBef>
                <a:spcPts val="102"/>
              </a:spcBef>
              <a:buFont typeface="Arial" panose="020B0604020202020204" pitchFamily="34" charset="0"/>
              <a:buChar char="•"/>
              <a:tabLst>
                <a:tab pos="60873" algn="l"/>
                <a:tab pos="97396" algn="l"/>
              </a:tabLst>
            </a:pPr>
            <a:r>
              <a:rPr lang="en-US" altLang="ko-KR" sz="13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+mn-ea"/>
              </a:rPr>
              <a:t>Organizing organic consumers union</a:t>
            </a: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300" b="1" spc="-6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xmlns="" id="{1C29DC4E-9717-43D5-AF21-F0BAF8A7936E}"/>
              </a:ext>
            </a:extLst>
          </p:cNvPr>
          <p:cNvSpPr/>
          <p:nvPr/>
        </p:nvSpPr>
        <p:spPr>
          <a:xfrm>
            <a:off x="3485104" y="5275080"/>
            <a:ext cx="2000020" cy="1243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3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Feedback</a:t>
            </a: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 algn="ctr"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300" b="1" spc="-60" dirty="0" smtClean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 algn="ctr"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 algn="ctr"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 algn="ctr"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ea"/>
              </a:rPr>
              <a:t>Enhancing trust</a:t>
            </a:r>
            <a:endParaRPr lang="en-US" altLang="ko-KR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xmlns="" id="{D17BC95F-C0CF-4E9D-9C8E-A7DD3E7367E4}"/>
              </a:ext>
            </a:extLst>
          </p:cNvPr>
          <p:cNvSpPr/>
          <p:nvPr/>
        </p:nvSpPr>
        <p:spPr>
          <a:xfrm>
            <a:off x="4669455" y="2735124"/>
            <a:ext cx="3857952" cy="123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ko-KR" altLang="en-US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                         </a:t>
            </a:r>
            <a:r>
              <a:rPr lang="ko-KR" altLang="en-US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 </a:t>
            </a: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Financial, </a:t>
            </a: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4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 </a:t>
            </a: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                           mental support</a:t>
            </a:r>
            <a:endParaRPr lang="en-US" altLang="ko-KR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+mn-ea"/>
            </a:endParaRP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ea"/>
              </a:rPr>
              <a:t>Healthy food</a:t>
            </a:r>
            <a:r>
              <a:rPr lang="ko-KR" altLang="en-US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ea"/>
              </a:rPr>
              <a:t>   </a:t>
            </a:r>
            <a:endParaRPr lang="en-US" altLang="ko-KR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xmlns="" id="{833086A6-7E8C-484D-802C-EE62C9BDF228}"/>
              </a:ext>
            </a:extLst>
          </p:cNvPr>
          <p:cNvSpPr/>
          <p:nvPr/>
        </p:nvSpPr>
        <p:spPr>
          <a:xfrm>
            <a:off x="1794295" y="2895080"/>
            <a:ext cx="3142682" cy="1006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25686"/>
                </a:solidFill>
                <a:latin typeface="+mn-ea"/>
              </a:rPr>
              <a:t>Feedback</a:t>
            </a: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ko-KR" altLang="en-US" sz="13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                      </a:t>
            </a:r>
            <a:endParaRPr lang="en-US" altLang="ko-KR" sz="13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3E3D43"/>
              </a:solidFill>
              <a:latin typeface="+mn-ea"/>
            </a:endParaRPr>
          </a:p>
          <a:p>
            <a:pPr>
              <a:spcBef>
                <a:spcPts val="102"/>
              </a:spcBef>
              <a:tabLst>
                <a:tab pos="60873" algn="l"/>
                <a:tab pos="97396" algn="l"/>
              </a:tabLst>
            </a:pPr>
            <a:r>
              <a:rPr lang="en-US" altLang="ko-KR" sz="13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                       </a:t>
            </a:r>
            <a:r>
              <a:rPr lang="en-US" altLang="ko-KR" sz="1400" b="1" spc="-6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+mn-ea"/>
              </a:rPr>
              <a:t>Easier certification</a:t>
            </a:r>
            <a:endParaRPr lang="en-US" altLang="ko-KR" sz="14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24" name="이등변 삼각형 123">
            <a:extLst>
              <a:ext uri="{FF2B5EF4-FFF2-40B4-BE49-F238E27FC236}">
                <a16:creationId xmlns:a16="http://schemas.microsoft.com/office/drawing/2014/main" xmlns="" id="{B2778092-FEA7-48FF-8C66-F03D11812508}"/>
              </a:ext>
            </a:extLst>
          </p:cNvPr>
          <p:cNvSpPr/>
          <p:nvPr/>
        </p:nvSpPr>
        <p:spPr>
          <a:xfrm rot="8593194">
            <a:off x="5670897" y="3296893"/>
            <a:ext cx="275434" cy="237444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5" name="이등변 삼각형 124">
            <a:extLst>
              <a:ext uri="{FF2B5EF4-FFF2-40B4-BE49-F238E27FC236}">
                <a16:creationId xmlns:a16="http://schemas.microsoft.com/office/drawing/2014/main" xmlns="" id="{BC8CD6AE-2EC5-4749-8C91-EF0E70769825}"/>
              </a:ext>
            </a:extLst>
          </p:cNvPr>
          <p:cNvSpPr/>
          <p:nvPr/>
        </p:nvSpPr>
        <p:spPr>
          <a:xfrm rot="1774490">
            <a:off x="2956451" y="3254278"/>
            <a:ext cx="275430" cy="237438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6" name="이등변 삼각형 125">
            <a:extLst>
              <a:ext uri="{FF2B5EF4-FFF2-40B4-BE49-F238E27FC236}">
                <a16:creationId xmlns:a16="http://schemas.microsoft.com/office/drawing/2014/main" xmlns="" id="{AEC9F92F-182B-49DF-958B-37055E100506}"/>
              </a:ext>
            </a:extLst>
          </p:cNvPr>
          <p:cNvSpPr/>
          <p:nvPr/>
        </p:nvSpPr>
        <p:spPr>
          <a:xfrm rot="12906326">
            <a:off x="2718712" y="3145370"/>
            <a:ext cx="275436" cy="237446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7" name="이등변 삼각형 126">
            <a:extLst>
              <a:ext uri="{FF2B5EF4-FFF2-40B4-BE49-F238E27FC236}">
                <a16:creationId xmlns:a16="http://schemas.microsoft.com/office/drawing/2014/main" xmlns="" id="{61093CE8-AE66-4563-A895-72E64865EE9E}"/>
              </a:ext>
            </a:extLst>
          </p:cNvPr>
          <p:cNvSpPr/>
          <p:nvPr/>
        </p:nvSpPr>
        <p:spPr>
          <a:xfrm rot="19838983">
            <a:off x="5888053" y="3109091"/>
            <a:ext cx="275431" cy="237438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8" name="이등변 삼각형 127">
            <a:extLst>
              <a:ext uri="{FF2B5EF4-FFF2-40B4-BE49-F238E27FC236}">
                <a16:creationId xmlns:a16="http://schemas.microsoft.com/office/drawing/2014/main" xmlns="" id="{87570351-3A53-4F36-B74B-1F3C96D70351}"/>
              </a:ext>
            </a:extLst>
          </p:cNvPr>
          <p:cNvSpPr/>
          <p:nvPr/>
        </p:nvSpPr>
        <p:spPr>
          <a:xfrm rot="1774490">
            <a:off x="4327514" y="5679971"/>
            <a:ext cx="275430" cy="237438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9" name="이등변 삼각형 128">
            <a:extLst>
              <a:ext uri="{FF2B5EF4-FFF2-40B4-BE49-F238E27FC236}">
                <a16:creationId xmlns:a16="http://schemas.microsoft.com/office/drawing/2014/main" xmlns="" id="{34DD4E48-6EA9-4936-AAAE-B408D2C97086}"/>
              </a:ext>
            </a:extLst>
          </p:cNvPr>
          <p:cNvSpPr/>
          <p:nvPr/>
        </p:nvSpPr>
        <p:spPr>
          <a:xfrm rot="12906326">
            <a:off x="4252898" y="6027515"/>
            <a:ext cx="275436" cy="237446"/>
          </a:xfrm>
          <a:prstGeom prst="triangle">
            <a:avLst/>
          </a:prstGeom>
          <a:solidFill>
            <a:srgbClr val="29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34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417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Ⅲ.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Supports and Innovation Policies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540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자유형 1301">
            <a:extLst>
              <a:ext uri="{FF2B5EF4-FFF2-40B4-BE49-F238E27FC236}">
                <a16:creationId xmlns:a16="http://schemas.microsoft.com/office/drawing/2014/main" xmlns="" id="{7DE44263-7AC5-463C-BB0E-546DC841B534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7" name="사각형: 모서리가 접힌 도형 36">
            <a:extLst>
              <a:ext uri="{FF2B5EF4-FFF2-40B4-BE49-F238E27FC236}">
                <a16:creationId xmlns:a16="http://schemas.microsoft.com/office/drawing/2014/main" xmlns="" id="{1FB8F861-A71C-4E0A-83A9-F84FC1F3F5F2}"/>
              </a:ext>
            </a:extLst>
          </p:cNvPr>
          <p:cNvSpPr/>
          <p:nvPr/>
        </p:nvSpPr>
        <p:spPr>
          <a:xfrm>
            <a:off x="1051873" y="2949300"/>
            <a:ext cx="7711125" cy="3083200"/>
          </a:xfrm>
          <a:prstGeom prst="foldedCorner">
            <a:avLst/>
          </a:prstGeom>
          <a:solidFill>
            <a:srgbClr val="C5E0B4"/>
          </a:solidFill>
          <a:ln>
            <a:noFill/>
          </a:ln>
          <a:effectLst>
            <a:outerShdw blurRad="114300" dist="381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사각형: 모서리가 접힌 도형 30">
            <a:extLst>
              <a:ext uri="{FF2B5EF4-FFF2-40B4-BE49-F238E27FC236}">
                <a16:creationId xmlns:a16="http://schemas.microsoft.com/office/drawing/2014/main" xmlns="" id="{3CDBBCE0-DD1F-4B2C-84BA-7BF128EAA0C4}"/>
              </a:ext>
            </a:extLst>
          </p:cNvPr>
          <p:cNvSpPr/>
          <p:nvPr/>
        </p:nvSpPr>
        <p:spPr>
          <a:xfrm>
            <a:off x="1051874" y="1305676"/>
            <a:ext cx="7711125" cy="1476000"/>
          </a:xfrm>
          <a:prstGeom prst="foldedCorner">
            <a:avLst/>
          </a:prstGeom>
          <a:solidFill>
            <a:srgbClr val="C5E0B4"/>
          </a:solidFill>
          <a:ln>
            <a:noFill/>
          </a:ln>
          <a:effectLst>
            <a:outerShdw blurRad="114300" dist="381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17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1908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3. </a:t>
            </a:r>
            <a:r>
              <a:rPr lang="en-US" altLang="ko-KR" sz="2200" b="1" dirty="0">
                <a:latin typeface="+mn-ea"/>
              </a:rPr>
              <a:t>Objectives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54052E-6D0A-46BB-986A-70249CCAD1F0}"/>
              </a:ext>
            </a:extLst>
          </p:cNvPr>
          <p:cNvSpPr txBox="1"/>
          <p:nvPr/>
        </p:nvSpPr>
        <p:spPr>
          <a:xfrm>
            <a:off x="1759519" y="5593030"/>
            <a:ext cx="59804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맑은 고딕" panose="020B0503020000020004" pitchFamily="50" charset="-127"/>
              </a:rPr>
              <a:t>⇒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3E3D43"/>
                </a:solidFill>
                <a:latin typeface="+mn-ea"/>
              </a:rPr>
              <a:t> Organic food development, fermented foods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xmlns="" id="{4B0AF0F7-332C-46D5-BB98-1FECE4EB0BCA}"/>
              </a:ext>
            </a:extLst>
          </p:cNvPr>
          <p:cNvSpPr/>
          <p:nvPr/>
        </p:nvSpPr>
        <p:spPr>
          <a:xfrm>
            <a:off x="350426" y="1343507"/>
            <a:ext cx="1386006" cy="1386001"/>
          </a:xfrm>
          <a:prstGeom prst="ellipse">
            <a:avLst/>
          </a:prstGeom>
          <a:solidFill>
            <a:srgbClr val="119F22"/>
          </a:solidFill>
          <a:ln w="88900"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xmlns="" id="{4EBB64B9-3CA9-4C74-A3FA-F4AC332D1A20}"/>
              </a:ext>
            </a:extLst>
          </p:cNvPr>
          <p:cNvSpPr/>
          <p:nvPr/>
        </p:nvSpPr>
        <p:spPr>
          <a:xfrm>
            <a:off x="350426" y="2980262"/>
            <a:ext cx="1386006" cy="1386001"/>
          </a:xfrm>
          <a:prstGeom prst="ellipse">
            <a:avLst/>
          </a:prstGeom>
          <a:solidFill>
            <a:srgbClr val="119F22"/>
          </a:solidFill>
          <a:ln w="88900"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latinLnBrk="0">
              <a:spcBef>
                <a:spcPts val="171"/>
              </a:spcBef>
              <a:tabLst>
                <a:tab pos="60873" algn="l"/>
                <a:tab pos="97396" algn="l"/>
              </a:tabLst>
            </a:pP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961CECAA-77BE-47A7-B400-5C02F79E8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827" y="1593452"/>
            <a:ext cx="873609" cy="87360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15A98405-A510-4630-920C-3185D135F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68" y="3236457"/>
            <a:ext cx="873609" cy="8736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3FA9701-3A94-44EF-AC4E-6982EC686A6A}"/>
              </a:ext>
            </a:extLst>
          </p:cNvPr>
          <p:cNvSpPr txBox="1"/>
          <p:nvPr/>
        </p:nvSpPr>
        <p:spPr>
          <a:xfrm>
            <a:off x="1600938" y="1755348"/>
            <a:ext cx="7035062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endParaRPr lang="en-US" altLang="ko-KR" sz="1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n-ea"/>
            </a:endParaRPr>
          </a:p>
          <a:p>
            <a:pPr>
              <a:lnSpc>
                <a:spcPts val="2000"/>
              </a:lnSpc>
            </a:pP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 - Acknowledged as the nation's best organic production site</a:t>
            </a:r>
          </a:p>
          <a:p>
            <a:pPr>
              <a:lnSpc>
                <a:spcPts val="2000"/>
              </a:lnSpc>
            </a:pPr>
            <a:r>
              <a:rPr lang="en-US" altLang="ko-KR" sz="1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  </a:t>
            </a: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⇒ Increase of farm household income and ecosystem conservation</a:t>
            </a: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xmlns="" id="{428373B3-0A48-4572-9B64-0FCA8E004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447433"/>
              </p:ext>
            </p:extLst>
          </p:nvPr>
        </p:nvGraphicFramePr>
        <p:xfrm>
          <a:off x="1759519" y="3706021"/>
          <a:ext cx="6700104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8269">
                  <a:extLst>
                    <a:ext uri="{9D8B030D-6E8A-4147-A177-3AD203B41FA5}">
                      <a16:colId xmlns:a16="http://schemas.microsoft.com/office/drawing/2014/main" xmlns="" val="153620939"/>
                    </a:ext>
                  </a:extLst>
                </a:gridCol>
                <a:gridCol w="3091835">
                  <a:extLst>
                    <a:ext uri="{9D8B030D-6E8A-4147-A177-3AD203B41FA5}">
                      <a16:colId xmlns:a16="http://schemas.microsoft.com/office/drawing/2014/main" xmlns="" val="2889814544"/>
                    </a:ext>
                  </a:extLst>
                </a:gridCol>
              </a:tblGrid>
              <a:tr h="248296">
                <a:tc>
                  <a:txBody>
                    <a:bodyPr/>
                    <a:lstStyle/>
                    <a:p>
                      <a:pPr algn="ctr" latinLnBrk="1"/>
                      <a:endParaRPr lang="ko-KR" altLang="en-US" sz="1500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</a:t>
                      </a:r>
                      <a:r>
                        <a:rPr lang="en-US" altLang="ko-KR" sz="1500" dirty="0" smtClean="0">
                          <a:latin typeface="+mn-ea"/>
                          <a:ea typeface="+mn-ea"/>
                        </a:rPr>
                        <a:t>2018</a:t>
                      </a:r>
                      <a:r>
                        <a:rPr lang="ko-KR" altLang="en-US" sz="1500" dirty="0" smtClean="0"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→   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2022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18366305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- Production ratio of</a:t>
                      </a:r>
                      <a:br>
                        <a:rPr lang="en-US" altLang="ko-KR" sz="1500" dirty="0">
                          <a:latin typeface="+mn-ea"/>
                          <a:ea typeface="+mn-ea"/>
                        </a:rPr>
                      </a:b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organic vs. non-pesticides</a:t>
                      </a:r>
                      <a:endParaRPr lang="ko-KR" altLang="en-US" sz="1500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4% </a:t>
                      </a:r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5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379ha </a:t>
                      </a:r>
                      <a:r>
                        <a:rPr lang="ko-KR" altLang="en-US" sz="15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→ </a:t>
                      </a:r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dirty="0">
                          <a:ln>
                            <a:noFill/>
                          </a:ln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5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10% </a:t>
                      </a:r>
                      <a:r>
                        <a:rPr lang="en-US" altLang="ko-KR" sz="1500" b="1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en-US" altLang="ko-KR" sz="15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1,100ha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26434918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- Anti-biotics livestock</a:t>
                      </a:r>
                      <a:endParaRPr lang="ko-KR" altLang="en-US" sz="1500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        6%   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→   </a:t>
                      </a:r>
                      <a:r>
                        <a:rPr lang="en-US" altLang="ko-KR" sz="1500" b="1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en-US" altLang="ko-KR" sz="15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%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50717298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- Organic processing industry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         </a:t>
                      </a:r>
                      <a:r>
                        <a:rPr lang="en-US" altLang="ko-KR" sz="15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50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→   </a:t>
                      </a:r>
                      <a:r>
                        <a:rPr lang="en-US" altLang="ko-KR" sz="15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91172223"/>
                  </a:ext>
                </a:extLst>
              </a:tr>
              <a:tr h="24829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- Organic certified forest products</a:t>
                      </a:r>
                      <a:r>
                        <a:rPr lang="ko-KR" altLang="en-US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</a:t>
                      </a:r>
                      <a:endParaRPr lang="ko-KR" altLang="en-US" sz="1500" b="0" dirty="0"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5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latin typeface="+mn-ea"/>
                          <a:ea typeface="+mn-ea"/>
                        </a:rPr>
                        <a:t>        10ha</a:t>
                      </a:r>
                      <a:r>
                        <a:rPr lang="ko-KR" altLang="en-US" sz="1500" dirty="0">
                          <a:ln>
                            <a:noFill/>
                          </a:ln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→   </a:t>
                      </a:r>
                      <a:r>
                        <a:rPr lang="en-US" altLang="ko-KR" sz="1500" b="1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100ha</a:t>
                      </a:r>
                      <a:endParaRPr lang="ko-KR" altLang="en-US" sz="1500" b="1" dirty="0"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43555322"/>
                  </a:ext>
                </a:extLst>
              </a:tr>
            </a:tbl>
          </a:graphicData>
        </a:graphic>
      </p:graphicFrame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20C8FFF4-F261-4F90-9FDA-5B20349D1CEE}"/>
              </a:ext>
            </a:extLst>
          </p:cNvPr>
          <p:cNvGrpSpPr/>
          <p:nvPr/>
        </p:nvGrpSpPr>
        <p:grpSpPr>
          <a:xfrm rot="21383565">
            <a:off x="1901132" y="2828692"/>
            <a:ext cx="3629245" cy="875895"/>
            <a:chOff x="4259538" y="891946"/>
            <a:chExt cx="2437515" cy="875895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xmlns="" id="{3ADB1762-D5B8-40A9-9619-0952B130748B}"/>
                </a:ext>
              </a:extLst>
            </p:cNvPr>
            <p:cNvSpPr/>
            <p:nvPr/>
          </p:nvSpPr>
          <p:spPr>
            <a:xfrm rot="449697">
              <a:off x="5185424" y="1209728"/>
              <a:ext cx="1511629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xmlns="" id="{6B0408E9-7534-4F2A-98C6-0BF5A55C89C0}"/>
                </a:ext>
              </a:extLst>
            </p:cNvPr>
            <p:cNvSpPr/>
            <p:nvPr/>
          </p:nvSpPr>
          <p:spPr>
            <a:xfrm>
              <a:off x="4259538" y="891946"/>
              <a:ext cx="2362640" cy="6826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700" b="1" dirty="0">
                  <a:solidFill>
                    <a:srgbClr val="3E3D43"/>
                  </a:solidFill>
                  <a:latin typeface="+mn-ea"/>
                </a:rPr>
                <a:t>Increase of organic certification</a:t>
              </a:r>
              <a:endParaRPr lang="ko-KR" altLang="en-US" sz="1700" b="1" dirty="0">
                <a:solidFill>
                  <a:srgbClr val="3E3D43"/>
                </a:solidFill>
                <a:latin typeface="+mn-ea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xmlns="" id="{C8928DAB-145A-4DCB-B383-5AC7A5E6EF1D}"/>
              </a:ext>
            </a:extLst>
          </p:cNvPr>
          <p:cNvGrpSpPr/>
          <p:nvPr/>
        </p:nvGrpSpPr>
        <p:grpSpPr>
          <a:xfrm rot="21383565">
            <a:off x="1889745" y="1179351"/>
            <a:ext cx="3213650" cy="875895"/>
            <a:chOff x="4259539" y="891946"/>
            <a:chExt cx="2437514" cy="875895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68FB733D-4329-4167-ACAB-E8135F434CC4}"/>
                </a:ext>
              </a:extLst>
            </p:cNvPr>
            <p:cNvSpPr/>
            <p:nvPr/>
          </p:nvSpPr>
          <p:spPr>
            <a:xfrm rot="449697">
              <a:off x="5185424" y="1209728"/>
              <a:ext cx="1511629" cy="5581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B05B7376-131F-4CFC-922E-86B991F33ABE}"/>
                </a:ext>
              </a:extLst>
            </p:cNvPr>
            <p:cNvSpPr/>
            <p:nvPr/>
          </p:nvSpPr>
          <p:spPr>
            <a:xfrm>
              <a:off x="4259539" y="891946"/>
              <a:ext cx="2252604" cy="6826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700" b="1" dirty="0" smtClean="0">
                  <a:solidFill>
                    <a:srgbClr val="3E3D43"/>
                  </a:solidFill>
                  <a:latin typeface="+mn-ea"/>
                </a:rPr>
                <a:t>Organic Public Management System</a:t>
              </a:r>
              <a:endParaRPr lang="ko-KR" altLang="en-US" sz="1700" b="1" dirty="0">
                <a:solidFill>
                  <a:srgbClr val="3E3D43"/>
                </a:solidFill>
                <a:latin typeface="+mn-ea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417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Ⅲ.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Supports and Innovation Policies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87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자유형 1301">
            <a:extLst>
              <a:ext uri="{FF2B5EF4-FFF2-40B4-BE49-F238E27FC236}">
                <a16:creationId xmlns:a16="http://schemas.microsoft.com/office/drawing/2014/main" xmlns="" id="{FB2E7069-1E63-416A-9C2D-060885CA9D27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18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53827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4. 2015 </a:t>
            </a:r>
            <a:r>
              <a:rPr lang="en-US" altLang="ko-KR" sz="2200" b="1" dirty="0" err="1" smtClean="0">
                <a:latin typeface="+mn-ea"/>
              </a:rPr>
              <a:t>Goesan</a:t>
            </a:r>
            <a:r>
              <a:rPr lang="en-US" altLang="ko-KR" sz="2200" b="1" dirty="0" smtClean="0">
                <a:latin typeface="+mn-ea"/>
              </a:rPr>
              <a:t> Organic Industry Expo</a:t>
            </a:r>
            <a:endParaRPr lang="en-US" altLang="ko-KR" sz="2200" b="1" dirty="0">
              <a:latin typeface="+mn-ea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xmlns="" id="{F0503D62-CB27-4DD3-B9AD-E46063EAB9E7}"/>
              </a:ext>
            </a:extLst>
          </p:cNvPr>
          <p:cNvSpPr/>
          <p:nvPr/>
        </p:nvSpPr>
        <p:spPr>
          <a:xfrm>
            <a:off x="248910" y="1091846"/>
            <a:ext cx="5630886" cy="5149466"/>
          </a:xfrm>
          <a:prstGeom prst="roundRect">
            <a:avLst>
              <a:gd name="adj" fmla="val 5900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8E9440F-2C7D-4FAD-BC9C-7F279D847F62}"/>
              </a:ext>
            </a:extLst>
          </p:cNvPr>
          <p:cNvSpPr txBox="1"/>
          <p:nvPr/>
        </p:nvSpPr>
        <p:spPr>
          <a:xfrm>
            <a:off x="248909" y="1264798"/>
            <a:ext cx="56308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7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Period : Sep. 18 ~ Oct. 11. 2015 (24 days) 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 smtClean="0">
                <a:latin typeface="+mn-ea"/>
              </a:rPr>
              <a:t>∙ Location </a:t>
            </a:r>
            <a:r>
              <a:rPr lang="en-US" altLang="ko-KR" sz="1700" b="1" dirty="0">
                <a:latin typeface="+mn-ea"/>
              </a:rPr>
              <a:t>: </a:t>
            </a:r>
            <a:r>
              <a:rPr lang="en-US" altLang="ko-KR" sz="1700" dirty="0" err="1" smtClean="0">
                <a:latin typeface="+mn-ea"/>
              </a:rPr>
              <a:t>Goesan</a:t>
            </a:r>
            <a:r>
              <a:rPr lang="en-US" altLang="ko-KR" sz="1700" dirty="0" smtClean="0">
                <a:latin typeface="+mn-ea"/>
              </a:rPr>
              <a:t> Expo Park</a:t>
            </a:r>
            <a:endParaRPr lang="en-US" altLang="ko-KR" sz="17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en-US" altLang="ko-KR" sz="1700" b="1" dirty="0"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Host : </a:t>
            </a:r>
            <a:r>
              <a:rPr lang="en-US" altLang="ko-KR" sz="1700" dirty="0" err="1" smtClean="0">
                <a:latin typeface="+mn-ea"/>
              </a:rPr>
              <a:t>Goesan</a:t>
            </a:r>
            <a:r>
              <a:rPr lang="en-US" altLang="ko-KR" sz="1700" dirty="0" smtClean="0">
                <a:latin typeface="+mn-ea"/>
              </a:rPr>
              <a:t> County, </a:t>
            </a:r>
            <a:r>
              <a:rPr lang="en-US" altLang="ko-KR" sz="1700" dirty="0" err="1" smtClean="0">
                <a:latin typeface="+mn-ea"/>
              </a:rPr>
              <a:t>Chungbuk</a:t>
            </a:r>
            <a:r>
              <a:rPr lang="en-US" altLang="ko-KR" sz="1700" dirty="0" smtClean="0">
                <a:latin typeface="+mn-ea"/>
              </a:rPr>
              <a:t> Province</a:t>
            </a:r>
            <a:endParaRPr lang="en-US" altLang="ko-KR" sz="1700" dirty="0"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en-US" altLang="ko-KR" sz="1700" b="1" dirty="0"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Budget </a:t>
            </a:r>
            <a:r>
              <a:rPr lang="en-US" altLang="ko-KR" sz="1700" b="1" dirty="0">
                <a:latin typeface="+mn-ea"/>
              </a:rPr>
              <a:t>: </a:t>
            </a:r>
            <a:r>
              <a:rPr lang="en-US" altLang="ko-KR" sz="1700" dirty="0" smtClean="0">
                <a:latin typeface="+mn-ea"/>
              </a:rPr>
              <a:t>19 million USD 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845595"/>
                </a:solidFill>
                <a:latin typeface="+mn-ea"/>
              </a:rPr>
              <a:t> </a:t>
            </a:r>
            <a:r>
              <a:rPr lang="en-US" altLang="ko-KR" sz="1700" b="1" dirty="0" smtClean="0">
                <a:solidFill>
                  <a:srgbClr val="845595"/>
                </a:solidFill>
                <a:latin typeface="+mn-ea"/>
              </a:rPr>
              <a:t>※ Total over 1 million visitors (Avg. 40 thousand 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845595"/>
                </a:solidFill>
                <a:latin typeface="+mn-ea"/>
              </a:rPr>
              <a:t> </a:t>
            </a:r>
            <a:r>
              <a:rPr lang="en-US" altLang="ko-KR" sz="1700" b="1" dirty="0" smtClean="0">
                <a:solidFill>
                  <a:srgbClr val="845595"/>
                </a:solidFill>
                <a:latin typeface="+mn-ea"/>
              </a:rPr>
              <a:t>   per day)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845595"/>
                </a:solidFill>
                <a:latin typeface="+mn-ea"/>
              </a:rPr>
              <a:t> ※ </a:t>
            </a:r>
            <a:r>
              <a:rPr lang="en-US" altLang="ko-KR" sz="1700" b="1" dirty="0" smtClean="0">
                <a:solidFill>
                  <a:srgbClr val="845595"/>
                </a:solidFill>
                <a:latin typeface="+mn-ea"/>
              </a:rPr>
              <a:t>Participants : 264 companies (190 domestic,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845595"/>
                </a:solidFill>
                <a:latin typeface="+mn-ea"/>
              </a:rPr>
              <a:t> </a:t>
            </a:r>
            <a:r>
              <a:rPr lang="en-US" altLang="ko-KR" sz="1700" b="1" dirty="0" smtClean="0">
                <a:solidFill>
                  <a:srgbClr val="845595"/>
                </a:solidFill>
                <a:latin typeface="+mn-ea"/>
              </a:rPr>
              <a:t>                      74 abroad)</a:t>
            </a:r>
            <a:endParaRPr lang="en-US" altLang="ko-KR" sz="1700" b="1" dirty="0">
              <a:solidFill>
                <a:srgbClr val="845595"/>
              </a:solidFill>
              <a:latin typeface="+mn-ea"/>
            </a:endParaRPr>
          </a:p>
          <a:p>
            <a:pPr>
              <a:lnSpc>
                <a:spcPts val="2400"/>
              </a:lnSpc>
            </a:pPr>
            <a:r>
              <a:rPr lang="en-US" altLang="ko-KR" sz="1700" b="1" dirty="0" smtClean="0">
                <a:latin typeface="+mn-ea"/>
              </a:rPr>
              <a:t>∙ Composition </a:t>
            </a:r>
            <a:r>
              <a:rPr lang="en-US" altLang="ko-KR" sz="1700" b="1" dirty="0">
                <a:latin typeface="+mn-ea"/>
              </a:rPr>
              <a:t>: </a:t>
            </a:r>
            <a:r>
              <a:rPr lang="en-US" altLang="ko-KR" sz="1700" dirty="0" smtClean="0">
                <a:latin typeface="+mn-ea"/>
              </a:rPr>
              <a:t>10 major theme exhibitions,</a:t>
            </a:r>
          </a:p>
          <a:p>
            <a:pPr>
              <a:lnSpc>
                <a:spcPts val="24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7 outdoor exhibitions, Expo farm, Special exhibitions, </a:t>
            </a:r>
          </a:p>
          <a:p>
            <a:pPr>
              <a:lnSpc>
                <a:spcPts val="24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Organic industry exhibition, International conference, </a:t>
            </a:r>
          </a:p>
          <a:p>
            <a:pPr>
              <a:lnSpc>
                <a:spcPts val="24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Various experiences and performances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05BC57"/>
                </a:solidFill>
                <a:latin typeface="+mn-ea"/>
              </a:rPr>
              <a:t> ※ </a:t>
            </a:r>
            <a:r>
              <a:rPr lang="en-US" altLang="ko-KR" sz="1700" b="1" dirty="0" smtClean="0">
                <a:solidFill>
                  <a:srgbClr val="05BC57"/>
                </a:solidFill>
                <a:latin typeface="+mn-ea"/>
              </a:rPr>
              <a:t>Organic 3.0 </a:t>
            </a:r>
            <a:r>
              <a:rPr lang="en-US" altLang="ko-KR" sz="1700" b="1" dirty="0" err="1">
                <a:solidFill>
                  <a:srgbClr val="05BC57"/>
                </a:solidFill>
                <a:latin typeface="+mn-ea"/>
              </a:rPr>
              <a:t>Goesan</a:t>
            </a:r>
            <a:r>
              <a:rPr lang="en-US" altLang="ko-KR" sz="1700" b="1" dirty="0" smtClean="0">
                <a:solidFill>
                  <a:srgbClr val="05BC57"/>
                </a:solidFill>
                <a:latin typeface="+mn-ea"/>
              </a:rPr>
              <a:t> Declaration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 smtClean="0">
                <a:solidFill>
                  <a:srgbClr val="05BC57"/>
                </a:solidFill>
                <a:latin typeface="+mn-ea"/>
              </a:rPr>
              <a:t> </a:t>
            </a:r>
            <a:r>
              <a:rPr lang="en-US" altLang="ko-KR" sz="1700" b="1" dirty="0">
                <a:solidFill>
                  <a:srgbClr val="05BC57"/>
                </a:solidFill>
                <a:latin typeface="+mn-ea"/>
              </a:rPr>
              <a:t>※ </a:t>
            </a:r>
            <a:r>
              <a:rPr lang="en-US" altLang="ko-KR" sz="1700" b="1" dirty="0" smtClean="0">
                <a:solidFill>
                  <a:srgbClr val="05BC57"/>
                </a:solidFill>
                <a:latin typeface="+mn-ea"/>
              </a:rPr>
              <a:t>Asian Local Governments for Organic Agriculture</a:t>
            </a:r>
          </a:p>
          <a:p>
            <a:pPr>
              <a:lnSpc>
                <a:spcPts val="2400"/>
              </a:lnSpc>
            </a:pPr>
            <a:r>
              <a:rPr lang="en-US" altLang="ko-KR" sz="1700" b="1" dirty="0">
                <a:solidFill>
                  <a:srgbClr val="05BC57"/>
                </a:solidFill>
                <a:latin typeface="+mn-ea"/>
              </a:rPr>
              <a:t> </a:t>
            </a:r>
            <a:r>
              <a:rPr lang="en-US" altLang="ko-KR" sz="1700" b="1" dirty="0" smtClean="0">
                <a:solidFill>
                  <a:srgbClr val="05BC57"/>
                </a:solidFill>
                <a:latin typeface="+mn-ea"/>
              </a:rPr>
              <a:t>   (ALGOA) </a:t>
            </a:r>
            <a:endParaRPr lang="en-US" altLang="ko-KR" sz="1700" b="1" dirty="0">
              <a:solidFill>
                <a:srgbClr val="05BC57"/>
              </a:solidFill>
              <a:latin typeface="+mn-ea"/>
            </a:endParaRPr>
          </a:p>
          <a:p>
            <a:pPr>
              <a:lnSpc>
                <a:spcPts val="2400"/>
              </a:lnSpc>
            </a:pPr>
            <a:endParaRPr lang="en-US" altLang="ko-KR" sz="17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417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Ⅲ.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Supports and Innovation Policies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1357" y="778701"/>
            <a:ext cx="302433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297" y="3587013"/>
            <a:ext cx="237626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230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501090" y="6509587"/>
            <a:ext cx="57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- 1 -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441195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ko-KR" alt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8570" y="0"/>
            <a:ext cx="10133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756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D10F192E-95EC-49DD-9F92-555B26F4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D3753151-5ABB-4996-AA1F-969C9677A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23" name="사다리꼴 2">
            <a:extLst>
              <a:ext uri="{FF2B5EF4-FFF2-40B4-BE49-F238E27FC236}">
                <a16:creationId xmlns:a16="http://schemas.microsoft.com/office/drawing/2014/main" xmlns="" id="{B5E04C36-2711-48C4-9DDC-9CDC3B3BAC65}"/>
              </a:ext>
            </a:extLst>
          </p:cNvPr>
          <p:cNvSpPr/>
          <p:nvPr/>
        </p:nvSpPr>
        <p:spPr>
          <a:xfrm>
            <a:off x="-16329" y="1876534"/>
            <a:ext cx="10414093" cy="5057665"/>
          </a:xfrm>
          <a:custGeom>
            <a:avLst/>
            <a:gdLst>
              <a:gd name="connsiteX0" fmla="*/ 0 w 7823200"/>
              <a:gd name="connsiteY0" fmla="*/ 3592286 h 3592286"/>
              <a:gd name="connsiteX1" fmla="*/ 898072 w 7823200"/>
              <a:gd name="connsiteY1" fmla="*/ 0 h 3592286"/>
              <a:gd name="connsiteX2" fmla="*/ 6925129 w 7823200"/>
              <a:gd name="connsiteY2" fmla="*/ 0 h 3592286"/>
              <a:gd name="connsiteX3" fmla="*/ 7823200 w 7823200"/>
              <a:gd name="connsiteY3" fmla="*/ 3592286 h 3592286"/>
              <a:gd name="connsiteX4" fmla="*/ 0 w 7823200"/>
              <a:gd name="connsiteY4" fmla="*/ 3592286 h 3592286"/>
              <a:gd name="connsiteX0" fmla="*/ 16328 w 7839528"/>
              <a:gd name="connsiteY0" fmla="*/ 5275944 h 5275944"/>
              <a:gd name="connsiteX1" fmla="*/ 0 w 7839528"/>
              <a:gd name="connsiteY1" fmla="*/ 0 h 5275944"/>
              <a:gd name="connsiteX2" fmla="*/ 6941457 w 7839528"/>
              <a:gd name="connsiteY2" fmla="*/ 1683658 h 5275944"/>
              <a:gd name="connsiteX3" fmla="*/ 7839528 w 7839528"/>
              <a:gd name="connsiteY3" fmla="*/ 5275944 h 5275944"/>
              <a:gd name="connsiteX4" fmla="*/ 16328 w 7839528"/>
              <a:gd name="connsiteY4" fmla="*/ 5275944 h 5275944"/>
              <a:gd name="connsiteX0" fmla="*/ 16328 w 7839528"/>
              <a:gd name="connsiteY0" fmla="*/ 5275944 h 5275944"/>
              <a:gd name="connsiteX1" fmla="*/ 0 w 7839528"/>
              <a:gd name="connsiteY1" fmla="*/ 0 h 5275944"/>
              <a:gd name="connsiteX2" fmla="*/ 7391399 w 7839528"/>
              <a:gd name="connsiteY2" fmla="*/ 3454400 h 5275944"/>
              <a:gd name="connsiteX3" fmla="*/ 7839528 w 7839528"/>
              <a:gd name="connsiteY3" fmla="*/ 5275944 h 5275944"/>
              <a:gd name="connsiteX4" fmla="*/ 16328 w 7839528"/>
              <a:gd name="connsiteY4" fmla="*/ 5275944 h 5275944"/>
              <a:gd name="connsiteX0" fmla="*/ 16328 w 9581242"/>
              <a:gd name="connsiteY0" fmla="*/ 5275944 h 5290458"/>
              <a:gd name="connsiteX1" fmla="*/ 0 w 9581242"/>
              <a:gd name="connsiteY1" fmla="*/ 0 h 5290458"/>
              <a:gd name="connsiteX2" fmla="*/ 7391399 w 9581242"/>
              <a:gd name="connsiteY2" fmla="*/ 3454400 h 5290458"/>
              <a:gd name="connsiteX3" fmla="*/ 9581242 w 9581242"/>
              <a:gd name="connsiteY3" fmla="*/ 5290458 h 5290458"/>
              <a:gd name="connsiteX4" fmla="*/ 16328 w 9581242"/>
              <a:gd name="connsiteY4" fmla="*/ 5275944 h 5290458"/>
              <a:gd name="connsiteX0" fmla="*/ 16328 w 9581242"/>
              <a:gd name="connsiteY0" fmla="*/ 5275944 h 5290458"/>
              <a:gd name="connsiteX1" fmla="*/ 0 w 9581242"/>
              <a:gd name="connsiteY1" fmla="*/ 0 h 5290458"/>
              <a:gd name="connsiteX2" fmla="*/ 8944428 w 9581242"/>
              <a:gd name="connsiteY2" fmla="*/ 3120571 h 5290458"/>
              <a:gd name="connsiteX3" fmla="*/ 9581242 w 9581242"/>
              <a:gd name="connsiteY3" fmla="*/ 5290458 h 5290458"/>
              <a:gd name="connsiteX4" fmla="*/ 16328 w 9581242"/>
              <a:gd name="connsiteY4" fmla="*/ 5275944 h 5290458"/>
              <a:gd name="connsiteX0" fmla="*/ 16328 w 9581242"/>
              <a:gd name="connsiteY0" fmla="*/ 5275944 h 5290458"/>
              <a:gd name="connsiteX1" fmla="*/ 0 w 9581242"/>
              <a:gd name="connsiteY1" fmla="*/ 0 h 5290458"/>
              <a:gd name="connsiteX2" fmla="*/ 8479971 w 9581242"/>
              <a:gd name="connsiteY2" fmla="*/ 3091542 h 5290458"/>
              <a:gd name="connsiteX3" fmla="*/ 9581242 w 9581242"/>
              <a:gd name="connsiteY3" fmla="*/ 5290458 h 5290458"/>
              <a:gd name="connsiteX4" fmla="*/ 16328 w 9581242"/>
              <a:gd name="connsiteY4" fmla="*/ 5275944 h 529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1242" h="5290458">
                <a:moveTo>
                  <a:pt x="16328" y="5275944"/>
                </a:moveTo>
                <a:cubicBezTo>
                  <a:pt x="10885" y="3517296"/>
                  <a:pt x="5443" y="1758648"/>
                  <a:pt x="0" y="0"/>
                </a:cubicBezTo>
                <a:lnTo>
                  <a:pt x="8479971" y="3091542"/>
                </a:lnTo>
                <a:lnTo>
                  <a:pt x="9581242" y="5290458"/>
                </a:lnTo>
                <a:lnTo>
                  <a:pt x="16328" y="527594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평행 사변형 23">
            <a:extLst>
              <a:ext uri="{FF2B5EF4-FFF2-40B4-BE49-F238E27FC236}">
                <a16:creationId xmlns:a16="http://schemas.microsoft.com/office/drawing/2014/main" xmlns="" id="{221AC67D-7EC6-4BF5-8F98-6B34F64594AB}"/>
              </a:ext>
            </a:extLst>
          </p:cNvPr>
          <p:cNvSpPr/>
          <p:nvPr/>
        </p:nvSpPr>
        <p:spPr>
          <a:xfrm flipH="1">
            <a:off x="-711201" y="0"/>
            <a:ext cx="5167085" cy="7445829"/>
          </a:xfrm>
          <a:prstGeom prst="parallelogram">
            <a:avLst/>
          </a:prstGeom>
          <a:solidFill>
            <a:srgbClr val="09B9AB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평행 사변형 24">
            <a:extLst>
              <a:ext uri="{FF2B5EF4-FFF2-40B4-BE49-F238E27FC236}">
                <a16:creationId xmlns:a16="http://schemas.microsoft.com/office/drawing/2014/main" xmlns="" id="{5FD78A02-37F6-4742-90AE-7961D454C6E9}"/>
              </a:ext>
            </a:extLst>
          </p:cNvPr>
          <p:cNvSpPr/>
          <p:nvPr/>
        </p:nvSpPr>
        <p:spPr>
          <a:xfrm flipH="1">
            <a:off x="6272799" y="3026908"/>
            <a:ext cx="3178628" cy="3880797"/>
          </a:xfrm>
          <a:prstGeom prst="parallelogram">
            <a:avLst>
              <a:gd name="adj" fmla="val 75626"/>
            </a:avLst>
          </a:prstGeom>
          <a:solidFill>
            <a:srgbClr val="09B9AB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5C9BC4D-94E7-4744-9912-82993E28327D}"/>
              </a:ext>
            </a:extLst>
          </p:cNvPr>
          <p:cNvSpPr txBox="1"/>
          <p:nvPr/>
        </p:nvSpPr>
        <p:spPr>
          <a:xfrm>
            <a:off x="354887" y="2894324"/>
            <a:ext cx="4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Ⅰ</a:t>
            </a:r>
            <a:endParaRPr lang="ko-KR" altLang="en-US" sz="24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B29561F-BDB8-4619-9C2F-6E70F9CA0E53}"/>
              </a:ext>
            </a:extLst>
          </p:cNvPr>
          <p:cNvSpPr txBox="1"/>
          <p:nvPr/>
        </p:nvSpPr>
        <p:spPr>
          <a:xfrm>
            <a:off x="1012325" y="2886377"/>
            <a:ext cx="374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About </a:t>
            </a:r>
            <a:r>
              <a:rPr lang="en-US" altLang="ko-KR" sz="2400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Goesan</a:t>
            </a:r>
            <a:r>
              <a: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county</a:t>
            </a:r>
            <a:endParaRPr lang="ko-KR" altLang="en-US" sz="24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01D00E4-3CC9-400C-8D32-DEB08058C47D}"/>
              </a:ext>
            </a:extLst>
          </p:cNvPr>
          <p:cNvSpPr txBox="1"/>
          <p:nvPr/>
        </p:nvSpPr>
        <p:spPr>
          <a:xfrm>
            <a:off x="339999" y="4046394"/>
            <a:ext cx="4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r>
              <a:rPr lang="en-US" altLang="ko-KR" sz="2400" b="1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Ⅱ</a:t>
            </a:r>
            <a:endParaRPr lang="ko-KR" altLang="en-US" sz="24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BED9DA0-1E2B-4AF5-868F-1418B7D147C7}"/>
              </a:ext>
            </a:extLst>
          </p:cNvPr>
          <p:cNvSpPr txBox="1"/>
          <p:nvPr/>
        </p:nvSpPr>
        <p:spPr>
          <a:xfrm>
            <a:off x="1011379" y="4068194"/>
            <a:ext cx="525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r>
              <a:rPr lang="en-US" altLang="ko-KR" sz="2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Organic </a:t>
            </a:r>
            <a:r>
              <a: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Agriculture of </a:t>
            </a:r>
            <a:r>
              <a:rPr lang="en-US" altLang="ko-KR" sz="2400" dirty="0" err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Goesan</a:t>
            </a:r>
            <a:endParaRPr lang="en-US" altLang="ko-KR" sz="24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094D17-5ADE-4733-897B-A09C22E872FA}"/>
              </a:ext>
            </a:extLst>
          </p:cNvPr>
          <p:cNvSpPr txBox="1"/>
          <p:nvPr/>
        </p:nvSpPr>
        <p:spPr>
          <a:xfrm>
            <a:off x="286479" y="5197944"/>
            <a:ext cx="589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HY견명조" pitchFamily="18" charset="-127"/>
                <a:ea typeface="HY견명조" pitchFamily="18" charset="-127"/>
              </a:rPr>
              <a:t>Ⅲ</a:t>
            </a:r>
            <a:endParaRPr lang="ko-KR" altLang="en-US" sz="2400" b="1" dirty="0">
              <a:solidFill>
                <a:schemeClr val="tx1"/>
              </a:solidFill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756766-95C6-46A5-A8A5-AC660B4FC27F}"/>
              </a:ext>
            </a:extLst>
          </p:cNvPr>
          <p:cNvSpPr txBox="1"/>
          <p:nvPr/>
        </p:nvSpPr>
        <p:spPr>
          <a:xfrm>
            <a:off x="1033709" y="5235440"/>
            <a:ext cx="764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4000">
                <a:solidFill>
                  <a:schemeClr val="bg1">
                    <a:lumMod val="95000"/>
                  </a:schemeClr>
                </a:solidFill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r>
              <a:rPr lang="en-US" altLang="ko-KR" sz="24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Organic Supports and Innovations of </a:t>
            </a:r>
            <a:r>
              <a:rPr lang="en-US" altLang="ko-KR" sz="2400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Goesan</a:t>
            </a:r>
            <a:endParaRPr lang="ko-KR" altLang="en-US" sz="24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73998BE-BA23-49B8-937A-68EC2FFDCF68}"/>
              </a:ext>
            </a:extLst>
          </p:cNvPr>
          <p:cNvSpPr txBox="1"/>
          <p:nvPr/>
        </p:nvSpPr>
        <p:spPr>
          <a:xfrm>
            <a:off x="438876" y="142689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>
                <a:latin typeface="HY견고딕" pitchFamily="18" charset="-127"/>
                <a:ea typeface="HY견고딕" pitchFamily="18" charset="-127"/>
              </a:rPr>
              <a:t>Contents</a:t>
            </a:r>
          </a:p>
        </p:txBody>
      </p: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xmlns="" id="{404A930D-21EB-4CF3-8CB7-DAE6E1382BAD}"/>
              </a:ext>
            </a:extLst>
          </p:cNvPr>
          <p:cNvCxnSpPr>
            <a:cxnSpLocks/>
          </p:cNvCxnSpPr>
          <p:nvPr/>
        </p:nvCxnSpPr>
        <p:spPr>
          <a:xfrm flipV="1">
            <a:off x="550488" y="2145414"/>
            <a:ext cx="2676967" cy="3611"/>
          </a:xfrm>
          <a:prstGeom prst="line">
            <a:avLst/>
          </a:prstGeom>
          <a:ln w="82550">
            <a:solidFill>
              <a:schemeClr val="tx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7">
            <a:extLst>
              <a:ext uri="{FF2B5EF4-FFF2-40B4-BE49-F238E27FC236}">
                <a16:creationId xmlns:a16="http://schemas.microsoft.com/office/drawing/2014/main" xmlns="" id="{05E6CFE0-37E0-4A71-98F8-B15380E2E6BD}"/>
              </a:ext>
            </a:extLst>
          </p:cNvPr>
          <p:cNvSpPr/>
          <p:nvPr/>
        </p:nvSpPr>
        <p:spPr bwMode="auto">
          <a:xfrm>
            <a:off x="328458" y="2885434"/>
            <a:ext cx="507058" cy="507058"/>
          </a:xfrm>
          <a:prstGeom prst="ellipse">
            <a:avLst/>
          </a:prstGeom>
          <a:noFill/>
          <a:ln w="508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xmlns="" id="{4D1131F2-D772-499C-A21B-DCFD4A36128D}"/>
              </a:ext>
            </a:extLst>
          </p:cNvPr>
          <p:cNvSpPr/>
          <p:nvPr/>
        </p:nvSpPr>
        <p:spPr bwMode="auto">
          <a:xfrm>
            <a:off x="331124" y="4041372"/>
            <a:ext cx="507058" cy="507058"/>
          </a:xfrm>
          <a:prstGeom prst="ellipse">
            <a:avLst/>
          </a:prstGeom>
          <a:noFill/>
          <a:ln w="508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7" name="Oval 7">
            <a:extLst>
              <a:ext uri="{FF2B5EF4-FFF2-40B4-BE49-F238E27FC236}">
                <a16:creationId xmlns:a16="http://schemas.microsoft.com/office/drawing/2014/main" xmlns="" id="{B6845E9D-FE21-4A5C-9A0C-BE68135BE4E1}"/>
              </a:ext>
            </a:extLst>
          </p:cNvPr>
          <p:cNvSpPr/>
          <p:nvPr/>
        </p:nvSpPr>
        <p:spPr bwMode="auto">
          <a:xfrm>
            <a:off x="327512" y="5185407"/>
            <a:ext cx="507058" cy="507058"/>
          </a:xfrm>
          <a:prstGeom prst="ellipse">
            <a:avLst/>
          </a:prstGeom>
          <a:noFill/>
          <a:ln w="50800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5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31988"/>
            <a:ext cx="4572000" cy="296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699" y="4123442"/>
            <a:ext cx="4391301" cy="30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847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19662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3429000"/>
            <a:ext cx="10081370" cy="42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0"/>
            <a:ext cx="4283968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2593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06794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2658" y="3645024"/>
            <a:ext cx="5151342" cy="320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-171400"/>
            <a:ext cx="94685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3174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4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4745" y="837521"/>
            <a:ext cx="8851664" cy="560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" name="자유형 1301">
            <a:extLst>
              <a:ext uri="{FF2B5EF4-FFF2-40B4-BE49-F238E27FC236}">
                <a16:creationId xmlns:a16="http://schemas.microsoft.com/office/drawing/2014/main" xmlns="" id="{FB2E7069-1E63-416A-9C2D-060885CA9D27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23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629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5. 2022 </a:t>
            </a:r>
            <a:r>
              <a:rPr lang="en-US" altLang="ko-KR" sz="2200" b="1" dirty="0" err="1" smtClean="0">
                <a:latin typeface="+mn-ea"/>
              </a:rPr>
              <a:t>Goesan</a:t>
            </a:r>
            <a:r>
              <a:rPr lang="en-US" altLang="ko-KR" sz="2200" b="1" dirty="0" smtClean="0">
                <a:latin typeface="+mn-ea"/>
              </a:rPr>
              <a:t> World Organic Industry Expo</a:t>
            </a:r>
            <a:endParaRPr lang="en-US" altLang="ko-KR" sz="2200" b="1" dirty="0">
              <a:latin typeface="+mn-ea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xmlns="" id="{F0503D62-CB27-4DD3-B9AD-E46063EAB9E7}"/>
              </a:ext>
            </a:extLst>
          </p:cNvPr>
          <p:cNvSpPr/>
          <p:nvPr/>
        </p:nvSpPr>
        <p:spPr>
          <a:xfrm>
            <a:off x="1748162" y="1094670"/>
            <a:ext cx="5776263" cy="4801314"/>
          </a:xfrm>
          <a:prstGeom prst="roundRect">
            <a:avLst>
              <a:gd name="adj" fmla="val 5900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8E9440F-2C7D-4FAD-BC9C-7F279D847F62}"/>
              </a:ext>
            </a:extLst>
          </p:cNvPr>
          <p:cNvSpPr txBox="1"/>
          <p:nvPr/>
        </p:nvSpPr>
        <p:spPr>
          <a:xfrm>
            <a:off x="1811961" y="1094670"/>
            <a:ext cx="55806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00" b="1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Date : Sep. 2</a:t>
            </a:r>
            <a:r>
              <a:rPr lang="en-US" altLang="ko-KR" sz="1700" b="1" baseline="30000" dirty="0" smtClean="0">
                <a:latin typeface="+mn-ea"/>
              </a:rPr>
              <a:t>nd</a:t>
            </a:r>
            <a:r>
              <a:rPr lang="en-US" altLang="ko-KR" sz="1700" b="1" dirty="0" smtClean="0">
                <a:latin typeface="+mn-ea"/>
              </a:rPr>
              <a:t> ~ 18</a:t>
            </a:r>
            <a:r>
              <a:rPr lang="en-US" altLang="ko-KR" sz="1700" b="1" baseline="30000" dirty="0" smtClean="0">
                <a:latin typeface="+mn-ea"/>
              </a:rPr>
              <a:t>th</a:t>
            </a:r>
            <a:r>
              <a:rPr lang="en-US" altLang="ko-KR" sz="1700" b="1" dirty="0" smtClean="0">
                <a:latin typeface="+mn-ea"/>
              </a:rPr>
              <a:t>, 2022 (17 days) </a:t>
            </a:r>
          </a:p>
          <a:p>
            <a:pPr>
              <a:lnSpc>
                <a:spcPct val="150000"/>
              </a:lnSpc>
            </a:pPr>
            <a:r>
              <a:rPr lang="en-US" altLang="ko-KR" sz="1700" b="1" dirty="0" smtClean="0">
                <a:latin typeface="+mn-ea"/>
              </a:rPr>
              <a:t>∙ Location </a:t>
            </a:r>
            <a:r>
              <a:rPr lang="en-US" altLang="ko-KR" sz="1700" b="1" dirty="0">
                <a:latin typeface="+mn-ea"/>
              </a:rPr>
              <a:t>: </a:t>
            </a:r>
            <a:r>
              <a:rPr lang="en-US" altLang="ko-KR" sz="1700" dirty="0" err="1" smtClean="0">
                <a:latin typeface="+mn-ea"/>
              </a:rPr>
              <a:t>Goesan</a:t>
            </a:r>
            <a:r>
              <a:rPr lang="en-US" altLang="ko-KR" sz="1700" dirty="0" smtClean="0">
                <a:latin typeface="+mn-ea"/>
              </a:rPr>
              <a:t> Expo Park</a:t>
            </a:r>
            <a:endParaRPr lang="en-US" altLang="ko-KR" sz="17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700" b="1" dirty="0"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Host : </a:t>
            </a:r>
            <a:r>
              <a:rPr lang="en-US" altLang="ko-KR" sz="1700" dirty="0" smtClean="0">
                <a:latin typeface="+mn-ea"/>
              </a:rPr>
              <a:t>IFOAM,</a:t>
            </a:r>
            <a:r>
              <a:rPr lang="en-US" altLang="ko-KR" sz="1700" b="1" dirty="0" smtClean="0">
                <a:latin typeface="+mn-ea"/>
              </a:rPr>
              <a:t> </a:t>
            </a:r>
            <a:r>
              <a:rPr lang="en-US" altLang="ko-KR" sz="1700" dirty="0" err="1" smtClean="0">
                <a:latin typeface="+mn-ea"/>
              </a:rPr>
              <a:t>Goesan</a:t>
            </a:r>
            <a:r>
              <a:rPr lang="en-US" altLang="ko-KR" sz="1700" dirty="0" smtClean="0">
                <a:latin typeface="+mn-ea"/>
              </a:rPr>
              <a:t> County, </a:t>
            </a:r>
            <a:r>
              <a:rPr lang="en-US" altLang="ko-KR" sz="1700" dirty="0" err="1" smtClean="0">
                <a:latin typeface="+mn-ea"/>
              </a:rPr>
              <a:t>Chungbuk</a:t>
            </a:r>
            <a:r>
              <a:rPr lang="en-US" altLang="ko-KR" sz="1700" dirty="0" smtClean="0">
                <a:latin typeface="+mn-ea"/>
              </a:rPr>
              <a:t> Province</a:t>
            </a:r>
            <a:endParaRPr lang="en-US" altLang="ko-KR" sz="17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700" b="1" dirty="0">
                <a:latin typeface="+mn-ea"/>
              </a:rPr>
              <a:t>∙ </a:t>
            </a:r>
            <a:r>
              <a:rPr lang="en-US" altLang="ko-KR" sz="1700" b="1" dirty="0" smtClean="0">
                <a:latin typeface="+mn-ea"/>
              </a:rPr>
              <a:t>Budget </a:t>
            </a:r>
            <a:r>
              <a:rPr lang="en-US" altLang="ko-KR" sz="1700" b="1" dirty="0">
                <a:latin typeface="+mn-ea"/>
              </a:rPr>
              <a:t>: </a:t>
            </a:r>
            <a:r>
              <a:rPr lang="en-US" altLang="ko-KR" sz="1700" dirty="0" smtClean="0">
                <a:latin typeface="+mn-ea"/>
              </a:rPr>
              <a:t>13 million USD </a:t>
            </a:r>
          </a:p>
          <a:p>
            <a:pPr>
              <a:lnSpc>
                <a:spcPct val="150000"/>
              </a:lnSpc>
            </a:pPr>
            <a:r>
              <a:rPr lang="en-US" altLang="ko-KR" sz="1700" b="1" dirty="0" smtClean="0">
                <a:latin typeface="+mn-ea"/>
              </a:rPr>
              <a:t>∙ Composition </a:t>
            </a:r>
            <a:r>
              <a:rPr lang="en-US" altLang="ko-KR" sz="1700" b="1" dirty="0">
                <a:latin typeface="+mn-ea"/>
              </a:rPr>
              <a:t>: </a:t>
            </a:r>
            <a:endParaRPr lang="en-US" altLang="ko-KR" sz="17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700" b="1" dirty="0">
                <a:latin typeface="+mn-ea"/>
              </a:rPr>
              <a:t> </a:t>
            </a:r>
            <a:r>
              <a:rPr lang="en-US" altLang="ko-KR" sz="1700" b="1" dirty="0" smtClean="0">
                <a:latin typeface="+mn-ea"/>
              </a:rPr>
              <a:t>  - </a:t>
            </a:r>
            <a:r>
              <a:rPr lang="en-US" altLang="ko-KR" sz="1700" dirty="0" smtClean="0">
                <a:latin typeface="+mn-ea"/>
              </a:rPr>
              <a:t>Various theme exhibitions</a:t>
            </a:r>
          </a:p>
          <a:p>
            <a:pPr>
              <a:lnSpc>
                <a:spcPct val="1500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- Organic trade expo and organic market</a:t>
            </a:r>
          </a:p>
          <a:p>
            <a:pPr>
              <a:lnSpc>
                <a:spcPct val="1500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- Special exhibitions</a:t>
            </a:r>
          </a:p>
          <a:p>
            <a:pPr>
              <a:lnSpc>
                <a:spcPct val="150000"/>
              </a:lnSpc>
            </a:pPr>
            <a:r>
              <a:rPr lang="en-US" altLang="ko-KR" sz="1700" dirty="0" smtClean="0">
                <a:latin typeface="+mn-ea"/>
              </a:rPr>
              <a:t>   - Organic industry exhibition</a:t>
            </a:r>
          </a:p>
          <a:p>
            <a:pPr>
              <a:lnSpc>
                <a:spcPct val="1500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- International conference </a:t>
            </a:r>
          </a:p>
          <a:p>
            <a:pPr>
              <a:lnSpc>
                <a:spcPct val="1500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- Organic Farm</a:t>
            </a:r>
          </a:p>
          <a:p>
            <a:pPr>
              <a:lnSpc>
                <a:spcPct val="150000"/>
              </a:lnSpc>
            </a:pPr>
            <a:r>
              <a:rPr lang="en-US" altLang="ko-KR" sz="1700" dirty="0">
                <a:latin typeface="+mn-ea"/>
              </a:rPr>
              <a:t> </a:t>
            </a:r>
            <a:r>
              <a:rPr lang="en-US" altLang="ko-KR" sz="1700" dirty="0" smtClean="0">
                <a:latin typeface="+mn-ea"/>
              </a:rPr>
              <a:t>  - Various experiences and performances</a:t>
            </a:r>
            <a:endParaRPr lang="en-US" altLang="ko-KR" sz="1700" dirty="0"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4176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Ⅲ.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Supports and Innovation Policies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167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그림 32">
            <a:extLst>
              <a:ext uri="{FF2B5EF4-FFF2-40B4-BE49-F238E27FC236}">
                <a16:creationId xmlns:a16="http://schemas.microsoft.com/office/drawing/2014/main" xmlns="" id="{5D302DDB-8C8B-43C3-B390-8FF49F9B8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6818BA11-CA1B-490D-B552-4F1E2C66F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4493" y="6383663"/>
            <a:ext cx="1015014" cy="281822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xmlns="" id="{A9815B3F-3C65-41A3-A6E1-9880FA2A68CC}"/>
              </a:ext>
            </a:extLst>
          </p:cNvPr>
          <p:cNvSpPr/>
          <p:nvPr/>
        </p:nvSpPr>
        <p:spPr>
          <a:xfrm>
            <a:off x="0" y="0"/>
            <a:ext cx="9144000" cy="706067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2CFC8CD-E840-421B-8101-2F1DC6BF073B}"/>
              </a:ext>
            </a:extLst>
          </p:cNvPr>
          <p:cNvSpPr txBox="1"/>
          <p:nvPr/>
        </p:nvSpPr>
        <p:spPr>
          <a:xfrm>
            <a:off x="2772877" y="3436088"/>
            <a:ext cx="3598245" cy="62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ko-KR" sz="3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Thank you!</a:t>
            </a:r>
            <a:endParaRPr lang="ko-KR" altLang="en-US" sz="3400" b="1" dirty="0">
              <a:solidFill>
                <a:schemeClr val="bg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DC76682B-4C8E-475F-83BF-DD568C67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D9F53E7-E32D-4887-8C6A-962CEB633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05651"/>
          </a:xfrm>
          <a:prstGeom prst="rect">
            <a:avLst/>
          </a:prstGeom>
        </p:spPr>
      </p:pic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xmlns="" id="{2A35B32A-00C8-4213-B132-F69957FC0A4D}"/>
              </a:ext>
            </a:extLst>
          </p:cNvPr>
          <p:cNvSpPr txBox="1">
            <a:spLocks/>
          </p:cNvSpPr>
          <p:nvPr/>
        </p:nvSpPr>
        <p:spPr>
          <a:xfrm>
            <a:off x="8721306" y="560717"/>
            <a:ext cx="422694" cy="312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7" name="직사각형 2">
            <a:extLst>
              <a:ext uri="{FF2B5EF4-FFF2-40B4-BE49-F238E27FC236}">
                <a16:creationId xmlns:a16="http://schemas.microsoft.com/office/drawing/2014/main" xmlns="" id="{B926897F-CE15-44AB-8858-E7F37D701FFD}"/>
              </a:ext>
            </a:extLst>
          </p:cNvPr>
          <p:cNvSpPr/>
          <p:nvPr/>
        </p:nvSpPr>
        <p:spPr>
          <a:xfrm rot="10800000">
            <a:off x="0" y="3602091"/>
            <a:ext cx="9144000" cy="3922157"/>
          </a:xfrm>
          <a:custGeom>
            <a:avLst/>
            <a:gdLst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0 w 12192000"/>
              <a:gd name="connsiteY3" fmla="*/ 3628571 h 3628571"/>
              <a:gd name="connsiteX4" fmla="*/ 0 w 12192000"/>
              <a:gd name="connsiteY4" fmla="*/ 0 h 3628571"/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14514 w 12192000"/>
              <a:gd name="connsiteY3" fmla="*/ 2569028 h 3628571"/>
              <a:gd name="connsiteX4" fmla="*/ 0 w 12192000"/>
              <a:gd name="connsiteY4" fmla="*/ 0 h 3628571"/>
              <a:gd name="connsiteX0" fmla="*/ 0 w 12177486"/>
              <a:gd name="connsiteY0" fmla="*/ 1088572 h 3628571"/>
              <a:gd name="connsiteX1" fmla="*/ 12177486 w 12177486"/>
              <a:gd name="connsiteY1" fmla="*/ 0 h 3628571"/>
              <a:gd name="connsiteX2" fmla="*/ 12177486 w 12177486"/>
              <a:gd name="connsiteY2" fmla="*/ 3628571 h 3628571"/>
              <a:gd name="connsiteX3" fmla="*/ 0 w 12177486"/>
              <a:gd name="connsiteY3" fmla="*/ 2569028 h 3628571"/>
              <a:gd name="connsiteX4" fmla="*/ 0 w 12177486"/>
              <a:gd name="connsiteY4" fmla="*/ 1088572 h 36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3628571">
                <a:moveTo>
                  <a:pt x="0" y="1088572"/>
                </a:moveTo>
                <a:lnTo>
                  <a:pt x="12177486" y="0"/>
                </a:lnTo>
                <a:lnTo>
                  <a:pt x="12177486" y="3628571"/>
                </a:lnTo>
                <a:lnTo>
                  <a:pt x="0" y="2569028"/>
                </a:lnTo>
                <a:lnTo>
                  <a:pt x="0" y="1088572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xmlns="" id="{30D3FD9C-EAF9-4ED0-972D-B7EBF7384953}"/>
              </a:ext>
            </a:extLst>
          </p:cNvPr>
          <p:cNvSpPr/>
          <p:nvPr/>
        </p:nvSpPr>
        <p:spPr>
          <a:xfrm>
            <a:off x="0" y="3602090"/>
            <a:ext cx="9144000" cy="3252856"/>
          </a:xfrm>
          <a:prstGeom prst="rtTriangle">
            <a:avLst/>
          </a:prstGeom>
          <a:solidFill>
            <a:srgbClr val="09B9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E1FA1BB9-4480-4D52-B7BD-1B392F99B761}"/>
              </a:ext>
            </a:extLst>
          </p:cNvPr>
          <p:cNvCxnSpPr/>
          <p:nvPr/>
        </p:nvCxnSpPr>
        <p:spPr>
          <a:xfrm flipV="1">
            <a:off x="13139" y="1169538"/>
            <a:ext cx="4036097" cy="4041833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xmlns="" id="{33EF50F5-2CEF-44EB-9EFA-D6FBCCB259CF}"/>
              </a:ext>
            </a:extLst>
          </p:cNvPr>
          <p:cNvCxnSpPr>
            <a:cxnSpLocks/>
          </p:cNvCxnSpPr>
          <p:nvPr/>
        </p:nvCxnSpPr>
        <p:spPr>
          <a:xfrm>
            <a:off x="2875190" y="3602092"/>
            <a:ext cx="2491848" cy="247212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D239966D-9490-4CE1-97F4-12F58E5CA8B8}"/>
              </a:ext>
            </a:extLst>
          </p:cNvPr>
          <p:cNvCxnSpPr/>
          <p:nvPr/>
        </p:nvCxnSpPr>
        <p:spPr>
          <a:xfrm>
            <a:off x="1164262" y="2119923"/>
            <a:ext cx="3465292" cy="3437857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xmlns="" id="{5A385F9C-4FA2-48F4-B8E0-888BF44FFB84}"/>
              </a:ext>
            </a:extLst>
          </p:cNvPr>
          <p:cNvCxnSpPr>
            <a:cxnSpLocks/>
          </p:cNvCxnSpPr>
          <p:nvPr/>
        </p:nvCxnSpPr>
        <p:spPr>
          <a:xfrm>
            <a:off x="113124" y="5094946"/>
            <a:ext cx="3429608" cy="3440831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8D1F492A-A9EE-4B1C-A80E-B0584AB94658}"/>
              </a:ext>
            </a:extLst>
          </p:cNvPr>
          <p:cNvCxnSpPr>
            <a:cxnSpLocks/>
          </p:cNvCxnSpPr>
          <p:nvPr/>
        </p:nvCxnSpPr>
        <p:spPr>
          <a:xfrm>
            <a:off x="113124" y="4928993"/>
            <a:ext cx="3635567" cy="3606784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DA6FC9-2E25-4E84-A63A-C8C91812F889}"/>
              </a:ext>
            </a:extLst>
          </p:cNvPr>
          <p:cNvSpPr txBox="1"/>
          <p:nvPr/>
        </p:nvSpPr>
        <p:spPr>
          <a:xfrm>
            <a:off x="1748747" y="5709993"/>
            <a:ext cx="4977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latin typeface="+mn-ea"/>
              </a:rPr>
              <a:t>About </a:t>
            </a:r>
            <a:r>
              <a:rPr lang="en-US" altLang="ko-KR" sz="3600" b="1" dirty="0" err="1" smtClean="0">
                <a:latin typeface="+mn-ea"/>
              </a:rPr>
              <a:t>Goesan</a:t>
            </a:r>
            <a:r>
              <a:rPr lang="en-US" altLang="ko-KR" sz="3600" b="1" dirty="0" smtClean="0">
                <a:latin typeface="+mn-ea"/>
              </a:rPr>
              <a:t> county</a:t>
            </a:r>
            <a:endParaRPr lang="ko-KR" altLang="en-US" sz="3600" b="1" dirty="0">
              <a:latin typeface="+mn-ea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A6F65DAF-B3A8-4533-87DA-049E900A19D4}"/>
              </a:ext>
            </a:extLst>
          </p:cNvPr>
          <p:cNvSpPr/>
          <p:nvPr/>
        </p:nvSpPr>
        <p:spPr bwMode="auto">
          <a:xfrm>
            <a:off x="730775" y="5577871"/>
            <a:ext cx="910800" cy="910800"/>
          </a:xfrm>
          <a:prstGeom prst="ellipse">
            <a:avLst/>
          </a:prstGeom>
          <a:noFill/>
          <a:ln w="730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338" algn="l"/>
              </a:tabLst>
            </a:pPr>
            <a:r>
              <a:rPr kumimoji="1" lang="en-US" sz="3600" dirty="0">
                <a:latin typeface="HY견고딕" pitchFamily="18" charset="-127"/>
                <a:ea typeface="HY견고딕" pitchFamily="18" charset="-127"/>
              </a:rPr>
              <a:t>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국제 교류 관련\201905 중국 시충 혁신회의\군수님 발표\청결고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709" y="3365469"/>
            <a:ext cx="4480372" cy="257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국제 교류 관련\201905 중국 시충 혁신회의\군수님 발표\절임배추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003" y="4630359"/>
            <a:ext cx="3280574" cy="18134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자유형 1301">
            <a:extLst>
              <a:ext uri="{FF2B5EF4-FFF2-40B4-BE49-F238E27FC236}">
                <a16:creationId xmlns:a16="http://schemas.microsoft.com/office/drawing/2014/main" xmlns="" id="{145D1D57-1DFF-4794-AFB4-DC79A2C0B9A6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519458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4</a:t>
            </a:fld>
            <a:endParaRPr lang="en-US" altLang="ko-KR" sz="1400" dirty="0">
              <a:latin typeface="+mn-ea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98D57761-4377-4B05-83A4-F9ADB9D01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3211">
            <a:off x="7737098" y="5265768"/>
            <a:ext cx="1371776" cy="117769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BA157FFF-8896-4833-8BCE-F2AB1E410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9706" y="1021493"/>
            <a:ext cx="4999846" cy="245005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174A8763-6AA8-44D3-8998-C7249A477F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6217" r="1" b="-1"/>
          <a:stretch/>
        </p:blipFill>
        <p:spPr>
          <a:xfrm rot="5400000">
            <a:off x="-71314" y="1315114"/>
            <a:ext cx="5289179" cy="4701938"/>
          </a:xfrm>
          <a:prstGeom prst="flowChartManualInpu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7E0ABD62-C94E-4E4B-A05F-626529E6A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0721" y="820885"/>
            <a:ext cx="1837080" cy="147584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FF03BF-49C1-4DD4-944D-18E37360746D}"/>
              </a:ext>
            </a:extLst>
          </p:cNvPr>
          <p:cNvSpPr txBox="1"/>
          <p:nvPr/>
        </p:nvSpPr>
        <p:spPr>
          <a:xfrm rot="21030803">
            <a:off x="7181569" y="1064275"/>
            <a:ext cx="1955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n>
                  <a:solidFill>
                    <a:schemeClr val="bg1">
                      <a:alpha val="55000"/>
                    </a:schemeClr>
                  </a:solidFill>
                </a:ln>
                <a:latin typeface="제주고딕" panose="02000300000000000000" pitchFamily="2" charset="-127"/>
                <a:ea typeface="제주고딕" panose="02000300000000000000" pitchFamily="2" charset="-127"/>
              </a:defRPr>
            </a:lvl1pPr>
          </a:lstStyle>
          <a:p>
            <a:pPr algn="ctr"/>
            <a:r>
              <a:rPr lang="en-US" altLang="ko-KR" dirty="0">
                <a:latin typeface="+mn-ea"/>
                <a:ea typeface="+mn-ea"/>
              </a:rPr>
              <a:t>Best environment for organic</a:t>
            </a:r>
          </a:p>
        </p:txBody>
      </p:sp>
      <p:sp>
        <p:nvSpPr>
          <p:cNvPr id="20" name="평행 사변형 19">
            <a:extLst>
              <a:ext uri="{FF2B5EF4-FFF2-40B4-BE49-F238E27FC236}">
                <a16:creationId xmlns:a16="http://schemas.microsoft.com/office/drawing/2014/main" xmlns="" id="{E128DC5D-8442-403F-B883-B88070D0C37F}"/>
              </a:ext>
            </a:extLst>
          </p:cNvPr>
          <p:cNvSpPr/>
          <p:nvPr/>
        </p:nvSpPr>
        <p:spPr>
          <a:xfrm rot="20912504">
            <a:off x="4368162" y="936056"/>
            <a:ext cx="305644" cy="5575357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5CC4B0D3-107E-42BC-9020-F59B2AD1F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4798">
            <a:off x="141162" y="5065286"/>
            <a:ext cx="1760300" cy="13769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F07E28-BB8F-4DB4-8BB6-CBCB7AFAEAE6}"/>
              </a:ext>
            </a:extLst>
          </p:cNvPr>
          <p:cNvSpPr txBox="1"/>
          <p:nvPr/>
        </p:nvSpPr>
        <p:spPr>
          <a:xfrm rot="21351495">
            <a:off x="-230097" y="5258066"/>
            <a:ext cx="2392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pPr algn="ctr"/>
            <a:r>
              <a:rPr lang="en-US" altLang="ko-KR" sz="1800" b="1" dirty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Beautiful</a:t>
            </a:r>
            <a:br>
              <a:rPr lang="en-US" altLang="ko-KR" sz="1800" b="1" dirty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</a:br>
            <a:r>
              <a:rPr lang="en-US" altLang="ko-KR" sz="1800" b="1" dirty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natural</a:t>
            </a:r>
          </a:p>
          <a:p>
            <a:pPr algn="ctr"/>
            <a:r>
              <a:rPr lang="en-US" altLang="ko-KR" sz="1800" b="1" dirty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landscape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CC7339C-FF49-413D-B607-14BB5C804D5E}"/>
              </a:ext>
            </a:extLst>
          </p:cNvPr>
          <p:cNvSpPr txBox="1"/>
          <p:nvPr/>
        </p:nvSpPr>
        <p:spPr>
          <a:xfrm rot="186613">
            <a:off x="7638111" y="5353903"/>
            <a:ext cx="1561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latin typeface="a옛날사진관3" panose="02020600000000000000" pitchFamily="18" charset="-127"/>
                <a:ea typeface="a옛날사진관3" panose="02020600000000000000" pitchFamily="18" charset="-127"/>
              </a:defRPr>
            </a:lvl1pPr>
          </a:lstStyle>
          <a:p>
            <a:pPr algn="ctr"/>
            <a:r>
              <a:rPr lang="en-US" altLang="ko-KR" sz="1800" b="1" dirty="0" smtClean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Famous </a:t>
            </a:r>
            <a:r>
              <a:rPr lang="en-US" altLang="ko-KR" sz="1800" b="1" dirty="0" err="1" smtClean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Agri</a:t>
            </a:r>
            <a:r>
              <a:rPr lang="en-US" altLang="ko-KR" sz="1800" b="1" dirty="0" smtClean="0">
                <a:ln>
                  <a:solidFill>
                    <a:schemeClr val="bg1">
                      <a:alpha val="55000"/>
                    </a:schemeClr>
                  </a:solidFill>
                </a:ln>
                <a:latin typeface="+mn-ea"/>
                <a:ea typeface="+mn-ea"/>
              </a:rPr>
              <a:t>-products</a:t>
            </a:r>
            <a:endParaRPr lang="en-US" altLang="ko-KR" sz="1800" b="1" dirty="0">
              <a:ln>
                <a:solidFill>
                  <a:schemeClr val="bg1">
                    <a:alpha val="55000"/>
                  </a:schemeClr>
                </a:solidFill>
              </a:ln>
              <a:latin typeface="+mn-ea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197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Ⅰ.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About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 County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60134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>
                <a:latin typeface="+mn-ea"/>
              </a:rPr>
              <a:t>1. </a:t>
            </a:r>
            <a:r>
              <a:rPr lang="en-US" altLang="ko-KR" sz="2200" b="1" dirty="0" smtClean="0">
                <a:latin typeface="+mn-ea"/>
              </a:rPr>
              <a:t>Clean and beautiful natural environment</a:t>
            </a:r>
            <a:endParaRPr lang="ko-KR" altLang="en-US" sz="2200" b="1" dirty="0">
              <a:latin typeface="+mn-ea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567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5741" y="780622"/>
            <a:ext cx="3817416" cy="227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426" y="3218349"/>
            <a:ext cx="3237823" cy="216051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838" y="2736733"/>
            <a:ext cx="3208785" cy="24065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920" y="818722"/>
            <a:ext cx="3407288" cy="23769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자유형 1301">
            <a:extLst>
              <a:ext uri="{FF2B5EF4-FFF2-40B4-BE49-F238E27FC236}">
                <a16:creationId xmlns:a16="http://schemas.microsoft.com/office/drawing/2014/main" xmlns="" id="{0995B5AE-8A23-48A7-A5F5-531662895760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519458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5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57385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2. Natural foundation of organic farming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51" name="갈매기형 수장 6">
            <a:extLst>
              <a:ext uri="{FF2B5EF4-FFF2-40B4-BE49-F238E27FC236}">
                <a16:creationId xmlns:a16="http://schemas.microsoft.com/office/drawing/2014/main" xmlns="" id="{6DB38C6F-9CCE-40F6-82F4-D2A03C25C4F7}"/>
              </a:ext>
            </a:extLst>
          </p:cNvPr>
          <p:cNvSpPr/>
          <p:nvPr/>
        </p:nvSpPr>
        <p:spPr>
          <a:xfrm>
            <a:off x="444500" y="5344998"/>
            <a:ext cx="2997075" cy="843640"/>
          </a:xfrm>
          <a:prstGeom prst="chevron">
            <a:avLst/>
          </a:prstGeom>
          <a:solidFill>
            <a:srgbClr val="B9D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  <a:latin typeface="+mn-ea"/>
              </a:rPr>
              <a:t>Natural environment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2" name="갈매기형 수장 6">
            <a:extLst>
              <a:ext uri="{FF2B5EF4-FFF2-40B4-BE49-F238E27FC236}">
                <a16:creationId xmlns:a16="http://schemas.microsoft.com/office/drawing/2014/main" xmlns="" id="{726CDAD4-14F4-4122-BCFB-594E1CDC7B85}"/>
              </a:ext>
            </a:extLst>
          </p:cNvPr>
          <p:cNvSpPr/>
          <p:nvPr/>
        </p:nvSpPr>
        <p:spPr>
          <a:xfrm>
            <a:off x="3085815" y="5344998"/>
            <a:ext cx="2997075" cy="843640"/>
          </a:xfrm>
          <a:prstGeom prst="chevron">
            <a:avLst/>
          </a:prstGeom>
          <a:solidFill>
            <a:srgbClr val="A0B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  <a:latin typeface="+mn-ea"/>
              </a:rPr>
              <a:t>Spontaneous Organic Movement of farmers</a:t>
            </a:r>
            <a:endParaRPr lang="ko-KR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3" name="갈매기형 수장 6">
            <a:extLst>
              <a:ext uri="{FF2B5EF4-FFF2-40B4-BE49-F238E27FC236}">
                <a16:creationId xmlns:a16="http://schemas.microsoft.com/office/drawing/2014/main" xmlns="" id="{2FDEFCEC-25B0-442E-8251-51DD28F3C492}"/>
              </a:ext>
            </a:extLst>
          </p:cNvPr>
          <p:cNvSpPr/>
          <p:nvPr/>
        </p:nvSpPr>
        <p:spPr>
          <a:xfrm>
            <a:off x="5730427" y="5344998"/>
            <a:ext cx="2997075" cy="843640"/>
          </a:xfrm>
          <a:prstGeom prst="chevron">
            <a:avLst/>
          </a:prstGeom>
          <a:solidFill>
            <a:srgbClr val="8AA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  <a:latin typeface="+mn-ea"/>
              </a:rPr>
              <a:t>Organic hub of Korea</a:t>
            </a:r>
            <a:endParaRPr lang="en-US" altLang="ko-KR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xmlns="" id="{92DB45E7-8C93-4376-964D-BD0ACF3C400A}"/>
              </a:ext>
            </a:extLst>
          </p:cNvPr>
          <p:cNvSpPr/>
          <p:nvPr/>
        </p:nvSpPr>
        <p:spPr>
          <a:xfrm>
            <a:off x="2499238" y="2641600"/>
            <a:ext cx="3985395" cy="1630628"/>
          </a:xfrm>
          <a:prstGeom prst="roundRect">
            <a:avLst>
              <a:gd name="adj" fmla="val 5900"/>
            </a:avLst>
          </a:prstGeom>
          <a:solidFill>
            <a:srgbClr val="F2F2F2">
              <a:alpha val="81000"/>
            </a:srgbClr>
          </a:solidFill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b="1" dirty="0" err="1" smtClean="0">
                <a:solidFill>
                  <a:srgbClr val="3B08CA"/>
                </a:solidFill>
                <a:latin typeface="+mn-ea"/>
                <a:cs typeface="Adobe 명조 Std M"/>
              </a:rPr>
              <a:t>Nunbisan</a:t>
            </a:r>
            <a:r>
              <a:rPr lang="en-US" altLang="ko-KR" sz="2200" b="1" dirty="0" smtClean="0">
                <a:solidFill>
                  <a:srgbClr val="3B08CA"/>
                </a:solidFill>
                <a:latin typeface="+mn-ea"/>
                <a:cs typeface="Adobe 명조 Std M"/>
              </a:rPr>
              <a:t>, </a:t>
            </a:r>
            <a:r>
              <a:rPr lang="en-US" altLang="ko-KR" sz="2200" b="1" dirty="0" err="1" smtClean="0">
                <a:solidFill>
                  <a:srgbClr val="3B08CA"/>
                </a:solidFill>
                <a:latin typeface="+mn-ea"/>
                <a:cs typeface="Adobe 명조 Std M"/>
              </a:rPr>
              <a:t>Hansalim</a:t>
            </a:r>
            <a:r>
              <a:rPr lang="en-US" altLang="ko-KR" sz="2200" b="1" dirty="0" smtClean="0">
                <a:solidFill>
                  <a:srgbClr val="3B08CA"/>
                </a:solidFill>
                <a:latin typeface="+mn-ea"/>
                <a:cs typeface="Adobe 명조 Std M"/>
              </a:rPr>
              <a:t>,</a:t>
            </a:r>
          </a:p>
          <a:p>
            <a:pPr algn="ctr"/>
            <a:r>
              <a:rPr lang="en-US" altLang="ko-KR" sz="2200" b="1" dirty="0" err="1" smtClean="0">
                <a:solidFill>
                  <a:srgbClr val="3B08CA"/>
                </a:solidFill>
                <a:latin typeface="+mn-ea"/>
                <a:cs typeface="Adobe 명조 Std M"/>
              </a:rPr>
              <a:t>Heuksalim</a:t>
            </a:r>
            <a:r>
              <a:rPr lang="en-US" altLang="ko-KR" sz="2200" b="1" dirty="0" smtClean="0">
                <a:solidFill>
                  <a:srgbClr val="3B08CA"/>
                </a:solidFill>
                <a:latin typeface="+mn-ea"/>
                <a:cs typeface="Adobe 명조 Std M"/>
              </a:rPr>
              <a:t> Research 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197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Ⅰ.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About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 County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6" name="이등변 삼각형 55">
            <a:extLst>
              <a:ext uri="{FF2B5EF4-FFF2-40B4-BE49-F238E27FC236}">
                <a16:creationId xmlns:a16="http://schemas.microsoft.com/office/drawing/2014/main" xmlns="" id="{22E29C6A-1635-42AA-9377-9D8DEEF333E7}"/>
              </a:ext>
            </a:extLst>
          </p:cNvPr>
          <p:cNvSpPr/>
          <p:nvPr/>
        </p:nvSpPr>
        <p:spPr bwMode="auto">
          <a:xfrm rot="10800000">
            <a:off x="3021965" y="4536732"/>
            <a:ext cx="2975075" cy="717279"/>
          </a:xfrm>
          <a:prstGeom prst="triangle">
            <a:avLst/>
          </a:prstGeom>
          <a:gradFill>
            <a:gsLst>
              <a:gs pos="0">
                <a:srgbClr val="57AD1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717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국제 교류 관련\ALGOA 정상회의\2018 정상회의 사진\사본 -ALGOA정상회의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772" y="666750"/>
            <a:ext cx="8278712" cy="46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국제 교류 관련\ALGOA 유기농지도자교육\2019 사진\사본 -크기변환_59244091_1682502515227053_577082991273888972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772" y="3708590"/>
            <a:ext cx="8278712" cy="28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자유형 1301">
            <a:extLst>
              <a:ext uri="{FF2B5EF4-FFF2-40B4-BE49-F238E27FC236}">
                <a16:creationId xmlns:a16="http://schemas.microsoft.com/office/drawing/2014/main" xmlns="" id="{F87D3F7C-0832-4092-A14F-2B489A5E0705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519458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6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62236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3. Center of international organic movement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25" name="평행 사변형 24">
            <a:extLst>
              <a:ext uri="{FF2B5EF4-FFF2-40B4-BE49-F238E27FC236}">
                <a16:creationId xmlns:a16="http://schemas.microsoft.com/office/drawing/2014/main" xmlns="" id="{200DE038-BA6D-43FE-A543-7CA9F2633C1F}"/>
              </a:ext>
            </a:extLst>
          </p:cNvPr>
          <p:cNvSpPr/>
          <p:nvPr/>
        </p:nvSpPr>
        <p:spPr>
          <a:xfrm rot="16200000">
            <a:off x="4326243" y="-542904"/>
            <a:ext cx="172523" cy="8632981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197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Ⅰ.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About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 County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630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배경작업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90650"/>
            <a:ext cx="9144000" cy="541260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519458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7</a:t>
            </a:fld>
            <a:endParaRPr lang="en-US" altLang="ko-KR" sz="1400" dirty="0">
              <a:latin typeface="+mn-ea"/>
            </a:endParaRPr>
          </a:p>
        </p:txBody>
      </p:sp>
      <p:pic>
        <p:nvPicPr>
          <p:cNvPr id="28" name="Picture 2" descr="D:\농어촌정책포럼\발표자료\사진\자연드림2단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35" y="704"/>
            <a:ext cx="4567891" cy="2533491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99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D:\국제 교류 관련\201905 중국 시충 혁신회의\군수님 발표\수산식품단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9729" y="594536"/>
            <a:ext cx="4474271" cy="2709515"/>
          </a:xfrm>
          <a:prstGeom prst="rect">
            <a:avLst/>
          </a:prstGeom>
          <a:noFill/>
          <a:effectLst>
            <a:glow>
              <a:schemeClr val="accent1">
                <a:alpha val="99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자유형 1301">
            <a:extLst>
              <a:ext uri="{FF2B5EF4-FFF2-40B4-BE49-F238E27FC236}">
                <a16:creationId xmlns:a16="http://schemas.microsoft.com/office/drawing/2014/main" xmlns="" id="{165FF6A0-194F-4EB0-BF59-57FB1B5842DE}"/>
              </a:ext>
            </a:extLst>
          </p:cNvPr>
          <p:cNvSpPr/>
          <p:nvPr/>
        </p:nvSpPr>
        <p:spPr>
          <a:xfrm>
            <a:off x="0" y="0"/>
            <a:ext cx="64770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1975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Ⅰ.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About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 County</a:t>
            </a: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모서리가 둥근 직사각형 24"/>
          <p:cNvSpPr/>
          <p:nvPr/>
        </p:nvSpPr>
        <p:spPr bwMode="gray">
          <a:xfrm>
            <a:off x="745175" y="2122431"/>
            <a:ext cx="7653650" cy="3136900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4991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 smtClean="0">
                <a:latin typeface="+mn-ea"/>
              </a:rPr>
              <a:t>4. Development of future industry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4465" y="4763490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0657" y="4763490"/>
            <a:ext cx="28408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Chungbuk</a:t>
            </a:r>
            <a:r>
              <a:rPr lang="en-US" altLang="ko-KR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Province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70195" y="4763490"/>
            <a:ext cx="12029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Goesan</a:t>
            </a:r>
            <a:endParaRPr lang="ko-KR" alt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5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DC76682B-4C8E-475F-83BF-DD568C67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28F5E-8A4D-452C-A5EB-6F0BE771A8A4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D9F53E7-E32D-4887-8C6A-962CEB633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7105651"/>
          </a:xfrm>
          <a:prstGeom prst="rect">
            <a:avLst/>
          </a:prstGeom>
        </p:spPr>
      </p:pic>
      <p:sp>
        <p:nvSpPr>
          <p:cNvPr id="16" name="슬라이드 번호 개체 틀 1">
            <a:extLst>
              <a:ext uri="{FF2B5EF4-FFF2-40B4-BE49-F238E27FC236}">
                <a16:creationId xmlns:a16="http://schemas.microsoft.com/office/drawing/2014/main" xmlns="" id="{2A35B32A-00C8-4213-B132-F69957FC0A4D}"/>
              </a:ext>
            </a:extLst>
          </p:cNvPr>
          <p:cNvSpPr txBox="1">
            <a:spLocks/>
          </p:cNvSpPr>
          <p:nvPr/>
        </p:nvSpPr>
        <p:spPr>
          <a:xfrm>
            <a:off x="8721306" y="560717"/>
            <a:ext cx="422694" cy="312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직사각형 2">
            <a:extLst>
              <a:ext uri="{FF2B5EF4-FFF2-40B4-BE49-F238E27FC236}">
                <a16:creationId xmlns:a16="http://schemas.microsoft.com/office/drawing/2014/main" xmlns="" id="{B926897F-CE15-44AB-8858-E7F37D701FFD}"/>
              </a:ext>
            </a:extLst>
          </p:cNvPr>
          <p:cNvSpPr/>
          <p:nvPr/>
        </p:nvSpPr>
        <p:spPr>
          <a:xfrm rot="10800000">
            <a:off x="0" y="3602091"/>
            <a:ext cx="9144000" cy="3922157"/>
          </a:xfrm>
          <a:custGeom>
            <a:avLst/>
            <a:gdLst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0 w 12192000"/>
              <a:gd name="connsiteY3" fmla="*/ 3628571 h 3628571"/>
              <a:gd name="connsiteX4" fmla="*/ 0 w 12192000"/>
              <a:gd name="connsiteY4" fmla="*/ 0 h 3628571"/>
              <a:gd name="connsiteX0" fmla="*/ 0 w 12192000"/>
              <a:gd name="connsiteY0" fmla="*/ 0 h 3628571"/>
              <a:gd name="connsiteX1" fmla="*/ 12192000 w 12192000"/>
              <a:gd name="connsiteY1" fmla="*/ 0 h 3628571"/>
              <a:gd name="connsiteX2" fmla="*/ 12192000 w 12192000"/>
              <a:gd name="connsiteY2" fmla="*/ 3628571 h 3628571"/>
              <a:gd name="connsiteX3" fmla="*/ 14514 w 12192000"/>
              <a:gd name="connsiteY3" fmla="*/ 2569028 h 3628571"/>
              <a:gd name="connsiteX4" fmla="*/ 0 w 12192000"/>
              <a:gd name="connsiteY4" fmla="*/ 0 h 3628571"/>
              <a:gd name="connsiteX0" fmla="*/ 0 w 12177486"/>
              <a:gd name="connsiteY0" fmla="*/ 1088572 h 3628571"/>
              <a:gd name="connsiteX1" fmla="*/ 12177486 w 12177486"/>
              <a:gd name="connsiteY1" fmla="*/ 0 h 3628571"/>
              <a:gd name="connsiteX2" fmla="*/ 12177486 w 12177486"/>
              <a:gd name="connsiteY2" fmla="*/ 3628571 h 3628571"/>
              <a:gd name="connsiteX3" fmla="*/ 0 w 12177486"/>
              <a:gd name="connsiteY3" fmla="*/ 2569028 h 3628571"/>
              <a:gd name="connsiteX4" fmla="*/ 0 w 12177486"/>
              <a:gd name="connsiteY4" fmla="*/ 1088572 h 362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7486" h="3628571">
                <a:moveTo>
                  <a:pt x="0" y="1088572"/>
                </a:moveTo>
                <a:lnTo>
                  <a:pt x="12177486" y="0"/>
                </a:lnTo>
                <a:lnTo>
                  <a:pt x="12177486" y="3628571"/>
                </a:lnTo>
                <a:lnTo>
                  <a:pt x="0" y="2569028"/>
                </a:lnTo>
                <a:lnTo>
                  <a:pt x="0" y="1088572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xmlns="" id="{30D3FD9C-EAF9-4ED0-972D-B7EBF7384953}"/>
              </a:ext>
            </a:extLst>
          </p:cNvPr>
          <p:cNvSpPr/>
          <p:nvPr/>
        </p:nvSpPr>
        <p:spPr>
          <a:xfrm>
            <a:off x="0" y="3602090"/>
            <a:ext cx="9144000" cy="3252856"/>
          </a:xfrm>
          <a:prstGeom prst="rtTriangle">
            <a:avLst/>
          </a:prstGeom>
          <a:solidFill>
            <a:srgbClr val="09B9A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xmlns="" id="{E1FA1BB9-4480-4D52-B7BD-1B392F99B761}"/>
              </a:ext>
            </a:extLst>
          </p:cNvPr>
          <p:cNvCxnSpPr/>
          <p:nvPr/>
        </p:nvCxnSpPr>
        <p:spPr>
          <a:xfrm flipV="1">
            <a:off x="13139" y="1169538"/>
            <a:ext cx="4036097" cy="4041833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xmlns="" id="{33EF50F5-2CEF-44EB-9EFA-D6FBCCB259CF}"/>
              </a:ext>
            </a:extLst>
          </p:cNvPr>
          <p:cNvCxnSpPr>
            <a:cxnSpLocks/>
          </p:cNvCxnSpPr>
          <p:nvPr/>
        </p:nvCxnSpPr>
        <p:spPr>
          <a:xfrm>
            <a:off x="2875190" y="3602092"/>
            <a:ext cx="2491848" cy="247212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xmlns="" id="{D239966D-9490-4CE1-97F4-12F58E5CA8B8}"/>
              </a:ext>
            </a:extLst>
          </p:cNvPr>
          <p:cNvCxnSpPr/>
          <p:nvPr/>
        </p:nvCxnSpPr>
        <p:spPr>
          <a:xfrm>
            <a:off x="1164262" y="2119923"/>
            <a:ext cx="3465292" cy="3437857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xmlns="" id="{5A385F9C-4FA2-48F4-B8E0-888BF44FFB84}"/>
              </a:ext>
            </a:extLst>
          </p:cNvPr>
          <p:cNvCxnSpPr>
            <a:cxnSpLocks/>
          </p:cNvCxnSpPr>
          <p:nvPr/>
        </p:nvCxnSpPr>
        <p:spPr>
          <a:xfrm>
            <a:off x="113124" y="5094946"/>
            <a:ext cx="3429608" cy="3440831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xmlns="" id="{8D1F492A-A9EE-4B1C-A80E-B0584AB94658}"/>
              </a:ext>
            </a:extLst>
          </p:cNvPr>
          <p:cNvCxnSpPr>
            <a:cxnSpLocks/>
          </p:cNvCxnSpPr>
          <p:nvPr/>
        </p:nvCxnSpPr>
        <p:spPr>
          <a:xfrm>
            <a:off x="113124" y="4928993"/>
            <a:ext cx="3635567" cy="3606784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lumMod val="5000"/>
                    <a:lumOff val="95000"/>
                    <a:alpha val="53000"/>
                  </a:schemeClr>
                </a:gs>
                <a:gs pos="100000">
                  <a:schemeClr val="accent1">
                    <a:lumMod val="30000"/>
                    <a:lumOff val="70000"/>
                    <a:alpha val="5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D5F571-BD16-4D09-8D28-B6962D4E51B9}"/>
              </a:ext>
            </a:extLst>
          </p:cNvPr>
          <p:cNvSpPr txBox="1"/>
          <p:nvPr/>
        </p:nvSpPr>
        <p:spPr>
          <a:xfrm>
            <a:off x="1827928" y="5723733"/>
            <a:ext cx="6889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+mn-ea"/>
              </a:rPr>
              <a:t>Organic </a:t>
            </a:r>
            <a:r>
              <a:rPr lang="en-US" altLang="ko-KR" sz="3600" b="1" dirty="0" smtClean="0">
                <a:latin typeface="+mn-ea"/>
              </a:rPr>
              <a:t>Agriculture of </a:t>
            </a:r>
            <a:r>
              <a:rPr lang="en-US" altLang="ko-KR" sz="3600" b="1" dirty="0" err="1" smtClean="0">
                <a:latin typeface="+mn-ea"/>
              </a:rPr>
              <a:t>Goesan</a:t>
            </a:r>
            <a:endParaRPr lang="en-US" altLang="ko-KR" sz="3600" b="1" dirty="0">
              <a:latin typeface="+mn-ea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346CDC22-9EC9-48D1-86DF-5D6BD50B35CA}"/>
              </a:ext>
            </a:extLst>
          </p:cNvPr>
          <p:cNvSpPr/>
          <p:nvPr/>
        </p:nvSpPr>
        <p:spPr bwMode="auto">
          <a:xfrm>
            <a:off x="730775" y="5577871"/>
            <a:ext cx="910800" cy="910800"/>
          </a:xfrm>
          <a:prstGeom prst="ellipse">
            <a:avLst/>
          </a:prstGeom>
          <a:noFill/>
          <a:ln w="730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338" algn="l"/>
              </a:tabLst>
            </a:pPr>
            <a:r>
              <a:rPr kumimoji="1" lang="en-US" sz="3600" dirty="0">
                <a:latin typeface="HY견고딕" pitchFamily="18" charset="-127"/>
                <a:ea typeface="HY견고딕" pitchFamily="18" charset="-127"/>
              </a:rPr>
              <a:t>II</a:t>
            </a:r>
            <a:endParaRPr kumimoji="1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0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자유형 1301">
            <a:extLst>
              <a:ext uri="{FF2B5EF4-FFF2-40B4-BE49-F238E27FC236}">
                <a16:creationId xmlns:a16="http://schemas.microsoft.com/office/drawing/2014/main" xmlns="" id="{542FB494-085C-4406-8242-8954F91F1E07}"/>
              </a:ext>
            </a:extLst>
          </p:cNvPr>
          <p:cNvSpPr/>
          <p:nvPr/>
        </p:nvSpPr>
        <p:spPr>
          <a:xfrm>
            <a:off x="0" y="0"/>
            <a:ext cx="7137400" cy="758767"/>
          </a:xfrm>
          <a:custGeom>
            <a:avLst/>
            <a:gdLst>
              <a:gd name="connsiteX0" fmla="*/ 0 w 6794939"/>
              <a:gd name="connsiteY0" fmla="*/ 0 h 1198179"/>
              <a:gd name="connsiteX1" fmla="*/ 299546 w 6794939"/>
              <a:gd name="connsiteY1" fmla="*/ 0 h 1198179"/>
              <a:gd name="connsiteX2" fmla="*/ 1418897 w 6794939"/>
              <a:gd name="connsiteY2" fmla="*/ 0 h 1198179"/>
              <a:gd name="connsiteX3" fmla="*/ 6794939 w 6794939"/>
              <a:gd name="connsiteY3" fmla="*/ 0 h 1198179"/>
              <a:gd name="connsiteX4" fmla="*/ 6495394 w 6794939"/>
              <a:gd name="connsiteY4" fmla="*/ 1198179 h 1198179"/>
              <a:gd name="connsiteX5" fmla="*/ 1418897 w 6794939"/>
              <a:gd name="connsiteY5" fmla="*/ 1198179 h 1198179"/>
              <a:gd name="connsiteX6" fmla="*/ 1 w 6794939"/>
              <a:gd name="connsiteY6" fmla="*/ 1198179 h 1198179"/>
              <a:gd name="connsiteX7" fmla="*/ 0 w 6794939"/>
              <a:gd name="connsiteY7" fmla="*/ 1198179 h 1198179"/>
              <a:gd name="connsiteX0" fmla="*/ 0 w 6794939"/>
              <a:gd name="connsiteY0" fmla="*/ 0 h 1213945"/>
              <a:gd name="connsiteX1" fmla="*/ 299546 w 6794939"/>
              <a:gd name="connsiteY1" fmla="*/ 0 h 1213945"/>
              <a:gd name="connsiteX2" fmla="*/ 1418897 w 6794939"/>
              <a:gd name="connsiteY2" fmla="*/ 0 h 1213945"/>
              <a:gd name="connsiteX3" fmla="*/ 6794939 w 6794939"/>
              <a:gd name="connsiteY3" fmla="*/ 0 h 1213945"/>
              <a:gd name="connsiteX4" fmla="*/ 5990898 w 6794939"/>
              <a:gd name="connsiteY4" fmla="*/ 1213945 h 1213945"/>
              <a:gd name="connsiteX5" fmla="*/ 1418897 w 6794939"/>
              <a:gd name="connsiteY5" fmla="*/ 1198179 h 1213945"/>
              <a:gd name="connsiteX6" fmla="*/ 1 w 6794939"/>
              <a:gd name="connsiteY6" fmla="*/ 1198179 h 1213945"/>
              <a:gd name="connsiteX7" fmla="*/ 0 w 6794939"/>
              <a:gd name="connsiteY7" fmla="*/ 1198179 h 1213945"/>
              <a:gd name="connsiteX8" fmla="*/ 0 w 6794939"/>
              <a:gd name="connsiteY8" fmla="*/ 0 h 12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4939" h="1213945">
                <a:moveTo>
                  <a:pt x="0" y="0"/>
                </a:moveTo>
                <a:lnTo>
                  <a:pt x="299546" y="0"/>
                </a:lnTo>
                <a:lnTo>
                  <a:pt x="1418897" y="0"/>
                </a:lnTo>
                <a:lnTo>
                  <a:pt x="6794939" y="0"/>
                </a:lnTo>
                <a:lnTo>
                  <a:pt x="5990898" y="1213945"/>
                </a:lnTo>
                <a:lnTo>
                  <a:pt x="1418897" y="1198179"/>
                </a:lnTo>
                <a:lnTo>
                  <a:pt x="1" y="1198179"/>
                </a:lnTo>
                <a:lnTo>
                  <a:pt x="0" y="119817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60000">
                <a:srgbClr val="A9D18E"/>
              </a:gs>
              <a:gs pos="100000">
                <a:srgbClr val="025B45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9D156FDD-9D67-4631-8FEF-E3CED5D22E27}"/>
              </a:ext>
            </a:extLst>
          </p:cNvPr>
          <p:cNvSpPr/>
          <p:nvPr/>
        </p:nvSpPr>
        <p:spPr>
          <a:xfrm>
            <a:off x="0" y="6542202"/>
            <a:ext cx="9144000" cy="315798"/>
          </a:xfrm>
          <a:prstGeom prst="rect">
            <a:avLst/>
          </a:prstGeom>
          <a:solidFill>
            <a:srgbClr val="00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평행 사변형 6">
            <a:extLst>
              <a:ext uri="{FF2B5EF4-FFF2-40B4-BE49-F238E27FC236}">
                <a16:creationId xmlns:a16="http://schemas.microsoft.com/office/drawing/2014/main" xmlns="" id="{1F6AE64D-0890-45E5-8311-3F1A5BAF2079}"/>
              </a:ext>
            </a:extLst>
          </p:cNvPr>
          <p:cNvSpPr/>
          <p:nvPr/>
        </p:nvSpPr>
        <p:spPr>
          <a:xfrm>
            <a:off x="8447168" y="6442797"/>
            <a:ext cx="461913" cy="431278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D26B1EC6-8C7B-41E7-B092-55D5ABF42A3A}"/>
              </a:ext>
            </a:extLst>
          </p:cNvPr>
          <p:cNvSpPr/>
          <p:nvPr/>
        </p:nvSpPr>
        <p:spPr>
          <a:xfrm>
            <a:off x="8472323" y="654371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4FAB73BC-B049-4115-A692-8D63A059BFB8}" type="slidenum">
              <a:rPr lang="en-US" altLang="ko-KR" sz="1400">
                <a:latin typeface="+mn-ea"/>
              </a:rPr>
              <a:pPr/>
              <a:t>9</a:t>
            </a:fld>
            <a:endParaRPr lang="en-US" altLang="ko-KR" sz="1400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7F2955-15E4-4E49-A79E-3EE9980D4673}"/>
              </a:ext>
            </a:extLst>
          </p:cNvPr>
          <p:cNvSpPr txBox="1"/>
          <p:nvPr/>
        </p:nvSpPr>
        <p:spPr>
          <a:xfrm>
            <a:off x="94572" y="6564057"/>
            <a:ext cx="254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+mn-ea"/>
              </a:rPr>
              <a:t>Ⅱ. Organic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</a:rPr>
              <a:t>Agriculture of </a:t>
            </a:r>
            <a:r>
              <a:rPr lang="en-US" altLang="ko-KR" sz="1200" dirty="0" err="1" smtClean="0">
                <a:solidFill>
                  <a:schemeClr val="bg1"/>
                </a:solidFill>
                <a:latin typeface="+mn-ea"/>
              </a:rPr>
              <a:t>Goesan</a:t>
            </a:r>
            <a:endParaRPr lang="en-US" altLang="ko-KR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ECE66D-3520-435F-9C02-4749E13FD967}"/>
              </a:ext>
            </a:extLst>
          </p:cNvPr>
          <p:cNvSpPr txBox="1"/>
          <p:nvPr/>
        </p:nvSpPr>
        <p:spPr>
          <a:xfrm>
            <a:off x="101838" y="163650"/>
            <a:ext cx="6051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 dirty="0">
                <a:latin typeface="+mn-ea"/>
              </a:rPr>
              <a:t>1. History of Organic Agriculture in </a:t>
            </a:r>
            <a:r>
              <a:rPr lang="en-US" altLang="ko-KR" sz="2200" b="1" dirty="0" err="1">
                <a:latin typeface="+mn-ea"/>
              </a:rPr>
              <a:t>Goesan</a:t>
            </a:r>
            <a:endParaRPr lang="ko-KR" altLang="en-US" sz="2200" b="1" dirty="0">
              <a:latin typeface="+mn-ea"/>
            </a:endParaRPr>
          </a:p>
        </p:txBody>
      </p:sp>
      <p:sp>
        <p:nvSpPr>
          <p:cNvPr id="10" name="Up Arrow 14">
            <a:extLst>
              <a:ext uri="{FF2B5EF4-FFF2-40B4-BE49-F238E27FC236}">
                <a16:creationId xmlns:a16="http://schemas.microsoft.com/office/drawing/2014/main" xmlns="" id="{246A7CAF-6818-404D-8057-A0F3FBBAC1AA}"/>
              </a:ext>
            </a:extLst>
          </p:cNvPr>
          <p:cNvSpPr/>
          <p:nvPr/>
        </p:nvSpPr>
        <p:spPr>
          <a:xfrm>
            <a:off x="4501442" y="5874355"/>
            <a:ext cx="360000" cy="360000"/>
          </a:xfrm>
          <a:prstGeom prst="plus">
            <a:avLst>
              <a:gd name="adj" fmla="val 38326"/>
            </a:avLst>
          </a:prstGeom>
          <a:solidFill>
            <a:srgbClr val="86B7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이등변 삼각형 10">
            <a:extLst>
              <a:ext uri="{FF2B5EF4-FFF2-40B4-BE49-F238E27FC236}">
                <a16:creationId xmlns:a16="http://schemas.microsoft.com/office/drawing/2014/main" xmlns="" id="{F0929639-7C07-4CFC-BE20-974358013FD1}"/>
              </a:ext>
            </a:extLst>
          </p:cNvPr>
          <p:cNvSpPr/>
          <p:nvPr/>
        </p:nvSpPr>
        <p:spPr bwMode="auto">
          <a:xfrm>
            <a:off x="3797026" y="5455115"/>
            <a:ext cx="1768831" cy="367159"/>
          </a:xfrm>
          <a:prstGeom prst="triangle">
            <a:avLst/>
          </a:prstGeom>
          <a:gradFill>
            <a:gsLst>
              <a:gs pos="0">
                <a:srgbClr val="57AD12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98425" marR="0" indent="-98425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>
                <a:tab pos="160338" algn="l"/>
              </a:tabLst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Snip Diagonal Corner Rectangle 7">
            <a:extLst>
              <a:ext uri="{FF2B5EF4-FFF2-40B4-BE49-F238E27FC236}">
                <a16:creationId xmlns:a16="http://schemas.microsoft.com/office/drawing/2014/main" xmlns="" id="{D3FBBF01-C20B-475C-AE1F-5474698F424C}"/>
              </a:ext>
            </a:extLst>
          </p:cNvPr>
          <p:cNvSpPr/>
          <p:nvPr/>
        </p:nvSpPr>
        <p:spPr>
          <a:xfrm>
            <a:off x="1011907" y="5744470"/>
            <a:ext cx="3003054" cy="619770"/>
          </a:xfrm>
          <a:prstGeom prst="snip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Spontaneous Community Experience</a:t>
            </a:r>
          </a:p>
        </p:txBody>
      </p:sp>
      <p:sp>
        <p:nvSpPr>
          <p:cNvPr id="15" name="Snip Diagonal Corner Rectangle 7">
            <a:extLst>
              <a:ext uri="{FF2B5EF4-FFF2-40B4-BE49-F238E27FC236}">
                <a16:creationId xmlns:a16="http://schemas.microsoft.com/office/drawing/2014/main" xmlns="" id="{8FA670B2-5429-4775-9B39-70A0C8F12F98}"/>
              </a:ext>
            </a:extLst>
          </p:cNvPr>
          <p:cNvSpPr/>
          <p:nvPr/>
        </p:nvSpPr>
        <p:spPr>
          <a:xfrm>
            <a:off x="5277667" y="5744470"/>
            <a:ext cx="3003054" cy="619770"/>
          </a:xfrm>
          <a:prstGeom prst="snip2Diag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Adobe 명조 Std M"/>
              </a:rPr>
              <a:t>Policy Support</a:t>
            </a: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xmlns="" id="{36CD0ED6-AD00-4F86-AF17-12FFE616D7AE}"/>
              </a:ext>
            </a:extLst>
          </p:cNvPr>
          <p:cNvSpPr/>
          <p:nvPr/>
        </p:nvSpPr>
        <p:spPr>
          <a:xfrm>
            <a:off x="-1" y="886422"/>
            <a:ext cx="2072911" cy="1002081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3000">
                <a:srgbClr val="F9F9F9"/>
              </a:gs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rgbClr val="F9F9F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xmlns="" id="{4E93553C-2086-4FA7-AF18-C1A0D8A05F96}"/>
              </a:ext>
            </a:extLst>
          </p:cNvPr>
          <p:cNvSpPr/>
          <p:nvPr/>
        </p:nvSpPr>
        <p:spPr>
          <a:xfrm>
            <a:off x="-4329" y="861636"/>
            <a:ext cx="1243443" cy="504248"/>
          </a:xfrm>
          <a:prstGeom prst="rect">
            <a:avLst/>
          </a:prstGeom>
          <a:solidFill>
            <a:srgbClr val="FB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1970’</a:t>
            </a:r>
          </a:p>
        </p:txBody>
      </p:sp>
      <p:sp>
        <p:nvSpPr>
          <p:cNvPr id="43" name="Pentagon 27">
            <a:extLst>
              <a:ext uri="{FF2B5EF4-FFF2-40B4-BE49-F238E27FC236}">
                <a16:creationId xmlns:a16="http://schemas.microsoft.com/office/drawing/2014/main" xmlns="" id="{358B0B7C-F820-4DA4-A07E-22D672835E9C}"/>
              </a:ext>
            </a:extLst>
          </p:cNvPr>
          <p:cNvSpPr/>
          <p:nvPr/>
        </p:nvSpPr>
        <p:spPr>
          <a:xfrm>
            <a:off x="2100848" y="1158026"/>
            <a:ext cx="6808233" cy="504248"/>
          </a:xfrm>
          <a:prstGeom prst="homePlate">
            <a:avLst>
              <a:gd name="adj" fmla="val 41466"/>
            </a:avLst>
          </a:prstGeom>
          <a:solidFill>
            <a:srgbClr val="FBE0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Spontaneous movement of farmers 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for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farmer’s right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ko-KR" sz="1250" dirty="0" err="1">
                <a:solidFill>
                  <a:schemeClr val="tx1"/>
                </a:solidFill>
                <a:latin typeface="+mn-ea"/>
              </a:rPr>
              <a:t>Nunbisan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 Village etc.)</a:t>
            </a:r>
            <a:endParaRPr lang="en-US" sz="1250" dirty="0">
              <a:latin typeface="+mj-lt"/>
            </a:endParaRPr>
          </a:p>
        </p:txBody>
      </p:sp>
      <p:sp>
        <p:nvSpPr>
          <p:cNvPr id="45" name="Pentagon 32">
            <a:extLst>
              <a:ext uri="{FF2B5EF4-FFF2-40B4-BE49-F238E27FC236}">
                <a16:creationId xmlns:a16="http://schemas.microsoft.com/office/drawing/2014/main" xmlns="" id="{6ABF6FCA-2153-4E06-A1E6-511537B5622C}"/>
              </a:ext>
            </a:extLst>
          </p:cNvPr>
          <p:cNvSpPr/>
          <p:nvPr/>
        </p:nvSpPr>
        <p:spPr>
          <a:xfrm>
            <a:off x="2120140" y="1603091"/>
            <a:ext cx="6788941" cy="504248"/>
          </a:xfrm>
          <a:prstGeom prst="homePlate">
            <a:avLst>
              <a:gd name="adj" fmla="val 41466"/>
            </a:avLst>
          </a:prstGeom>
          <a:solidFill>
            <a:srgbClr val="F9C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ct val="1500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‘</a:t>
            </a:r>
            <a:r>
              <a:rPr lang="en-US" altLang="ko-KR" sz="1250" b="1" dirty="0" err="1">
                <a:solidFill>
                  <a:schemeClr val="tx1"/>
                </a:solidFill>
                <a:latin typeface="+mn-ea"/>
              </a:rPr>
              <a:t>Hansalim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’, ‘</a:t>
            </a:r>
            <a:r>
              <a:rPr lang="en-US" altLang="ko-KR" sz="1250" b="1" dirty="0" err="1">
                <a:solidFill>
                  <a:schemeClr val="tx1"/>
                </a:solidFill>
                <a:latin typeface="+mn-ea"/>
              </a:rPr>
              <a:t>Heuksalim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’ 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started organic practice in </a:t>
            </a:r>
            <a:r>
              <a:rPr lang="en-US" altLang="ko-KR" sz="1250" dirty="0" err="1">
                <a:solidFill>
                  <a:schemeClr val="tx1"/>
                </a:solidFill>
                <a:latin typeface="+mn-ea"/>
              </a:rPr>
              <a:t>Goesan</a:t>
            </a:r>
            <a:endParaRPr lang="en-US" altLang="ko-KR" sz="125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xmlns="" id="{D575A0A5-CAFB-41E4-BD03-3608380CCAD2}"/>
              </a:ext>
            </a:extLst>
          </p:cNvPr>
          <p:cNvSpPr/>
          <p:nvPr/>
        </p:nvSpPr>
        <p:spPr>
          <a:xfrm>
            <a:off x="-1" y="1539713"/>
            <a:ext cx="2072911" cy="1026869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3000">
                <a:srgbClr val="F9F9F9"/>
              </a:gs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rgbClr val="F9F9F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31">
            <a:extLst>
              <a:ext uri="{FF2B5EF4-FFF2-40B4-BE49-F238E27FC236}">
                <a16:creationId xmlns:a16="http://schemas.microsoft.com/office/drawing/2014/main" xmlns="" id="{5D128B9B-662F-4EAB-BAAF-DE6AA071D54E}"/>
              </a:ext>
            </a:extLst>
          </p:cNvPr>
          <p:cNvSpPr/>
          <p:nvPr/>
        </p:nvSpPr>
        <p:spPr>
          <a:xfrm>
            <a:off x="0" y="1321576"/>
            <a:ext cx="1243443" cy="504248"/>
          </a:xfrm>
          <a:prstGeom prst="rect">
            <a:avLst/>
          </a:prstGeom>
          <a:solidFill>
            <a:srgbClr val="F9C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1980’</a:t>
            </a:r>
          </a:p>
        </p:txBody>
      </p:sp>
      <p:sp>
        <p:nvSpPr>
          <p:cNvPr id="49" name="Pentagon 37">
            <a:extLst>
              <a:ext uri="{FF2B5EF4-FFF2-40B4-BE49-F238E27FC236}">
                <a16:creationId xmlns:a16="http://schemas.microsoft.com/office/drawing/2014/main" xmlns="" id="{1BFD4AFC-3EF3-4BF3-BA0D-B51AC2103C13}"/>
              </a:ext>
            </a:extLst>
          </p:cNvPr>
          <p:cNvSpPr/>
          <p:nvPr/>
        </p:nvSpPr>
        <p:spPr>
          <a:xfrm>
            <a:off x="2128788" y="2088087"/>
            <a:ext cx="6780294" cy="504248"/>
          </a:xfrm>
          <a:prstGeom prst="homePlate">
            <a:avLst>
              <a:gd name="adj" fmla="val 41466"/>
            </a:avLst>
          </a:prstGeom>
          <a:solidFill>
            <a:srgbClr val="F8C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Enhancement of organizational cohesion through cooperative marketing,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Widespread of organic agriculture 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of rice and other grains</a:t>
            </a:r>
            <a:endParaRPr lang="en-US" altLang="ko-KR" sz="1250" dirty="0"/>
          </a:p>
        </p:txBody>
      </p:sp>
      <p:sp>
        <p:nvSpPr>
          <p:cNvPr id="50" name="Rectangle 5">
            <a:extLst>
              <a:ext uri="{FF2B5EF4-FFF2-40B4-BE49-F238E27FC236}">
                <a16:creationId xmlns:a16="http://schemas.microsoft.com/office/drawing/2014/main" xmlns="" id="{FAD521C0-5E68-4F13-9AB6-D0CA9C043210}"/>
              </a:ext>
            </a:extLst>
          </p:cNvPr>
          <p:cNvSpPr/>
          <p:nvPr/>
        </p:nvSpPr>
        <p:spPr>
          <a:xfrm>
            <a:off x="-1" y="2217786"/>
            <a:ext cx="2072911" cy="1026870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3000">
                <a:srgbClr val="F9F9F9"/>
              </a:gs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rgbClr val="F9F9F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">
            <a:extLst>
              <a:ext uri="{FF2B5EF4-FFF2-40B4-BE49-F238E27FC236}">
                <a16:creationId xmlns:a16="http://schemas.microsoft.com/office/drawing/2014/main" xmlns="" id="{630C4C55-38C8-446B-8497-6C0211CE4C9B}"/>
              </a:ext>
            </a:extLst>
          </p:cNvPr>
          <p:cNvSpPr/>
          <p:nvPr/>
        </p:nvSpPr>
        <p:spPr>
          <a:xfrm>
            <a:off x="-2" y="3330764"/>
            <a:ext cx="2249425" cy="2048776"/>
          </a:xfrm>
          <a:custGeom>
            <a:avLst/>
            <a:gdLst>
              <a:gd name="connsiteX0" fmla="*/ 0 w 2486029"/>
              <a:gd name="connsiteY0" fmla="*/ 0 h 1237355"/>
              <a:gd name="connsiteX1" fmla="*/ 2486029 w 2486029"/>
              <a:gd name="connsiteY1" fmla="*/ 0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  <a:gd name="connsiteX0" fmla="*/ 0 w 2486029"/>
              <a:gd name="connsiteY0" fmla="*/ 10757 h 1248112"/>
              <a:gd name="connsiteX1" fmla="*/ 1550114 w 2486029"/>
              <a:gd name="connsiteY1" fmla="*/ 0 h 1248112"/>
              <a:gd name="connsiteX2" fmla="*/ 2486029 w 2486029"/>
              <a:gd name="connsiteY2" fmla="*/ 1248112 h 1248112"/>
              <a:gd name="connsiteX3" fmla="*/ 0 w 2486029"/>
              <a:gd name="connsiteY3" fmla="*/ 1248112 h 1248112"/>
              <a:gd name="connsiteX4" fmla="*/ 0 w 2486029"/>
              <a:gd name="connsiteY4" fmla="*/ 10757 h 1248112"/>
              <a:gd name="connsiteX0" fmla="*/ 0 w 2486029"/>
              <a:gd name="connsiteY0" fmla="*/ 0 h 1237355"/>
              <a:gd name="connsiteX1" fmla="*/ 1547733 w 2486029"/>
              <a:gd name="connsiteY1" fmla="*/ 5911 h 1237355"/>
              <a:gd name="connsiteX2" fmla="*/ 2486029 w 2486029"/>
              <a:gd name="connsiteY2" fmla="*/ 1237355 h 1237355"/>
              <a:gd name="connsiteX3" fmla="*/ 0 w 2486029"/>
              <a:gd name="connsiteY3" fmla="*/ 1237355 h 1237355"/>
              <a:gd name="connsiteX4" fmla="*/ 0 w 2486029"/>
              <a:gd name="connsiteY4" fmla="*/ 0 h 123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6029" h="1237355">
                <a:moveTo>
                  <a:pt x="0" y="0"/>
                </a:moveTo>
                <a:lnTo>
                  <a:pt x="1547733" y="5911"/>
                </a:lnTo>
                <a:lnTo>
                  <a:pt x="2486029" y="1237355"/>
                </a:lnTo>
                <a:lnTo>
                  <a:pt x="0" y="123735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3000">
                <a:srgbClr val="F9F9F9"/>
              </a:gs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rgbClr val="F9F9F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arallelogram 28">
            <a:extLst>
              <a:ext uri="{FF2B5EF4-FFF2-40B4-BE49-F238E27FC236}">
                <a16:creationId xmlns:a16="http://schemas.microsoft.com/office/drawing/2014/main" xmlns="" id="{685D4AD5-21DA-4C5B-A1B0-D774CA5DE617}"/>
              </a:ext>
            </a:extLst>
          </p:cNvPr>
          <p:cNvSpPr/>
          <p:nvPr/>
        </p:nvSpPr>
        <p:spPr>
          <a:xfrm rot="16200000">
            <a:off x="1309882" y="789429"/>
            <a:ext cx="758787" cy="900318"/>
          </a:xfrm>
          <a:prstGeom prst="parallelogram">
            <a:avLst>
              <a:gd name="adj" fmla="val 39609"/>
            </a:avLst>
          </a:prstGeom>
          <a:solidFill>
            <a:srgbClr val="F9C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Parallelogram 33">
            <a:extLst>
              <a:ext uri="{FF2B5EF4-FFF2-40B4-BE49-F238E27FC236}">
                <a16:creationId xmlns:a16="http://schemas.microsoft.com/office/drawing/2014/main" xmlns="" id="{F655096C-5C8E-485B-B3EB-8733085795DD}"/>
              </a:ext>
            </a:extLst>
          </p:cNvPr>
          <p:cNvSpPr/>
          <p:nvPr/>
        </p:nvSpPr>
        <p:spPr>
          <a:xfrm rot="16200000">
            <a:off x="1241300" y="1310048"/>
            <a:ext cx="895949" cy="900321"/>
          </a:xfrm>
          <a:prstGeom prst="parallelogram">
            <a:avLst>
              <a:gd name="adj" fmla="val 33584"/>
            </a:avLst>
          </a:prstGeom>
          <a:solidFill>
            <a:srgbClr val="F7B5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Parallelogram 38">
            <a:extLst>
              <a:ext uri="{FF2B5EF4-FFF2-40B4-BE49-F238E27FC236}">
                <a16:creationId xmlns:a16="http://schemas.microsoft.com/office/drawing/2014/main" xmlns="" id="{462ACF6B-0FF8-4773-8F48-58E3C6B096F0}"/>
              </a:ext>
            </a:extLst>
          </p:cNvPr>
          <p:cNvSpPr/>
          <p:nvPr/>
        </p:nvSpPr>
        <p:spPr>
          <a:xfrm rot="16200000">
            <a:off x="1184713" y="1841981"/>
            <a:ext cx="1009120" cy="900324"/>
          </a:xfrm>
          <a:prstGeom prst="parallelogram">
            <a:avLst>
              <a:gd name="adj" fmla="val 32910"/>
            </a:avLst>
          </a:prstGeom>
          <a:solidFill>
            <a:srgbClr val="F5A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arallelogram 43">
            <a:extLst>
              <a:ext uri="{FF2B5EF4-FFF2-40B4-BE49-F238E27FC236}">
                <a16:creationId xmlns:a16="http://schemas.microsoft.com/office/drawing/2014/main" xmlns="" id="{A908D9F8-CE66-42C1-9002-1C55F9A99EC1}"/>
              </a:ext>
            </a:extLst>
          </p:cNvPr>
          <p:cNvSpPr/>
          <p:nvPr/>
        </p:nvSpPr>
        <p:spPr>
          <a:xfrm rot="16200000">
            <a:off x="145474" y="3387082"/>
            <a:ext cx="3086102" cy="898813"/>
          </a:xfrm>
          <a:prstGeom prst="parallelogram">
            <a:avLst>
              <a:gd name="adj" fmla="val 30383"/>
            </a:avLst>
          </a:prstGeom>
          <a:solidFill>
            <a:srgbClr val="D78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36">
            <a:extLst>
              <a:ext uri="{FF2B5EF4-FFF2-40B4-BE49-F238E27FC236}">
                <a16:creationId xmlns:a16="http://schemas.microsoft.com/office/drawing/2014/main" xmlns="" id="{694CCD24-7BF1-482C-B6C8-C567128D6288}"/>
              </a:ext>
            </a:extLst>
          </p:cNvPr>
          <p:cNvSpPr/>
          <p:nvPr/>
        </p:nvSpPr>
        <p:spPr>
          <a:xfrm>
            <a:off x="-4329" y="1796219"/>
            <a:ext cx="1243443" cy="504248"/>
          </a:xfrm>
          <a:prstGeom prst="rect">
            <a:avLst/>
          </a:prstGeom>
          <a:solidFill>
            <a:srgbClr val="F8C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1990’</a:t>
            </a:r>
          </a:p>
        </p:txBody>
      </p:sp>
      <p:sp>
        <p:nvSpPr>
          <p:cNvPr id="53" name="Pentagon 42">
            <a:extLst>
              <a:ext uri="{FF2B5EF4-FFF2-40B4-BE49-F238E27FC236}">
                <a16:creationId xmlns:a16="http://schemas.microsoft.com/office/drawing/2014/main" xmlns="" id="{FFD21E69-5419-4DD2-8ABA-00FCC6453714}"/>
              </a:ext>
            </a:extLst>
          </p:cNvPr>
          <p:cNvSpPr/>
          <p:nvPr/>
        </p:nvSpPr>
        <p:spPr>
          <a:xfrm>
            <a:off x="2137930" y="2566581"/>
            <a:ext cx="6771151" cy="2818114"/>
          </a:xfrm>
          <a:prstGeom prst="rect">
            <a:avLst/>
          </a:prstGeom>
          <a:solidFill>
            <a:srgbClr val="F6B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lnSpc>
                <a:spcPts val="1800"/>
              </a:lnSpc>
            </a:pP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Creating a community based on eco-friendly agriculture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- 2006 Establishment of environment-friendly agriculture enhancing ordinance</a:t>
            </a:r>
          </a:p>
          <a:p>
            <a:pPr>
              <a:lnSpc>
                <a:spcPts val="1800"/>
              </a:lnSpc>
            </a:pPr>
            <a:r>
              <a:rPr lang="ko-KR" altLang="en-US" sz="1250" b="1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- 2006 Establishment of School Meal Ordinance (first in </a:t>
            </a:r>
            <a:r>
              <a:rPr lang="en-US" altLang="ko-KR" sz="1250" b="1" dirty="0" err="1">
                <a:solidFill>
                  <a:schemeClr val="tx1"/>
                </a:solidFill>
                <a:latin typeface="+mn-ea"/>
              </a:rPr>
              <a:t>Chungbuk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province)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  ⇒ Initiative for school meals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- 2007 Proclamation of environment-friendly agriculture County : 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Establishment of </a:t>
            </a:r>
          </a:p>
          <a:p>
            <a:pPr>
              <a:lnSpc>
                <a:spcPts val="1800"/>
              </a:lnSpc>
            </a:pP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    organic agriculture department, providing stable supply and demand basis of </a:t>
            </a:r>
          </a:p>
          <a:p>
            <a:pPr>
              <a:lnSpc>
                <a:spcPts val="1800"/>
              </a:lnSpc>
            </a:pP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    environmental friendly agricultural products ⇒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Resource recycling agriculture area</a:t>
            </a:r>
            <a:endParaRPr lang="en-US" altLang="ko-KR" sz="125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ts val="1800"/>
              </a:lnSpc>
            </a:pP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 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- 2007</a:t>
            </a:r>
            <a:r>
              <a:rPr lang="ko-KR" altLang="en-US" sz="125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250" dirty="0">
                <a:solidFill>
                  <a:schemeClr val="tx1"/>
                </a:solidFill>
                <a:latin typeface="+mn-ea"/>
              </a:rPr>
              <a:t>3,000 students in 30 schools were provided with </a:t>
            </a: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eco-friendly agricultural 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  products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- 2012 Declaration as organic county(first in nation)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- 2015 Enhancement of organic agriculture -Construction of organic food industry </a:t>
            </a:r>
          </a:p>
          <a:p>
            <a:pPr>
              <a:lnSpc>
                <a:spcPts val="1800"/>
              </a:lnSpc>
            </a:pPr>
            <a:r>
              <a:rPr lang="en-US" altLang="ko-KR" sz="1250" b="1" dirty="0">
                <a:solidFill>
                  <a:schemeClr val="tx1"/>
                </a:solidFill>
                <a:latin typeface="+mn-ea"/>
              </a:rPr>
              <a:t>    complex and global cooperation</a:t>
            </a:r>
          </a:p>
        </p:txBody>
      </p:sp>
      <p:sp>
        <p:nvSpPr>
          <p:cNvPr id="55" name="Rectangle 41">
            <a:extLst>
              <a:ext uri="{FF2B5EF4-FFF2-40B4-BE49-F238E27FC236}">
                <a16:creationId xmlns:a16="http://schemas.microsoft.com/office/drawing/2014/main" xmlns="" id="{4816CBA6-DB60-40F3-B8BA-0EC2D769A8CF}"/>
              </a:ext>
            </a:extLst>
          </p:cNvPr>
          <p:cNvSpPr/>
          <p:nvPr/>
        </p:nvSpPr>
        <p:spPr>
          <a:xfrm>
            <a:off x="0" y="2283834"/>
            <a:ext cx="1244038" cy="2830425"/>
          </a:xfrm>
          <a:prstGeom prst="rect">
            <a:avLst/>
          </a:prstGeom>
          <a:solidFill>
            <a:srgbClr val="F6B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2000’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5646" y="1"/>
            <a:ext cx="1528353" cy="47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189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10275</TotalTime>
  <Words>2144</Words>
  <Application>Microsoft Office PowerPoint</Application>
  <PresentationFormat>화면 슬라이드 쇼(4:3)</PresentationFormat>
  <Paragraphs>489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9" baseType="lpstr">
      <vt:lpstr>굴림</vt:lpstr>
      <vt:lpstr>Arial</vt:lpstr>
      <vt:lpstr>Calibri</vt:lpstr>
      <vt:lpstr>맑은 고딕</vt:lpstr>
      <vt:lpstr>HY견고딕</vt:lpstr>
      <vt:lpstr>Wingdings</vt:lpstr>
      <vt:lpstr>HY견명조</vt:lpstr>
      <vt:lpstr>Adobe 명조 Std M</vt:lpstr>
      <vt:lpstr>Arial Black</vt:lpstr>
      <vt:lpstr>Calibri Light</vt:lpstr>
      <vt:lpstr>HY헤드라인M</vt:lpstr>
      <vt:lpstr>Rix고딕 M</vt:lpstr>
      <vt:lpstr>나눔바른고딕</vt:lpstr>
      <vt:lpstr>나눔고딕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Jindong Sung</dc:creator>
  <cp:lastModifiedBy>MY</cp:lastModifiedBy>
  <cp:revision>568</cp:revision>
  <cp:lastPrinted>2019-09-06T02:22:37Z</cp:lastPrinted>
  <dcterms:created xsi:type="dcterms:W3CDTF">2017-10-03T05:08:03Z</dcterms:created>
  <dcterms:modified xsi:type="dcterms:W3CDTF">2019-09-17T06:31:30Z</dcterms:modified>
</cp:coreProperties>
</file>